
<file path=[Content_Types].xml><?xml version="1.0" encoding="utf-8"?>
<Types xmlns="http://schemas.openxmlformats.org/package/2006/content-types">
  <Default Extension="bin" ContentType="application/vnd.openxmlformats-officedocument.oleObject"/>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46"/>
  </p:notesMasterIdLst>
  <p:handoutMasterIdLst>
    <p:handoutMasterId r:id="rId247"/>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681" r:id="rId42"/>
    <p:sldId id="2292" r:id="rId43"/>
    <p:sldId id="2331" r:id="rId44"/>
    <p:sldId id="2438" r:id="rId45"/>
    <p:sldId id="2611" r:id="rId46"/>
    <p:sldId id="2612" r:id="rId47"/>
    <p:sldId id="2610" r:id="rId48"/>
    <p:sldId id="2648" r:id="rId49"/>
    <p:sldId id="2655" r:id="rId50"/>
    <p:sldId id="2675" r:id="rId51"/>
    <p:sldId id="2676" r:id="rId52"/>
    <p:sldId id="2685" r:id="rId53"/>
    <p:sldId id="2682" r:id="rId54"/>
    <p:sldId id="2683" r:id="rId55"/>
    <p:sldId id="2684" r:id="rId56"/>
    <p:sldId id="2008" r:id="rId57"/>
    <p:sldId id="2291" r:id="rId58"/>
    <p:sldId id="2552" r:id="rId59"/>
    <p:sldId id="2700" r:id="rId60"/>
    <p:sldId id="2701" r:id="rId61"/>
    <p:sldId id="2293" r:id="rId62"/>
    <p:sldId id="1708" r:id="rId63"/>
    <p:sldId id="2524" r:id="rId64"/>
    <p:sldId id="2548" r:id="rId65"/>
    <p:sldId id="1709" r:id="rId66"/>
    <p:sldId id="1710" r:id="rId67"/>
    <p:sldId id="1790" r:id="rId68"/>
    <p:sldId id="2199" r:id="rId69"/>
    <p:sldId id="2319" r:id="rId70"/>
    <p:sldId id="2320" r:id="rId71"/>
    <p:sldId id="2321" r:id="rId72"/>
    <p:sldId id="2635" r:id="rId73"/>
    <p:sldId id="2665" r:id="rId74"/>
    <p:sldId id="2666" r:id="rId75"/>
    <p:sldId id="2667" r:id="rId76"/>
    <p:sldId id="2668" r:id="rId77"/>
    <p:sldId id="2674" r:id="rId78"/>
    <p:sldId id="2354" r:id="rId79"/>
    <p:sldId id="2628" r:id="rId80"/>
    <p:sldId id="2294" r:id="rId81"/>
    <p:sldId id="2559" r:id="rId82"/>
    <p:sldId id="2623" r:id="rId83"/>
    <p:sldId id="2624" r:id="rId84"/>
    <p:sldId id="2625" r:id="rId85"/>
    <p:sldId id="2626" r:id="rId86"/>
    <p:sldId id="2570" r:id="rId87"/>
    <p:sldId id="2571" r:id="rId88"/>
    <p:sldId id="2572" r:id="rId89"/>
    <p:sldId id="2560" r:id="rId90"/>
    <p:sldId id="2627" r:id="rId91"/>
    <p:sldId id="2562" r:id="rId92"/>
    <p:sldId id="2561" r:id="rId93"/>
    <p:sldId id="2622" r:id="rId94"/>
    <p:sldId id="2564" r:id="rId95"/>
    <p:sldId id="2466" r:id="rId96"/>
    <p:sldId id="2467" r:id="rId97"/>
    <p:sldId id="2670" r:id="rId98"/>
    <p:sldId id="2671" r:id="rId99"/>
    <p:sldId id="2336" r:id="rId100"/>
    <p:sldId id="2677" r:id="rId101"/>
    <p:sldId id="2678" r:id="rId102"/>
    <p:sldId id="2679" r:id="rId103"/>
    <p:sldId id="2680" r:id="rId104"/>
    <p:sldId id="2605" r:id="rId105"/>
    <p:sldId id="2649" r:id="rId106"/>
    <p:sldId id="2663" r:id="rId107"/>
    <p:sldId id="2324" r:id="rId108"/>
    <p:sldId id="1375" r:id="rId109"/>
    <p:sldId id="1376" r:id="rId110"/>
    <p:sldId id="619" r:id="rId111"/>
    <p:sldId id="621" r:id="rId112"/>
    <p:sldId id="1561" r:id="rId113"/>
    <p:sldId id="1555" r:id="rId114"/>
    <p:sldId id="1601" r:id="rId115"/>
    <p:sldId id="1585" r:id="rId116"/>
    <p:sldId id="1586" r:id="rId117"/>
    <p:sldId id="1587" r:id="rId118"/>
    <p:sldId id="1588" r:id="rId119"/>
    <p:sldId id="1589" r:id="rId120"/>
    <p:sldId id="1590" r:id="rId121"/>
    <p:sldId id="1771" r:id="rId122"/>
    <p:sldId id="1772" r:id="rId123"/>
    <p:sldId id="1591" r:id="rId124"/>
    <p:sldId id="1592" r:id="rId125"/>
    <p:sldId id="1593" r:id="rId126"/>
    <p:sldId id="1594" r:id="rId127"/>
    <p:sldId id="1595" r:id="rId128"/>
    <p:sldId id="1596" r:id="rId129"/>
    <p:sldId id="1597" r:id="rId130"/>
    <p:sldId id="1598" r:id="rId131"/>
    <p:sldId id="1599" r:id="rId132"/>
    <p:sldId id="1600" r:id="rId133"/>
    <p:sldId id="1628" r:id="rId134"/>
    <p:sldId id="1638" r:id="rId135"/>
    <p:sldId id="1725" r:id="rId136"/>
    <p:sldId id="1726" r:id="rId137"/>
    <p:sldId id="1947" r:id="rId138"/>
    <p:sldId id="1975" r:id="rId139"/>
    <p:sldId id="1976" r:id="rId140"/>
    <p:sldId id="1977" r:id="rId141"/>
    <p:sldId id="2039" r:id="rId142"/>
    <p:sldId id="2060" r:id="rId143"/>
    <p:sldId id="2061" r:id="rId144"/>
    <p:sldId id="2097" r:id="rId145"/>
    <p:sldId id="2103" r:id="rId146"/>
    <p:sldId id="2063" r:id="rId147"/>
    <p:sldId id="2064" r:id="rId148"/>
    <p:sldId id="2065" r:id="rId149"/>
    <p:sldId id="2066" r:id="rId150"/>
    <p:sldId id="2067" r:id="rId151"/>
    <p:sldId id="2068" r:id="rId152"/>
    <p:sldId id="2069" r:id="rId153"/>
    <p:sldId id="2146" r:id="rId154"/>
    <p:sldId id="2147" r:id="rId155"/>
    <p:sldId id="2148" r:id="rId156"/>
    <p:sldId id="2158" r:id="rId157"/>
    <p:sldId id="2159" r:id="rId158"/>
    <p:sldId id="2157" r:id="rId159"/>
    <p:sldId id="2160" r:id="rId160"/>
    <p:sldId id="2216" r:id="rId161"/>
    <p:sldId id="2217" r:id="rId162"/>
    <p:sldId id="2219" r:id="rId163"/>
    <p:sldId id="2238" r:id="rId164"/>
    <p:sldId id="2239" r:id="rId165"/>
    <p:sldId id="2240" r:id="rId166"/>
    <p:sldId id="2242" r:id="rId167"/>
    <p:sldId id="2263" r:id="rId168"/>
    <p:sldId id="2276" r:id="rId169"/>
    <p:sldId id="2277" r:id="rId170"/>
    <p:sldId id="2278" r:id="rId171"/>
    <p:sldId id="2281" r:id="rId172"/>
    <p:sldId id="2282" r:id="rId173"/>
    <p:sldId id="2283" r:id="rId174"/>
    <p:sldId id="2284" r:id="rId175"/>
    <p:sldId id="2318" r:id="rId176"/>
    <p:sldId id="2329" r:id="rId177"/>
    <p:sldId id="2356" r:id="rId178"/>
    <p:sldId id="1701" r:id="rId179"/>
    <p:sldId id="1969" r:id="rId180"/>
    <p:sldId id="2112" r:id="rId181"/>
    <p:sldId id="1965" r:id="rId182"/>
    <p:sldId id="2114" r:id="rId183"/>
    <p:sldId id="1705" r:id="rId184"/>
    <p:sldId id="1706" r:id="rId185"/>
    <p:sldId id="1707" r:id="rId186"/>
    <p:sldId id="2113" r:id="rId187"/>
    <p:sldId id="2037" r:id="rId188"/>
    <p:sldId id="2431" r:id="rId189"/>
    <p:sldId id="2429" r:id="rId190"/>
    <p:sldId id="2436" r:id="rId191"/>
    <p:sldId id="1968" r:id="rId192"/>
    <p:sldId id="2104" r:id="rId193"/>
    <p:sldId id="2317" r:id="rId194"/>
    <p:sldId id="1967" r:id="rId195"/>
    <p:sldId id="2167" r:id="rId196"/>
    <p:sldId id="2351" r:id="rId197"/>
    <p:sldId id="2333" r:id="rId198"/>
    <p:sldId id="2335" r:id="rId199"/>
    <p:sldId id="2334" r:id="rId200"/>
    <p:sldId id="2352" r:id="rId201"/>
    <p:sldId id="2218" r:id="rId202"/>
    <p:sldId id="1945" r:id="rId203"/>
    <p:sldId id="2071" r:id="rId204"/>
    <p:sldId id="2036" r:id="rId205"/>
    <p:sldId id="2323" r:id="rId206"/>
    <p:sldId id="2353" r:id="rId207"/>
    <p:sldId id="2332" r:id="rId208"/>
    <p:sldId id="2437" r:id="rId209"/>
    <p:sldId id="2426" r:id="rId210"/>
    <p:sldId id="2427" r:id="rId211"/>
    <p:sldId id="2328" r:id="rId212"/>
    <p:sldId id="2563" r:id="rId213"/>
    <p:sldId id="2355" r:id="rId214"/>
    <p:sldId id="2461" r:id="rId215"/>
    <p:sldId id="2460" r:id="rId216"/>
    <p:sldId id="2463" r:id="rId217"/>
    <p:sldId id="2609" r:id="rId218"/>
    <p:sldId id="2481" r:id="rId219"/>
    <p:sldId id="2482" r:id="rId220"/>
    <p:sldId id="2485" r:id="rId221"/>
    <p:sldId id="2486" r:id="rId222"/>
    <p:sldId id="2644" r:id="rId223"/>
    <p:sldId id="2669" r:id="rId224"/>
    <p:sldId id="2464" r:id="rId225"/>
    <p:sldId id="2483" r:id="rId226"/>
    <p:sldId id="2672" r:id="rId227"/>
    <p:sldId id="2651" r:id="rId228"/>
    <p:sldId id="2489" r:id="rId229"/>
    <p:sldId id="2556" r:id="rId230"/>
    <p:sldId id="2653" r:id="rId231"/>
    <p:sldId id="2647" r:id="rId232"/>
    <p:sldId id="2657" r:id="rId233"/>
    <p:sldId id="2658" r:id="rId234"/>
    <p:sldId id="2660" r:id="rId235"/>
    <p:sldId id="2659" r:id="rId236"/>
    <p:sldId id="2621" r:id="rId237"/>
    <p:sldId id="2637" r:id="rId238"/>
    <p:sldId id="2638" r:id="rId239"/>
    <p:sldId id="2639" r:id="rId240"/>
    <p:sldId id="2640" r:id="rId241"/>
    <p:sldId id="2641" r:id="rId242"/>
    <p:sldId id="2642" r:id="rId243"/>
    <p:sldId id="2643" r:id="rId244"/>
    <p:sldId id="2661" r:id="rId24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65" autoAdjust="0"/>
    <p:restoredTop sz="94660" autoAdjust="0"/>
  </p:normalViewPr>
  <p:slideViewPr>
    <p:cSldViewPr>
      <p:cViewPr varScale="1">
        <p:scale>
          <a:sx n="124" d="100"/>
          <a:sy n="124" d="100"/>
        </p:scale>
        <p:origin x="2280"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theme" Target="theme/theme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notesMaster" Target="notesMasters/notesMaster1.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33026" y="8982075"/>
            <a:ext cx="12852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Peter Yee, AKAYLA</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34850" y="8985250"/>
            <a:ext cx="174688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Peter Yee, AKAYLA</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213303" y="6475413"/>
            <a:ext cx="133062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Peter Yee, AKAYLA</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802.11-23/1725r05</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39"/>
            <a:ext cx="15148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November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6d066f09b2555eb10fb463c9469490b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3/11-23-1638-02-0jtc-minutes-of-mixed-mode-meeting-in-september-2023.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AKAYLA</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November 2023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14 November 2023</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32939990"/>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a:latin typeface="+mj-lt"/>
              </a:rPr>
              <a:t>Call to Order</a:t>
            </a:r>
          </a:p>
          <a:p>
            <a:pPr marL="180975" indent="-180975">
              <a:spcBef>
                <a:spcPts val="800"/>
              </a:spcBef>
              <a:buFont typeface="Arial" pitchFamily="34" charset="0"/>
              <a:buChar char="•"/>
              <a:defRPr/>
            </a:pPr>
            <a:r>
              <a:rPr lang="en-US" sz="1600">
                <a:latin typeface="+mj-lt"/>
              </a:rPr>
              <a:t>Announce recording secretary</a:t>
            </a:r>
            <a:endParaRPr lang="en-US" sz="1600">
              <a:solidFill>
                <a:srgbClr val="FF0000"/>
              </a:solidFill>
              <a:latin typeface="+mj-lt"/>
            </a:endParaRPr>
          </a:p>
          <a:p>
            <a:pPr marL="180975" indent="-180975">
              <a:spcBef>
                <a:spcPts val="800"/>
              </a:spcBef>
              <a:buFont typeface="Arial" pitchFamily="34" charset="0"/>
              <a:buChar char="•"/>
              <a:defRPr/>
            </a:pPr>
            <a:r>
              <a:rPr lang="en-US" sz="1600">
                <a:latin typeface="+mj-lt"/>
              </a:rPr>
              <a:t>Approve agenda</a:t>
            </a:r>
          </a:p>
          <a:p>
            <a:pPr marL="180975" indent="-180975">
              <a:spcBef>
                <a:spcPts val="800"/>
              </a:spcBef>
              <a:buFont typeface="Arial" pitchFamily="34" charset="0"/>
              <a:buChar char="•"/>
              <a:defRPr/>
            </a:pPr>
            <a:r>
              <a:rPr lang="en-US" sz="1600">
                <a:latin typeface="+mj-lt"/>
              </a:rPr>
              <a:t>Execute agenda</a:t>
            </a:r>
          </a:p>
          <a:p>
            <a:pPr marL="180975" indent="-180975">
              <a:spcBef>
                <a:spcPts val="800"/>
              </a:spcBef>
              <a:buFont typeface="Arial" pitchFamily="34" charset="0"/>
              <a:buChar char="•"/>
              <a:defRPr/>
            </a:pPr>
            <a:r>
              <a:rPr lang="en-AU" sz="1600">
                <a:latin typeface="+mj-lt"/>
              </a:rPr>
              <a:t>Adjourn</a:t>
            </a:r>
            <a:endParaRPr lang="en-US" sz="1600">
              <a:latin typeface="+mj-lt"/>
            </a:endParaRPr>
          </a:p>
        </p:txBody>
      </p:sp>
      <p:sp>
        <p:nvSpPr>
          <p:cNvPr id="10244" name="Rectangle 20"/>
          <p:cNvSpPr>
            <a:spLocks noGrp="1" noChangeArrowheads="1"/>
          </p:cNvSpPr>
          <p:nvPr>
            <p:ph type="title"/>
          </p:nvPr>
        </p:nvSpPr>
        <p:spPr>
          <a:xfrm>
            <a:off x="685800" y="685800"/>
            <a:ext cx="7858125" cy="1066800"/>
          </a:xfrm>
        </p:spPr>
        <p:txBody>
          <a:bodyPr/>
          <a:lstStyle/>
          <a:p>
            <a:r>
              <a:rPr lang="en-US" dirty="0"/>
              <a:t>The IEEE 802 JTC1 SC will meet in mixed mode on</a:t>
            </a:r>
            <a:br>
              <a:rPr lang="en-US" dirty="0"/>
            </a:br>
            <a:r>
              <a:rPr lang="en-US" dirty="0"/>
              <a:t>14 November 2023 in the PM2 slot in </a:t>
            </a:r>
            <a:r>
              <a:rPr lang="en-US" sz="2400" b="1" dirty="0">
                <a:latin typeface="+mj-lt"/>
              </a:rPr>
              <a:t>Honolulu</a:t>
            </a:r>
            <a:endParaRPr lang="en-US" dirty="0"/>
          </a:p>
        </p:txBody>
      </p:sp>
      <p:sp>
        <p:nvSpPr>
          <p:cNvPr id="7" name="Footer Placeholder 5"/>
          <p:cNvSpPr>
            <a:spLocks noGrp="1"/>
          </p:cNvSpPr>
          <p:nvPr>
            <p:ph type="ftr" sz="quarter" idx="10"/>
          </p:nvPr>
        </p:nvSpPr>
        <p:spPr/>
        <p:txBody>
          <a:bodyPr/>
          <a:lstStyle/>
          <a:p>
            <a:pPr>
              <a:defRPr/>
            </a:pPr>
            <a:r>
              <a:rPr lang="en-US"/>
              <a:t>Peter Yee, AKAYLA</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Hybrid</a:t>
            </a:r>
          </a:p>
          <a:p>
            <a:pPr algn="ctr">
              <a:defRPr/>
            </a:pPr>
            <a:r>
              <a:rPr lang="en-US" sz="1600" b="1" dirty="0">
                <a:latin typeface="+mj-lt"/>
              </a:rPr>
              <a:t>Tue, 14 November 2023</a:t>
            </a:r>
            <a:br>
              <a:rPr lang="en-US" sz="1600" b="1" dirty="0">
                <a:latin typeface="+mj-lt"/>
              </a:rPr>
            </a:br>
            <a:r>
              <a:rPr lang="en-US" sz="1600" b="1" dirty="0">
                <a:latin typeface="+mj-lt"/>
              </a:rPr>
              <a:t>@ 4:00 pm (Honolulu)</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dirty="0">
                <a:solidFill>
                  <a:srgbClr val="0066FF"/>
                </a:solidFill>
                <a:latin typeface="+mj-lt"/>
                <a:hlinkClick r:id="rId3"/>
              </a:rPr>
              <a:t>https://ieeesa.webex.com/ieeesa/j.php?MTID=m6d066f09b2555eb10fb463c9469490b0</a:t>
            </a:r>
            <a:endParaRPr lang="en-US" sz="1600" dirty="0">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2331 902 0537</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a:t>
            </a:r>
            <a:r>
              <a:rPr lang="en-US" sz="1600" dirty="0">
                <a:latin typeface="+mj-lt"/>
              </a:rPr>
              <a:t>wireless (not JTC1, as it was in the past)</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a:t>
            </a:r>
            <a:r>
              <a:rPr lang="en-AU" dirty="0" err="1"/>
              <a:t>Mody</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13757968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6902589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10038496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13740312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will have a plenary meeting in December 2023 in China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104</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11-15 December 2023</a:t>
            </a:r>
          </a:p>
          <a:p>
            <a:r>
              <a:rPr lang="en-AU" dirty="0"/>
              <a:t>Location</a:t>
            </a:r>
          </a:p>
          <a:p>
            <a:pPr lvl="1"/>
            <a:r>
              <a:rPr lang="en-AU" dirty="0"/>
              <a:t>Nanning, Guangxi, China</a:t>
            </a:r>
          </a:p>
          <a:p>
            <a:pPr lvl="1"/>
            <a:r>
              <a:rPr lang="en-AU" dirty="0"/>
              <a:t>(N18072) for logistics</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30 Oct 2023: WG1 calling notice</a:t>
            </a:r>
          </a:p>
          <a:p>
            <a:pPr lvl="1"/>
            <a:r>
              <a:rPr lang="en-AU" sz="1800" kern="0" dirty="0"/>
              <a:t>30 Oct 2023: Proposals for new WG1 agenda items / Proposals for the addition of new WG1 work item proposals</a:t>
            </a:r>
          </a:p>
          <a:p>
            <a:pPr lvl="1"/>
            <a:r>
              <a:rPr lang="en-AU" sz="1800" kern="0" dirty="0"/>
              <a:t>27 Nov 2023: Contributions on existing WG1 agenda items and submitted documents</a:t>
            </a:r>
          </a:p>
          <a:p>
            <a:pPr lvl="1"/>
            <a:r>
              <a:rPr lang="en-AU" sz="1800" kern="0" dirty="0"/>
              <a:t>4 Dec 2023: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will develop a liaison report for the SC 6 plenary meeting in December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will do so again this time</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3735417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113170427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12432047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108</a:t>
            </a:fld>
            <a:endParaRPr lang="en-US"/>
          </a:p>
        </p:txBody>
      </p:sp>
    </p:spTree>
    <p:extLst>
      <p:ext uri="{BB962C8B-B14F-4D97-AF65-F5344CB8AC3E}">
        <p14:creationId xmlns:p14="http://schemas.microsoft.com/office/powerpoint/2010/main" val="228502126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p:cNvSpPr>
            <a:spLocks noGrp="1"/>
          </p:cNvSpPr>
          <p:nvPr>
            <p:ph idx="1"/>
          </p:nvPr>
        </p:nvSpPr>
        <p:spPr/>
        <p:txBody>
          <a:bodyPr/>
          <a:lstStyle/>
          <a:p>
            <a:pPr lvl="1"/>
            <a:r>
              <a:rPr lang="en-AU"/>
              <a:t>One way of dealing with this change is to empower the SC Chair to appoint experts to WG1 and WG7, with the understanding that anyone who volunteers will be appointed</a:t>
            </a:r>
          </a:p>
          <a:p>
            <a:pPr lvl="1"/>
            <a:r>
              <a:rPr lang="en-AU"/>
              <a:t>Motion (ratified in May 2014 by IEEE 802 EC)</a:t>
            </a:r>
          </a:p>
          <a:p>
            <a:pPr lvl="2"/>
            <a:r>
              <a:rPr lang="en-AU" i="1"/>
              <a:t>The IEEE 802 JTC1 SC recommends to the IEEE 802 EC that the Chair of the IEEE 802 JTC1 SC be empowered to submit  the names to ITTF of any  IEEE 802 members who volunteer  as “experts” to the appropriate Working Group lists in ISO/IEC JTC1</a:t>
            </a:r>
          </a:p>
          <a:p>
            <a:pPr lvl="2"/>
            <a:r>
              <a:rPr lang="en-AU"/>
              <a:t>Moved</a:t>
            </a:r>
          </a:p>
          <a:p>
            <a:pPr lvl="2"/>
            <a:r>
              <a:rPr lang="en-AU"/>
              <a:t>Seconded</a:t>
            </a:r>
          </a:p>
          <a:p>
            <a:pPr lvl="2"/>
            <a:r>
              <a:rPr lang="en-AU"/>
              <a:t>Result 9/0/0</a:t>
            </a:r>
          </a:p>
          <a:p>
            <a:pPr lvl="1"/>
            <a:r>
              <a:rPr lang="en-AU"/>
              <a:t>Yell if you would like to be added …</a:t>
            </a:r>
          </a:p>
          <a:p>
            <a:pPr lvl="1"/>
            <a:endParaRPr lang="en-AU"/>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109</a:t>
            </a:fld>
            <a:endParaRPr lang="en-US"/>
          </a:p>
        </p:txBody>
      </p:sp>
    </p:spTree>
    <p:extLst>
      <p:ext uri="{BB962C8B-B14F-4D97-AF65-F5344CB8AC3E}">
        <p14:creationId xmlns:p14="http://schemas.microsoft.com/office/powerpoint/2010/main" val="931243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a:t>
            </a:r>
          </a:p>
          <a:p>
            <a:pPr lvl="1"/>
            <a:r>
              <a:rPr lang="en-AU" dirty="0"/>
              <a:t>Approve minutes</a:t>
            </a:r>
          </a:p>
          <a:p>
            <a:pPr lvl="2"/>
            <a:r>
              <a:rPr lang="en-AU" dirty="0"/>
              <a:t>From IEEE 802 JTC1 SC meeting in September 2023</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defRPr/>
            </a:pPr>
            <a:r>
              <a:rPr lang="en-AU" dirty="0"/>
              <a:t>Review SC 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110</a:t>
            </a:fld>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a:t>
            </a:r>
            <a:r>
              <a:rPr lang="en-AU" i="1"/>
              <a:t>in November </a:t>
            </a:r>
            <a:r>
              <a:rPr lang="en-AU" i="1" dirty="0"/>
              <a:t>2023, adjourns</a:t>
            </a:r>
          </a:p>
          <a:p>
            <a:pPr lvl="2"/>
            <a:r>
              <a:rPr lang="en-AU" dirty="0"/>
              <a:t>By consent</a:t>
            </a:r>
            <a:endParaRPr lang="en-US" dirty="0"/>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111</a:t>
            </a:fld>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33233178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113</a:t>
            </a:fld>
            <a:endParaRPr lang="en-US"/>
          </a:p>
        </p:txBody>
      </p:sp>
    </p:spTree>
    <p:extLst>
      <p:ext uri="{BB962C8B-B14F-4D97-AF65-F5344CB8AC3E}">
        <p14:creationId xmlns:p14="http://schemas.microsoft.com/office/powerpoint/2010/main" val="331765050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114</a:t>
            </a:fld>
            <a:endParaRPr lang="en-US"/>
          </a:p>
        </p:txBody>
      </p:sp>
    </p:spTree>
    <p:extLst>
      <p:ext uri="{BB962C8B-B14F-4D97-AF65-F5344CB8AC3E}">
        <p14:creationId xmlns:p14="http://schemas.microsoft.com/office/powerpoint/2010/main" val="328523446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8543860" y="6523038"/>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14 November 2023, as documented on slide 11 of 11-23/1725r00.</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128</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10848549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129</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2618777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September 2023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September 2023, as documented in </a:t>
            </a:r>
            <a:r>
              <a:rPr lang="en-AU" i="1" dirty="0">
                <a:hlinkClick r:id="rId3"/>
              </a:rPr>
              <a:t>11-23/1638r02</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802.11af-2013 </a:t>
            </a:r>
            <a:r>
              <a:rPr lang="en-GB"/>
              <a:t>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905000"/>
            <a:ext cx="7772400" cy="4114800"/>
          </a:xfrm>
        </p:spPr>
        <p:txBody>
          <a:bodyPr/>
          <a:lstStyle/>
          <a:p>
            <a:r>
              <a:rPr lang="en-US"/>
              <a:t>60-day</a:t>
            </a:r>
            <a:r>
              <a:rPr lang="en-AU"/>
              <a:t> pre-ballot: </a:t>
            </a:r>
            <a:r>
              <a:rPr lang="en-AU">
                <a:solidFill>
                  <a:srgbClr val="00B050"/>
                </a:solidFill>
              </a:rPr>
              <a:t>passed &amp; comment responses liaised</a:t>
            </a:r>
          </a:p>
          <a:p>
            <a:pPr lvl="1"/>
            <a:r>
              <a:rPr lang="en-AU"/>
              <a:t>The submission of IEEE 802-2014 under the PSDO was approved by</a:t>
            </a:r>
            <a:r>
              <a:rPr lang="en-AU">
                <a:solidFill>
                  <a:srgbClr val="FF0000"/>
                </a:solidFill>
              </a:rPr>
              <a:t> </a:t>
            </a:r>
            <a:r>
              <a:rPr lang="en-AU"/>
              <a:t>802 EC in July 2014, and the </a:t>
            </a:r>
            <a:r>
              <a:rPr lang="en-US"/>
              <a:t>60-day</a:t>
            </a:r>
            <a:r>
              <a:rPr lang="en-AU"/>
              <a:t> pre-ballot passed on 26 Oct 014</a:t>
            </a:r>
          </a:p>
          <a:p>
            <a:pPr lvl="1"/>
            <a:r>
              <a:rPr lang="en-AU"/>
              <a:t>Comment responses approved by 802 EC on 16 Feb 2015</a:t>
            </a:r>
          </a:p>
          <a:p>
            <a:pPr lvl="2"/>
            <a:r>
              <a:rPr lang="en-AU"/>
              <a:t>See N6133</a:t>
            </a:r>
          </a:p>
          <a:p>
            <a:r>
              <a:rPr lang="en-AU"/>
              <a:t>FDIS ballot: </a:t>
            </a:r>
            <a:r>
              <a:rPr lang="en-AU">
                <a:solidFill>
                  <a:srgbClr val="00B050"/>
                </a:solidFill>
              </a:rPr>
              <a:t>passed and response liaised in Jan 16</a:t>
            </a:r>
            <a:r>
              <a:rPr lang="en-AU">
                <a:solidFill>
                  <a:schemeClr val="accent2"/>
                </a:solidFill>
              </a:rPr>
              <a:t> </a:t>
            </a:r>
          </a:p>
          <a:p>
            <a:pPr lvl="1"/>
            <a:r>
              <a:rPr lang="en-AU"/>
              <a:t>FDIS ballot passed 2 Nov 2015</a:t>
            </a:r>
          </a:p>
          <a:p>
            <a:pPr lvl="2"/>
            <a:r>
              <a:rPr lang="en-AU"/>
              <a:t>Passed 14/1/19, with negative comment from China NB</a:t>
            </a:r>
          </a:p>
          <a:p>
            <a:pPr lvl="1"/>
            <a:r>
              <a:rPr lang="en-AU"/>
              <a:t>A response was discussed in Nov 2015 but it was decided that the 802.1 WG would take responsibility for sending</a:t>
            </a:r>
          </a:p>
          <a:p>
            <a:pPr lvl="2"/>
            <a:r>
              <a:rPr lang="en-AU"/>
              <a:t>Sent in Jan 2016</a:t>
            </a:r>
          </a:p>
          <a:p>
            <a:pPr lvl="1"/>
            <a:r>
              <a:rPr lang="en-AU"/>
              <a:t>The final standard will be known as </a:t>
            </a:r>
            <a:r>
              <a:rPr lang="en-AU">
                <a:hlinkClick r:id="rId2"/>
              </a:rPr>
              <a:t>ISO/IEC/IEEE 8802-A:2015</a:t>
            </a:r>
            <a:endParaRPr lang="en-AU"/>
          </a:p>
          <a:p>
            <a:endParaRPr lang="en-AU">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a:t>IEEE 802.</a:t>
            </a:r>
            <a:r>
              <a:rPr lang="en-GB"/>
              <a:t>1Q-Rev-2014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a:t>The goals of the IEEE 802 JTC1 SC were reaffirmed by the IEEE 802 EC in Nov 2020</a:t>
            </a:r>
          </a:p>
        </p:txBody>
      </p:sp>
      <p:sp>
        <p:nvSpPr>
          <p:cNvPr id="18437" name="Rectangle 3"/>
          <p:cNvSpPr>
            <a:spLocks noGrp="1" noChangeArrowheads="1"/>
          </p:cNvSpPr>
          <p:nvPr>
            <p:ph type="body" idx="1"/>
          </p:nvPr>
        </p:nvSpPr>
        <p:spPr>
          <a:xfrm>
            <a:off x="685800" y="1781710"/>
            <a:ext cx="7772400" cy="4114800"/>
          </a:xfrm>
        </p:spPr>
        <p:txBody>
          <a:bodyPr/>
          <a:lstStyle/>
          <a:p>
            <a:r>
              <a:rPr lang="en-AU" dirty="0"/>
              <a:t>The IEEE 802 JTC 1 SC has agreed goals from November 2010 …</a:t>
            </a:r>
          </a:p>
          <a:p>
            <a:pPr lvl="1">
              <a:spcBef>
                <a:spcPts val="600"/>
              </a:spcBef>
            </a:pPr>
            <a:r>
              <a:rPr lang="en-AU" i="1" dirty="0"/>
              <a:t>Provides a forum for 802 members to discuss issues relevant to both:</a:t>
            </a:r>
          </a:p>
          <a:p>
            <a:pPr lvl="2">
              <a:spcBef>
                <a:spcPts val="600"/>
              </a:spcBef>
            </a:pPr>
            <a:r>
              <a:rPr lang="en-AU" i="1" dirty="0"/>
              <a:t>IEEE 802</a:t>
            </a:r>
          </a:p>
          <a:p>
            <a:pPr lvl="2">
              <a:spcBef>
                <a:spcPts val="600"/>
              </a:spcBef>
            </a:pPr>
            <a:r>
              <a:rPr lang="en-AU" i="1" dirty="0"/>
              <a:t>ISO/IEC JTC 1/SC 6</a:t>
            </a:r>
          </a:p>
          <a:p>
            <a:pPr lvl="1">
              <a:spcBef>
                <a:spcPts val="600"/>
              </a:spcBef>
            </a:pPr>
            <a:r>
              <a:rPr lang="en-AU" i="1" dirty="0"/>
              <a:t>Recommends positions to LMSC on ISO/IEC JTC 1/SC 6 actions affecting IEEE 802</a:t>
            </a:r>
          </a:p>
          <a:p>
            <a:pPr lvl="2">
              <a:spcBef>
                <a:spcPts val="600"/>
              </a:spcBef>
            </a:pPr>
            <a:r>
              <a:rPr lang="en-AU" i="1" dirty="0"/>
              <a:t>Note that IEEE holds the liaison to SC 6, not the IEEE 802 LMSC or 802.11 WG</a:t>
            </a:r>
          </a:p>
          <a:p>
            <a:pPr lvl="1">
              <a:spcBef>
                <a:spcPts val="600"/>
              </a:spcBef>
            </a:pPr>
            <a:r>
              <a:rPr lang="en-AU" i="1" dirty="0"/>
              <a:t>Participates in dialog with IEEE staff and IEEE 802 LMSC on issues concerning IEEE’s relationship with ISO/IEC</a:t>
            </a:r>
          </a:p>
          <a:p>
            <a:pPr lvl="1">
              <a:spcBef>
                <a:spcPts val="600"/>
              </a:spcBef>
            </a:pPr>
            <a:r>
              <a:rPr lang="en-AU" i="1" dirty="0"/>
              <a:t>Organises IEEE 802 members to contribute to liaisons and other documents relevant to the ISO/IEC JTC 1/SC 6 members</a:t>
            </a:r>
          </a:p>
          <a:p>
            <a:pPr lvl="1">
              <a:spcBef>
                <a:spcPts val="600"/>
              </a:spcBef>
            </a:pPr>
            <a:r>
              <a:rPr lang="en-AU" i="1" dirty="0"/>
              <a:t>Membership in the SC is open to all IEEE 802 participants</a:t>
            </a:r>
          </a:p>
          <a:p>
            <a:pPr marL="1588" lvl="1" indent="0">
              <a:buNone/>
            </a:pPr>
            <a:r>
              <a:rPr lang="en-AU" b="1" dirty="0"/>
              <a:t>… that were reaffirmed by the IEEE 802 LMSC in Mar 2014, July 2018 &amp; Nov 2020</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183927055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366322165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116893043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237395555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28463028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167686202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83684516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87947344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42685064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1420188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2023 plenary in Berlin, the IEEE 802 LMSC Recording Secretary notified (in N18093) the approval of:</a:t>
            </a:r>
          </a:p>
          <a:p>
            <a:pPr lvl="2"/>
            <a:r>
              <a:rPr lang="en-AU" i="1" dirty="0">
                <a:latin typeface="Arial" panose="020B0604020202020204" pitchFamily="34" charset="0"/>
              </a:rPr>
              <a:t>IEEE 802.3 Improved Support of Asymmetric Applications for Cameras (ISAAC) Study Group</a:t>
            </a:r>
          </a:p>
          <a:p>
            <a:pPr lvl="2"/>
            <a:r>
              <a:rPr lang="en-AU" i="1" dirty="0">
                <a:latin typeface="Arial" panose="020B0604020202020204" pitchFamily="34" charset="0"/>
              </a:rPr>
              <a:t>IEEE 802.15 Next Generation SUN PHY Study Group</a:t>
            </a:r>
          </a:p>
          <a:p>
            <a:pPr lvl="2"/>
            <a:r>
              <a:rPr lang="en-AU" i="1" dirty="0">
                <a:latin typeface="Arial" panose="020B0604020202020204" pitchFamily="34" charset="0"/>
              </a:rPr>
              <a:t>IEEE 802.19 Enhanced Methods for Sub-1GHz Coexistence</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242516791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336761449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77085799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422320007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34058752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400662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a:t>
            </a:r>
            <a:r>
              <a:rPr lang="en-AU" err="1"/>
              <a:t>iMeet</a:t>
            </a:r>
            <a:r>
              <a:rPr lang="en-AU"/>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8 Aug 2023</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02925854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171</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11530012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413894898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77131772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140662244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187047836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1CM</a:t>
            </a:r>
            <a:r>
              <a:rPr lang="en-AU"/>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357531377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2365210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482605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105 standards through the PSDO adoption process, with 49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896773"/>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a:t>In-process</a:t>
                      </a:r>
                    </a:p>
                  </a:txBody>
                  <a:tcPr/>
                </a:tc>
                <a:extLst>
                  <a:ext uri="{0D108BD9-81ED-4DB2-BD59-A6C34878D82A}">
                    <a16:rowId xmlns:a16="http://schemas.microsoft.com/office/drawing/2014/main" val="2218623818"/>
                  </a:ext>
                </a:extLst>
              </a:tr>
              <a:tr h="370840">
                <a:tc>
                  <a:txBody>
                    <a:bodyPr/>
                    <a:lstStyle/>
                    <a:p>
                      <a:pPr algn="ctr"/>
                      <a:r>
                        <a:rPr lang="en-AU" b="1"/>
                        <a:t>802.1</a:t>
                      </a:r>
                    </a:p>
                  </a:txBody>
                  <a:tcPr/>
                </a:tc>
                <a:tc>
                  <a:txBody>
                    <a:bodyPr/>
                    <a:lstStyle/>
                    <a:p>
                      <a:pPr algn="ctr"/>
                      <a:r>
                        <a:rPr lang="en-AU" dirty="0"/>
                        <a:t>50</a:t>
                      </a:r>
                    </a:p>
                  </a:txBody>
                  <a:tcPr/>
                </a:tc>
                <a:tc>
                  <a:txBody>
                    <a:bodyPr/>
                    <a:lstStyle/>
                    <a:p>
                      <a:pPr algn="ctr"/>
                      <a:r>
                        <a:rPr lang="en-US" dirty="0"/>
                        <a:t>13</a:t>
                      </a:r>
                      <a:endParaRPr lang="en-AU" dirty="0"/>
                    </a:p>
                  </a:txBody>
                  <a:tcPr/>
                </a:tc>
                <a:extLst>
                  <a:ext uri="{0D108BD9-81ED-4DB2-BD59-A6C34878D82A}">
                    <a16:rowId xmlns:a16="http://schemas.microsoft.com/office/drawing/2014/main" val="2541870238"/>
                  </a:ext>
                </a:extLst>
              </a:tr>
              <a:tr h="370840">
                <a:tc>
                  <a:txBody>
                    <a:bodyPr/>
                    <a:lstStyle/>
                    <a:p>
                      <a:pPr algn="ctr"/>
                      <a:r>
                        <a:rPr lang="en-AU" b="1"/>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a:t>802.11</a:t>
                      </a:r>
                    </a:p>
                  </a:txBody>
                  <a:tcPr/>
                </a:tc>
                <a:tc>
                  <a:txBody>
                    <a:bodyPr/>
                    <a:lstStyle/>
                    <a:p>
                      <a:pPr algn="ctr"/>
                      <a:r>
                        <a:rPr lang="en-AU" dirty="0"/>
                        <a:t>13</a:t>
                      </a:r>
                    </a:p>
                  </a:txBody>
                  <a:tcPr/>
                </a:tc>
                <a:tc>
                  <a:txBody>
                    <a:bodyPr/>
                    <a:lstStyle/>
                    <a:p>
                      <a:pPr algn="ctr"/>
                      <a:r>
                        <a:rPr lang="en-AU" dirty="0"/>
                        <a:t>14</a:t>
                      </a:r>
                    </a:p>
                  </a:txBody>
                  <a:tcPr/>
                </a:tc>
                <a:extLst>
                  <a:ext uri="{0D108BD9-81ED-4DB2-BD59-A6C34878D82A}">
                    <a16:rowId xmlns:a16="http://schemas.microsoft.com/office/drawing/2014/main" val="3943146548"/>
                  </a:ext>
                </a:extLst>
              </a:tr>
              <a:tr h="370840">
                <a:tc>
                  <a:txBody>
                    <a:bodyPr/>
                    <a:lstStyle/>
                    <a:p>
                      <a:pPr algn="ctr"/>
                      <a:r>
                        <a:rPr lang="en-AU" b="1"/>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102</a:t>
                      </a:r>
                    </a:p>
                  </a:txBody>
                  <a:tcPr>
                    <a:lnT w="12700" cap="flat" cmpd="sng" algn="ctr">
                      <a:solidFill>
                        <a:schemeClr val="tx1"/>
                      </a:solidFill>
                      <a:prstDash val="solid"/>
                      <a:round/>
                      <a:headEnd type="none" w="med" len="med"/>
                      <a:tailEnd type="none" w="med" len="med"/>
                    </a:lnT>
                  </a:tcPr>
                </a:tc>
                <a:tc>
                  <a:txBody>
                    <a:bodyPr/>
                    <a:lstStyle/>
                    <a:p>
                      <a:pPr algn="ctr"/>
                      <a:r>
                        <a:rPr lang="en-US" b="1" dirty="0"/>
                        <a:t>49</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425217684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315149627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287490177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16329326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327065229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14556396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420483707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5498353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2832706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rPr>
                        <a:t>Jan 2016</a:t>
                      </a:r>
                      <a:endParaRPr lang="en-AU" sz="1600" b="0" kern="120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311479235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170742308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252807937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351483189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73529566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401948644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386434475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220571891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204982112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3222481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November 2023</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146292715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272944023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280038477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205473442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390960923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399963472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292438325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355252743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201100134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2429731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8152789"/>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a:t>
                      </a:r>
                      <a:r>
                        <a:rPr lang="en-AU" sz="1600" b="0" baseline="0">
                          <a:solidFill>
                            <a:srgbClr val="00B050"/>
                          </a:solidFill>
                          <a:latin typeface="+mj-lt"/>
                        </a:rPr>
                        <a:t> 19</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183338930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116926373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424994543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239449517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28574700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284687464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38357677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217</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224812210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1343134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32297973"/>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33952292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256175289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222</a:t>
            </a:fld>
            <a:endParaRPr lang="en-US"/>
          </a:p>
        </p:txBody>
      </p:sp>
    </p:spTree>
    <p:extLst>
      <p:ext uri="{BB962C8B-B14F-4D97-AF65-F5344CB8AC3E}">
        <p14:creationId xmlns:p14="http://schemas.microsoft.com/office/powerpoint/2010/main" val="325999687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223</a:t>
            </a:fld>
            <a:endParaRPr lang="en-US"/>
          </a:p>
        </p:txBody>
      </p:sp>
    </p:spTree>
    <p:extLst>
      <p:ext uri="{BB962C8B-B14F-4D97-AF65-F5344CB8AC3E}">
        <p14:creationId xmlns:p14="http://schemas.microsoft.com/office/powerpoint/2010/main" val="16792351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224</a:t>
            </a:fld>
            <a:endParaRPr lang="en-US"/>
          </a:p>
        </p:txBody>
      </p:sp>
    </p:spTree>
    <p:extLst>
      <p:ext uri="{BB962C8B-B14F-4D97-AF65-F5344CB8AC3E}">
        <p14:creationId xmlns:p14="http://schemas.microsoft.com/office/powerpoint/2010/main" val="375548279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225</a:t>
            </a:fld>
            <a:endParaRPr lang="en-US"/>
          </a:p>
        </p:txBody>
      </p:sp>
    </p:spTree>
    <p:extLst>
      <p:ext uri="{BB962C8B-B14F-4D97-AF65-F5344CB8AC3E}">
        <p14:creationId xmlns:p14="http://schemas.microsoft.com/office/powerpoint/2010/main" val="223423836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226</a:t>
            </a:fld>
            <a:endParaRPr lang="en-US"/>
          </a:p>
        </p:txBody>
      </p:sp>
    </p:spTree>
    <p:extLst>
      <p:ext uri="{BB962C8B-B14F-4D97-AF65-F5344CB8AC3E}">
        <p14:creationId xmlns:p14="http://schemas.microsoft.com/office/powerpoint/2010/main" val="18125879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a:t>The convenor (Kingston Zhang - </a:t>
            </a:r>
            <a:r>
              <a:rPr lang="en-AU">
                <a:hlinkClick r:id="rId2"/>
              </a:rPr>
              <a:t>kingston_zhang1999@126.com</a:t>
            </a:r>
            <a:r>
              <a:rPr lang="en-AU"/>
              <a:t>) of ISO/IEC JTC 1/SC 6 AG4 sent the following</a:t>
            </a:r>
          </a:p>
          <a:p>
            <a:pPr lvl="2"/>
            <a:r>
              <a:rPr lang="en-AU" i="1"/>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a:t>AG 4 is formed based on the constructive discussions between SC 6 and IEEE on WLAN MCS challenges. In the </a:t>
            </a:r>
            <a:r>
              <a:rPr lang="en-AU" i="1" err="1"/>
              <a:t>ToR</a:t>
            </a:r>
            <a:r>
              <a:rPr lang="en-AU" i="1"/>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a:t>See following pages for context</a:t>
            </a:r>
          </a:p>
          <a:p>
            <a:endParaRPr lang="en-AU"/>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227</a:t>
            </a:fld>
            <a:endParaRPr lang="en-US"/>
          </a:p>
        </p:txBody>
      </p:sp>
    </p:spTree>
    <p:extLst>
      <p:ext uri="{BB962C8B-B14F-4D97-AF65-F5344CB8AC3E}">
        <p14:creationId xmlns:p14="http://schemas.microsoft.com/office/powerpoint/2010/main" val="416592176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228</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229</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4651638"/>
              </p:ext>
            </p:extLst>
          </p:nvPr>
        </p:nvGraphicFramePr>
        <p:xfrm>
          <a:off x="761999" y="1712149"/>
          <a:ext cx="7696200" cy="15849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230</a:t>
            </a:fld>
            <a:endParaRPr lang="en-US"/>
          </a:p>
        </p:txBody>
      </p:sp>
    </p:spTree>
    <p:extLst>
      <p:ext uri="{BB962C8B-B14F-4D97-AF65-F5344CB8AC3E}">
        <p14:creationId xmlns:p14="http://schemas.microsoft.com/office/powerpoint/2010/main" val="91690267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a:t>PWI</a:t>
            </a:r>
          </a:p>
          <a:p>
            <a:pPr lvl="1"/>
            <a:r>
              <a:rPr lang="en-AU"/>
              <a:t>Deterministic wireless industrial network</a:t>
            </a:r>
          </a:p>
          <a:p>
            <a:r>
              <a:rPr lang="en-US"/>
              <a:t>Scope</a:t>
            </a:r>
          </a:p>
          <a:p>
            <a:pPr lvl="1"/>
            <a:r>
              <a:rPr lang="en-US" i="1"/>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a:t>Plan</a:t>
            </a:r>
          </a:p>
          <a:p>
            <a:pPr lvl="1"/>
            <a:r>
              <a:rPr lang="en-US"/>
              <a:t> PHY &amp; MAC by Dec 2024</a:t>
            </a:r>
          </a:p>
          <a:p>
            <a:r>
              <a:rPr lang="en-US"/>
              <a:t>Ballot</a:t>
            </a:r>
          </a:p>
          <a:p>
            <a:pPr lvl="1"/>
            <a:r>
              <a:rPr lang="en-US"/>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231</a:t>
            </a:fld>
            <a:endParaRPr lang="en-US"/>
          </a:p>
        </p:txBody>
      </p:sp>
    </p:spTree>
    <p:extLst>
      <p:ext uri="{BB962C8B-B14F-4D97-AF65-F5344CB8AC3E}">
        <p14:creationId xmlns:p14="http://schemas.microsoft.com/office/powerpoint/2010/main" val="61132028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232</a:t>
            </a:fld>
            <a:endParaRPr lang="en-US"/>
          </a:p>
        </p:txBody>
      </p:sp>
    </p:spTree>
    <p:extLst>
      <p:ext uri="{BB962C8B-B14F-4D97-AF65-F5344CB8AC3E}">
        <p14:creationId xmlns:p14="http://schemas.microsoft.com/office/powerpoint/2010/main" val="221712824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233</a:t>
            </a:fld>
            <a:endParaRPr lang="en-US"/>
          </a:p>
        </p:txBody>
      </p:sp>
    </p:spTree>
    <p:extLst>
      <p:ext uri="{BB962C8B-B14F-4D97-AF65-F5344CB8AC3E}">
        <p14:creationId xmlns:p14="http://schemas.microsoft.com/office/powerpoint/2010/main" val="224319498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234</a:t>
            </a:fld>
            <a:endParaRPr lang="en-US"/>
          </a:p>
        </p:txBody>
      </p:sp>
    </p:spTree>
    <p:extLst>
      <p:ext uri="{BB962C8B-B14F-4D97-AF65-F5344CB8AC3E}">
        <p14:creationId xmlns:p14="http://schemas.microsoft.com/office/powerpoint/2010/main" val="3184752980"/>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235</a:t>
            </a:fld>
            <a:endParaRPr lang="en-US"/>
          </a:p>
        </p:txBody>
      </p:sp>
    </p:spTree>
    <p:extLst>
      <p:ext uri="{BB962C8B-B14F-4D97-AF65-F5344CB8AC3E}">
        <p14:creationId xmlns:p14="http://schemas.microsoft.com/office/powerpoint/2010/main" val="317247213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236</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237</a:t>
            </a:fld>
            <a:endParaRPr lang="en-US"/>
          </a:p>
        </p:txBody>
      </p:sp>
    </p:spTree>
    <p:extLst>
      <p:ext uri="{BB962C8B-B14F-4D97-AF65-F5344CB8AC3E}">
        <p14:creationId xmlns:p14="http://schemas.microsoft.com/office/powerpoint/2010/main" val="246155777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238</a:t>
            </a:fld>
            <a:endParaRPr lang="en-US"/>
          </a:p>
        </p:txBody>
      </p:sp>
    </p:spTree>
    <p:extLst>
      <p:ext uri="{BB962C8B-B14F-4D97-AF65-F5344CB8AC3E}">
        <p14:creationId xmlns:p14="http://schemas.microsoft.com/office/powerpoint/2010/main" val="3534903400"/>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239</a:t>
            </a:fld>
            <a:endParaRPr lang="en-US"/>
          </a:p>
        </p:txBody>
      </p:sp>
    </p:spTree>
    <p:extLst>
      <p:ext uri="{BB962C8B-B14F-4D97-AF65-F5344CB8AC3E}">
        <p14:creationId xmlns:p14="http://schemas.microsoft.com/office/powerpoint/2010/main" val="919905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240</a:t>
            </a:fld>
            <a:endParaRPr lang="en-US"/>
          </a:p>
        </p:txBody>
      </p:sp>
    </p:spTree>
    <p:extLst>
      <p:ext uri="{BB962C8B-B14F-4D97-AF65-F5344CB8AC3E}">
        <p14:creationId xmlns:p14="http://schemas.microsoft.com/office/powerpoint/2010/main" val="341449231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241</a:t>
            </a:fld>
            <a:endParaRPr lang="en-US"/>
          </a:p>
        </p:txBody>
      </p:sp>
    </p:spTree>
    <p:extLst>
      <p:ext uri="{BB962C8B-B14F-4D97-AF65-F5344CB8AC3E}">
        <p14:creationId xmlns:p14="http://schemas.microsoft.com/office/powerpoint/2010/main" val="1574854995"/>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242</a:t>
            </a:fld>
            <a:endParaRPr lang="en-US"/>
          </a:p>
        </p:txBody>
      </p:sp>
    </p:spTree>
    <p:extLst>
      <p:ext uri="{BB962C8B-B14F-4D97-AF65-F5344CB8AC3E}">
        <p14:creationId xmlns:p14="http://schemas.microsoft.com/office/powerpoint/2010/main" val="116221553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243</a:t>
            </a:fld>
            <a:endParaRPr lang="en-US"/>
          </a:p>
        </p:txBody>
      </p:sp>
    </p:spTree>
    <p:extLst>
      <p:ext uri="{BB962C8B-B14F-4D97-AF65-F5344CB8AC3E}">
        <p14:creationId xmlns:p14="http://schemas.microsoft.com/office/powerpoint/2010/main" val="138697012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244</a:t>
            </a:fld>
            <a:endParaRPr lang="en-US"/>
          </a:p>
        </p:txBody>
      </p:sp>
    </p:spTree>
    <p:extLst>
      <p:ext uri="{BB962C8B-B14F-4D97-AF65-F5344CB8AC3E}">
        <p14:creationId xmlns:p14="http://schemas.microsoft.com/office/powerpoint/2010/main" val="538925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j-lt"/>
                          <a:ea typeface="+mn-ea"/>
                          <a:cs typeface="+mn-cs"/>
                        </a:rPr>
                        <a:t>Jul 19</a:t>
                      </a:r>
                      <a:endParaRPr lang="en-AU" sz="1600" b="0" baseline="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session in November 2023</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endParaRPr lang="en-US"/>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dirty="0" err="1"/>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a:stretch>
            <a:fillRect/>
          </a:stretch>
        </p:blipFill>
        <p:spPr>
          <a:xfrm>
            <a:off x="1295400" y="1524000"/>
            <a:ext cx="6477000" cy="4864947"/>
          </a:xfrm>
          <a:prstGeom prst="rect">
            <a:avLst/>
          </a:prstGeom>
          <a:ln>
            <a:solidFill>
              <a:schemeClr val="tx1"/>
            </a:solidFill>
          </a:ln>
        </p:spPr>
      </p:pic>
      <p:pic>
        <p:nvPicPr>
          <p:cNvPr id="2" name="Picture 1">
            <a:extLst>
              <a:ext uri="{FF2B5EF4-FFF2-40B4-BE49-F238E27FC236}">
                <a16:creationId xmlns:a16="http://schemas.microsoft.com/office/drawing/2014/main" id="{51FA9E6E-9BDD-2F93-1911-F863B21F0BC9}"/>
              </a:ext>
            </a:extLst>
          </p:cNvPr>
          <p:cNvPicPr>
            <a:picLocks noChangeAspect="1"/>
          </p:cNvPicPr>
          <p:nvPr/>
        </p:nvPicPr>
        <p:blipFill>
          <a:blip/>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521880749"/>
              </p:ext>
            </p:extLst>
          </p:nvPr>
        </p:nvGraphicFramePr>
        <p:xfrm>
          <a:off x="152399" y="1828800"/>
          <a:ext cx="8839199" cy="42470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926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a:solidFill>
                            <a:schemeClr val="tx1"/>
                          </a:solidFill>
                          <a:latin typeface="+mj-lt"/>
                          <a:cs typeface="Arial" panose="020B0604020202020204" pitchFamily="34" charset="0"/>
                        </a:rPr>
                        <a:t>D1.0</a:t>
                      </a:r>
                    </a:p>
                  </a:txBody>
                  <a:tcPr marL="115147" marR="115147"/>
                </a:tc>
                <a:tc>
                  <a:txBody>
                    <a:bodyPr/>
                    <a:lstStyle/>
                    <a:p>
                      <a:pPr algn="ctr"/>
                      <a:r>
                        <a:rPr lang="en-AU" sz="1600" b="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26 Mar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Jul 23</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12 Nov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Nov 23</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Dec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.1ASdr</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291181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.1CS-2020/Cor1</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76758787"/>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602365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.1ASdn</a:t>
                      </a:r>
                    </a:p>
                  </a:txBody>
                  <a:tcPr marL="115147" marR="0"/>
                </a:tc>
                <a:tc>
                  <a:txBody>
                    <a:bodyPr/>
                    <a:lstStyle/>
                    <a:p>
                      <a:pPr algn="ct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362245010"/>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720849054"/>
              </p:ext>
            </p:extLst>
          </p:nvPr>
        </p:nvGraphicFramePr>
        <p:xfrm>
          <a:off x="152399" y="1828800"/>
          <a:ext cx="8839199" cy="18592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50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US" sz="1800" b="0" i="0" u="none" strike="noStrike" kern="1200" dirty="0">
                          <a:solidFill>
                            <a:schemeClr val="dk1"/>
                          </a:solidFill>
                          <a:effectLst/>
                          <a:latin typeface="+mn-lt"/>
                          <a:ea typeface="+mn-ea"/>
                          <a:cs typeface="+mn-cs"/>
                        </a:rPr>
                        <a:t>.1Qdj</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kern="1200" dirty="0">
                        <a:solidFill>
                          <a:schemeClr val="tx1"/>
                        </a:solidFill>
                        <a:latin typeface="+mn-lt"/>
                        <a:ea typeface="+mn-ea"/>
                        <a:cs typeface="+mn-cs"/>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802-2014 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.1Qdx</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544654617"/>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319224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421203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 passed 60-day pre-ballot </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chemeClr val="accent2"/>
                </a:solidFill>
              </a:rPr>
              <a:t>closed 26 Mar 2023</a:t>
            </a:r>
          </a:p>
          <a:p>
            <a:pPr lvl="1"/>
            <a:r>
              <a:rPr lang="en-AU" dirty="0"/>
              <a:t>(</a:t>
            </a:r>
            <a:r>
              <a:rPr lang="en-US" dirty="0"/>
              <a:t>N18055</a:t>
            </a:r>
            <a:r>
              <a:rPr lang="en-AU" dirty="0"/>
              <a:t>) – passed with one negative vote from the China NB for the usual reason.</a:t>
            </a:r>
            <a:endParaRPr lang="en-AU" b="0"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43</a:t>
            </a:fld>
            <a:endParaRPr lang="en-US" dirty="0"/>
          </a:p>
        </p:txBody>
      </p:sp>
    </p:spTree>
    <p:extLst>
      <p:ext uri="{BB962C8B-B14F-4D97-AF65-F5344CB8AC3E}">
        <p14:creationId xmlns:p14="http://schemas.microsoft.com/office/powerpoint/2010/main" val="4048733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passed 60-day pre-ballot in Nov 2023</a:t>
            </a:r>
          </a:p>
        </p:txBody>
      </p:sp>
      <p:sp>
        <p:nvSpPr>
          <p:cNvPr id="10" name="Content Placeholder 9"/>
          <p:cNvSpPr>
            <a:spLocks noGrp="1"/>
          </p:cNvSpPr>
          <p:nvPr>
            <p:ph idx="1"/>
          </p:nvPr>
        </p:nvSpPr>
        <p:spPr>
          <a:xfrm>
            <a:off x="666964" y="16002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passed</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p>
          <a:p>
            <a:pPr lvl="2"/>
            <a:r>
              <a:rPr lang="en-US" dirty="0">
                <a:latin typeface="+mj-lt"/>
              </a:rPr>
              <a:t>(Nov 2022) </a:t>
            </a:r>
            <a:r>
              <a:rPr lang="en-GB" dirty="0">
                <a:effectLst/>
                <a:latin typeface="Arial" panose="020B0604020202020204" pitchFamily="34" charset="0"/>
                <a:ea typeface="Times New Roman" panose="02020603050405020304" pitchFamily="18" charset="0"/>
              </a:rPr>
              <a:t>IEEE 802.1Qcz is going out for an SA recirculation ballot</a:t>
            </a:r>
          </a:p>
          <a:p>
            <a:pPr lvl="2"/>
            <a:r>
              <a:rPr lang="en-GB" dirty="0">
                <a:latin typeface="Arial" panose="020B0604020202020204" pitchFamily="34" charset="0"/>
              </a:rPr>
              <a:t>(Jan 2023) </a:t>
            </a:r>
            <a:r>
              <a:rPr lang="en-US" dirty="0">
                <a:latin typeface="Arial" panose="020B0604020202020204" pitchFamily="34" charset="0"/>
              </a:rPr>
              <a:t>IEEE 802.1Qcz finished SA recirc ballot comment resolution</a:t>
            </a:r>
          </a:p>
          <a:p>
            <a:pPr lvl="2"/>
            <a:r>
              <a:rPr lang="en-US" dirty="0">
                <a:latin typeface="Arial" panose="020B0604020202020204" pitchFamily="34" charset="0"/>
              </a:rPr>
              <a:t>(Feb 2023) D2.7 generated after another recirc/comment resolution cycle</a:t>
            </a:r>
          </a:p>
          <a:p>
            <a:pPr lvl="2"/>
            <a:r>
              <a:rPr lang="en-US" dirty="0">
                <a:latin typeface="Arial" panose="020B0604020202020204" pitchFamily="34" charset="0"/>
              </a:rPr>
              <a:t>(Aug 2023) submitted for approval as it was published on 5 Jun 2023</a:t>
            </a:r>
          </a:p>
          <a:p>
            <a:pPr lvl="2"/>
            <a:r>
              <a:rPr lang="en-US" dirty="0">
                <a:latin typeface="Arial" panose="020B0604020202020204" pitchFamily="34" charset="0"/>
              </a:rPr>
              <a:t>(Sept 2023) Ballot initiated 14 Sep 2023, closed 12 Nov 2023; 8/0/11; 1 comment from China NB</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44</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passed 60-day pre-ballot in Nov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IEEE 802.1AEdk D2.1 was liaised for information in Sep 2022 (N17883)</a:t>
            </a:r>
          </a:p>
          <a:p>
            <a:pPr lvl="1"/>
            <a:r>
              <a:rPr lang="en-AU" dirty="0"/>
              <a:t>(Nov 2022) </a:t>
            </a:r>
            <a:r>
              <a:rPr lang="en-GB" sz="1800" dirty="0">
                <a:effectLst/>
                <a:latin typeface="Arial" panose="020B0604020202020204" pitchFamily="34" charset="0"/>
                <a:ea typeface="Times New Roman" panose="02020603050405020304" pitchFamily="18" charset="0"/>
              </a:rPr>
              <a:t>802.1AEdk will probably be submitted for balloting in Jan 2023</a:t>
            </a:r>
          </a:p>
          <a:p>
            <a:pPr lvl="1"/>
            <a:r>
              <a:rPr lang="en-GB" dirty="0">
                <a:latin typeface="Arial" panose="020B0604020202020204" pitchFamily="34" charset="0"/>
              </a:rPr>
              <a:t>(Mar 2023) Motion for </a:t>
            </a:r>
            <a:r>
              <a:rPr lang="en-GB" dirty="0" err="1">
                <a:latin typeface="Arial" panose="020B0604020202020204" pitchFamily="34" charset="0"/>
              </a:rPr>
              <a:t>RevCom</a:t>
            </a:r>
            <a:r>
              <a:rPr lang="en-GB" dirty="0">
                <a:latin typeface="Arial" panose="020B0604020202020204" pitchFamily="34" charset="0"/>
              </a:rPr>
              <a:t> and publication expected. Motion passed to send for SC 6 adoption upon IEEE publication.</a:t>
            </a:r>
            <a:endParaRPr lang="en-AU" dirty="0"/>
          </a:p>
          <a:p>
            <a:r>
              <a:rPr lang="en-US" dirty="0"/>
              <a:t>60-day</a:t>
            </a:r>
            <a:r>
              <a:rPr lang="en-AU" dirty="0"/>
              <a:t> pre-ballot: </a:t>
            </a:r>
            <a:r>
              <a:rPr lang="en-AU" dirty="0">
                <a:solidFill>
                  <a:schemeClr val="accent2"/>
                </a:solidFill>
              </a:rPr>
              <a:t>passed</a:t>
            </a:r>
          </a:p>
          <a:p>
            <a:pPr>
              <a:buFont typeface="Arial" panose="020B0604020202020204" pitchFamily="34" charset="0"/>
              <a:buChar char="•"/>
            </a:pPr>
            <a:r>
              <a:rPr lang="en-AU" b="0" dirty="0"/>
              <a:t>Formally submitted for approval on 22 Aug 2023</a:t>
            </a:r>
          </a:p>
          <a:p>
            <a:pPr>
              <a:buFont typeface="Arial" panose="020B0604020202020204" pitchFamily="34" charset="0"/>
              <a:buChar char="•"/>
            </a:pPr>
            <a:r>
              <a:rPr lang="en-AU" b="0" dirty="0"/>
              <a:t>Ballot initiated 14 Sept 2023, closed 12 Nov 2023</a:t>
            </a:r>
          </a:p>
          <a:p>
            <a:pPr>
              <a:buFont typeface="Arial" panose="020B0604020202020204" pitchFamily="34" charset="0"/>
              <a:buChar char="•"/>
            </a:pPr>
            <a:r>
              <a:rPr lang="en-AU" b="0" dirty="0"/>
              <a:t>Passed on a vote of 9/1/9 (Y/N/A); one comment from China NB</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3195263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 was liaised for information in Feb 2023</a:t>
            </a:r>
            <a:br>
              <a:rPr lang="en-AU" dirty="0"/>
            </a:br>
            <a:endParaRPr lang="en-AU" dirty="0"/>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N17968</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7384179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was submitted into the PSDO process in Nov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latin typeface="+mj-lt"/>
              </a:rPr>
              <a:t>(Nov 2023) Submitted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4717569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 was submitted into the PSDO process in Nov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(Nov 2023) Submitted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74976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405222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7931550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6177619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Timing and Synchronization for Time-Sensitive Applications: YANG Data Model</a:t>
            </a:r>
            <a:br>
              <a:rPr lang="en-US" dirty="0">
                <a:solidFill>
                  <a:schemeClr val="accent2"/>
                </a:solidFill>
              </a:rPr>
            </a:br>
            <a:r>
              <a:rPr lang="en-AU" dirty="0"/>
              <a:t>IEEE 802.1ASdn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33015491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Configuration Enhancements for Time-Sensitive Networking</a:t>
            </a:r>
            <a:br>
              <a:rPr lang="en-US" sz="1600" dirty="0">
                <a:solidFill>
                  <a:schemeClr val="accent2"/>
                </a:solidFill>
              </a:rPr>
            </a:br>
            <a:r>
              <a:rPr lang="en-AU" dirty="0"/>
              <a:t>IEEE 802.1Qdj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10769358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Overview and Architecture</a:t>
            </a:r>
            <a:br>
              <a:rPr lang="en-US" dirty="0">
                <a:solidFill>
                  <a:schemeClr val="accent2"/>
                </a:solidFill>
              </a:rPr>
            </a:br>
            <a:r>
              <a:rPr lang="en-AU" dirty="0"/>
              <a:t>IEEE 802-2014 </a:t>
            </a:r>
            <a:r>
              <a:rPr lang="en-AU" dirty="0" err="1"/>
              <a:t>REVc</a:t>
            </a:r>
            <a:r>
              <a:rPr lang="en-AU" dirty="0"/>
              <a:t>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19767501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YANG Data Models for the Credit-Based Shaper </a:t>
            </a:r>
            <a:br>
              <a:rPr lang="en-US" dirty="0">
                <a:solidFill>
                  <a:schemeClr val="accent2"/>
                </a:solidFill>
              </a:rPr>
            </a:br>
            <a:r>
              <a:rPr lang="en-AU" dirty="0"/>
              <a:t>IEEE 802.1Qdx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39161451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 standards in the pipeline for adoption under the PSDO process and 7 awaiting submission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9893519"/>
              </p:ext>
            </p:extLst>
          </p:nvPr>
        </p:nvGraphicFramePr>
        <p:xfrm>
          <a:off x="152400" y="1847466"/>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Cancelled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Apr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56</a:t>
            </a:fld>
            <a:endParaRPr lang="en-US"/>
          </a:p>
        </p:txBody>
      </p:sp>
    </p:spTree>
    <p:extLst>
      <p:ext uri="{BB962C8B-B14F-4D97-AF65-F5344CB8AC3E}">
        <p14:creationId xmlns:p14="http://schemas.microsoft.com/office/powerpoint/2010/main" val="5885085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795304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submitted into the PSDO process in Feb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submitted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chemeClr val="accent2"/>
                </a:solidFill>
              </a:rPr>
              <a:t>waiting</a:t>
            </a:r>
          </a:p>
          <a:p>
            <a:pPr>
              <a:buFont typeface="Arial" panose="020B0604020202020204" pitchFamily="34" charset="0"/>
              <a:buChar char="•"/>
            </a:pPr>
            <a:r>
              <a:rPr lang="en-US" b="0" dirty="0"/>
              <a:t>Pre-ballot had been scheduled for 27 April 2023</a:t>
            </a:r>
          </a:p>
          <a:p>
            <a:pPr>
              <a:buFont typeface="Arial" panose="020B0604020202020204" pitchFamily="34" charset="0"/>
              <a:buChar char="•"/>
            </a:pPr>
            <a:r>
              <a:rPr lang="en-US" b="0" dirty="0"/>
              <a:t>Pre-ballot cancelled on 27 April 2023.  The reason stated by the ISO/IEC JTC 1/SC 6 Committee Manager was "due to the discovery of negative Letters of Assurance (</a:t>
            </a:r>
            <a:r>
              <a:rPr lang="en-US" b="0" dirty="0" err="1"/>
              <a:t>LoA</a:t>
            </a:r>
            <a:r>
              <a:rPr lang="en-US" b="0" dirty="0"/>
              <a:t>) associated with this standard, and as a result, the ballot cannot proceed”</a:t>
            </a:r>
          </a:p>
          <a:p>
            <a:pPr>
              <a:buFont typeface="Arial" panose="020B0604020202020204" pitchFamily="34" charset="0"/>
              <a:buChar char="•"/>
            </a:pPr>
            <a:r>
              <a:rPr lang="en-US" b="0" dirty="0"/>
              <a:t>Adoption of IEEE 802.3 standards halted until the disagreement about negative </a:t>
            </a:r>
            <a:r>
              <a:rPr lang="en-US" b="0" dirty="0" err="1"/>
              <a:t>LoAs</a:t>
            </a:r>
            <a:r>
              <a:rPr lang="en-US" b="0" dirty="0"/>
              <a:t> is resolved.</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808726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a:t>
            </a:r>
          </a:p>
        </p:txBody>
      </p:sp>
      <p:graphicFrame>
        <p:nvGraphicFramePr>
          <p:cNvPr id="6" name="Content Placeholder 5"/>
          <p:cNvGraphicFramePr>
            <a:graphicFrameLocks noGrp="1"/>
          </p:cNvGraphicFramePr>
          <p:nvPr>
            <p:ph idx="1"/>
          </p:nvPr>
        </p:nvGraphicFramePr>
        <p:xfrm>
          <a:off x="190500" y="1916677"/>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59</a:t>
            </a:fld>
            <a:endParaRPr lang="en-US"/>
          </a:p>
        </p:txBody>
      </p:sp>
    </p:spTree>
    <p:extLst>
      <p:ext uri="{BB962C8B-B14F-4D97-AF65-F5344CB8AC3E}">
        <p14:creationId xmlns:p14="http://schemas.microsoft.com/office/powerpoint/2010/main" val="3957511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require that “participants in the IEEE standards development individual process shall act based on their qualifications and experience”</a:t>
            </a:r>
          </a:p>
          <a:p>
            <a:pPr lvl="1"/>
            <a:r>
              <a:rPr lang="en-US"/>
              <a:t>This means participants:</a:t>
            </a:r>
          </a:p>
          <a:p>
            <a:pPr lvl="2"/>
            <a:r>
              <a:rPr lang="en-US" b="1">
                <a:solidFill>
                  <a:srgbClr val="00B050"/>
                </a:solidFill>
              </a:rPr>
              <a:t>Shall act &amp; vote </a:t>
            </a:r>
            <a:r>
              <a:rPr lang="en-US"/>
              <a:t>based on their personal &amp; independent opinions derived from their expertise, knowledge, and qualifications</a:t>
            </a:r>
          </a:p>
          <a:p>
            <a:pPr lvl="2"/>
            <a:r>
              <a:rPr lang="en-US" b="1">
                <a:solidFill>
                  <a:srgbClr val="FF0000"/>
                </a:solidFill>
              </a:rPr>
              <a:t>Shall not act or vote </a:t>
            </a:r>
            <a:r>
              <a:rPr lang="en-US"/>
              <a:t>based on any obligation to or any direction from any other person or organization, including an employer or client, regardless of any external commitments, agreements, contracts, or orders</a:t>
            </a:r>
          </a:p>
          <a:p>
            <a:pPr lvl="2"/>
            <a:r>
              <a:rPr lang="en-US" b="1">
                <a:solidFill>
                  <a:srgbClr val="FF0000"/>
                </a:solidFill>
              </a:rPr>
              <a:t>Shall not direct </a:t>
            </a:r>
            <a:r>
              <a:rPr lang="en-US"/>
              <a:t>the actions or votes of other participants or retaliate against other participants for fulfilling their responsibility to act &amp; vote based on their personal &amp; independently developed opinions</a:t>
            </a:r>
          </a:p>
          <a:p>
            <a:pPr lvl="1"/>
            <a:r>
              <a:rPr lang="en-US"/>
              <a:t>By participating in standards activities using the “</a:t>
            </a:r>
            <a:r>
              <a:rPr lang="en-US" i="1"/>
              <a:t>individual process</a:t>
            </a:r>
            <a:r>
              <a:rPr lang="en-US"/>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 (continued)</a:t>
            </a:r>
          </a:p>
        </p:txBody>
      </p:sp>
      <p:graphicFrame>
        <p:nvGraphicFramePr>
          <p:cNvPr id="6" name="Content Placeholder 5"/>
          <p:cNvGraphicFramePr>
            <a:graphicFrameLocks noGrp="1"/>
          </p:cNvGraphicFramePr>
          <p:nvPr>
            <p:ph idx="1"/>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60</a:t>
            </a:fld>
            <a:endParaRPr lang="en-US"/>
          </a:p>
        </p:txBody>
      </p:sp>
    </p:spTree>
    <p:extLst>
      <p:ext uri="{BB962C8B-B14F-4D97-AF65-F5344CB8AC3E}">
        <p14:creationId xmlns:p14="http://schemas.microsoft.com/office/powerpoint/2010/main" val="25365905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(802.11 WG Chair)</a:t>
            </a:r>
          </a:p>
          <a:p>
            <a:pPr lvl="1"/>
            <a:r>
              <a:rPr lang="en-AU" dirty="0"/>
              <a:t>Peter Yee</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32038302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1127048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4850500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42078063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14475263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2640005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disagreement about negative </a:t>
            </a:r>
            <a:r>
              <a:rPr lang="en-AU" dirty="0" err="1"/>
              <a:t>LoAs</a:t>
            </a:r>
            <a:r>
              <a:rPr lang="en-AU" dirty="0"/>
              <a:t>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1942449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(Nov 2023) Published by IEEE</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3259782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14506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21122610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10734299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90-day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17521455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5861090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39906632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4599420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37703779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25228080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99701582"/>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3"/>
                  </a:ext>
                </a:extLst>
              </a:tr>
              <a:tr h="271325">
                <a:tc>
                  <a:txBody>
                    <a:bodyPr/>
                    <a:lstStyle/>
                    <a:p>
                      <a:pPr algn="l"/>
                      <a:r>
                        <a:rPr lang="en-AU" sz="1600" b="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3410539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33929152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05796007"/>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474253082"/>
                  </a:ext>
                </a:extLst>
              </a:tr>
              <a:tr h="271325">
                <a:tc>
                  <a:txBody>
                    <a:bodyPr/>
                    <a:lstStyle/>
                    <a:p>
                      <a:pPr algn="l"/>
                      <a:r>
                        <a:rPr lang="en-AU" sz="1600" b="0">
                          <a:solidFill>
                            <a:schemeClr val="tx1"/>
                          </a:solidFill>
                          <a:latin typeface="+mj-lt"/>
                          <a:cs typeface="Arial" panose="020B0604020202020204" pitchFamily="34" charset="0"/>
                        </a:rPr>
                        <a:t>.7-2018</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2666122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680289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has been liaised for information</a:t>
            </a:r>
          </a:p>
        </p:txBody>
      </p:sp>
      <p:sp>
        <p:nvSpPr>
          <p:cNvPr id="10" name="Content Placeholder 9"/>
          <p:cNvSpPr>
            <a:spLocks noGrp="1"/>
          </p:cNvSpPr>
          <p:nvPr>
            <p:ph idx="1"/>
          </p:nvPr>
        </p:nvSpPr>
        <p:spPr>
          <a:xfrm>
            <a:off x="668676" y="16764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passed</a:t>
            </a:r>
          </a:p>
          <a:p>
            <a:pPr lvl="2"/>
            <a:r>
              <a:rPr lang="en-AU" dirty="0"/>
              <a:t>Ballot initiated 14 Sep 2023, closed 12 Nov 2023</a:t>
            </a:r>
          </a:p>
          <a:p>
            <a:pPr lvl="2"/>
            <a:r>
              <a:rPr lang="en-AU" dirty="0"/>
              <a:t>Passed on a vote of 10/0/9 (Y/N/A); no comments received.</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2580874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has been liaised for information</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5059860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AES-256 encryption &amp; security extensions</a:t>
            </a:r>
            <a:br>
              <a:rPr lang="en-AU">
                <a:solidFill>
                  <a:schemeClr val="accent6"/>
                </a:solidFill>
              </a:rPr>
            </a:br>
            <a:r>
              <a:rPr lang="en-AU">
                <a:solidFill>
                  <a:schemeClr val="accent6"/>
                </a:solidFill>
              </a:rPr>
              <a:t>IEEE 802.15.4y-2021 will be liaised for information soon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waiting</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802.15.4y is submitted into PSDO process?</a:t>
            </a:r>
          </a:p>
          <a:p>
            <a:pPr lvl="3"/>
            <a:r>
              <a:rPr lang="en-US" dirty="0"/>
              <a:t>Staff suggests getting approval for submission into PSDO process after Mar 2023</a:t>
            </a:r>
          </a:p>
          <a:p>
            <a:pPr lvl="2"/>
            <a:r>
              <a:rPr lang="en-US" dirty="0"/>
              <a:t>(Jan 2023) Staff will send for information when approved by the 802 EC</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11836860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4887865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24486911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spTree>
    <p:extLst>
      <p:ext uri="{BB962C8B-B14F-4D97-AF65-F5344CB8AC3E}">
        <p14:creationId xmlns:p14="http://schemas.microsoft.com/office/powerpoint/2010/main" val="6954695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15606376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37103657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 will be submitted into the PSDO process soon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US" dirty="0"/>
              <a:t>(May 2023)</a:t>
            </a:r>
          </a:p>
          <a:p>
            <a:pPr lvl="2"/>
            <a:r>
              <a:rPr lang="en-US" dirty="0"/>
              <a:t>IEEE 802.15.3 is now on </a:t>
            </a:r>
            <a:r>
              <a:rPr lang="en-US" dirty="0" err="1"/>
              <a:t>RevCom</a:t>
            </a:r>
            <a:r>
              <a:rPr lang="en-US" dirty="0"/>
              <a:t> agenda for June 2023.</a:t>
            </a:r>
          </a:p>
          <a:p>
            <a:pPr lvl="1"/>
            <a:r>
              <a:rPr lang="en-US" dirty="0"/>
              <a:t>(September 2023)</a:t>
            </a:r>
          </a:p>
          <a:p>
            <a:pPr lvl="2"/>
            <a:r>
              <a:rPr lang="en-US" dirty="0"/>
              <a:t>IEEE 802.15.3 is now on </a:t>
            </a:r>
            <a:r>
              <a:rPr lang="en-US" dirty="0" err="1"/>
              <a:t>RevCom</a:t>
            </a:r>
            <a:r>
              <a:rPr lang="en-US" dirty="0"/>
              <a:t> agenda for September 2023.</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465262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will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Plan is to submit to PSDO ASAP</a:t>
            </a:r>
          </a:p>
          <a:p>
            <a:pPr lvl="2"/>
            <a:r>
              <a:rPr lang="en-US" dirty="0"/>
              <a:t>(Dec 2022) A LS was sent specifying plan (N17929)</a:t>
            </a:r>
            <a:endParaRPr lang="en-AU" dirty="0"/>
          </a:p>
          <a:p>
            <a:pPr lvl="2"/>
            <a:r>
              <a:rPr lang="en-AU" dirty="0">
                <a:solidFill>
                  <a:srgbClr val="FF0000"/>
                </a:solidFill>
              </a:rPr>
              <a:t>(Nov 2022) Do we have EC approval for information &amp; submission?</a:t>
            </a:r>
          </a:p>
          <a:p>
            <a:pPr lvl="2"/>
            <a:r>
              <a:rPr lang="en-AU" dirty="0">
                <a:solidFill>
                  <a:srgbClr val="FF0000"/>
                </a:solidFill>
              </a:rPr>
              <a:t>(Jan 2023) Staff noted that she could not find EC motion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8439480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Higher rate, longer range optical camera communications</a:t>
            </a:r>
            <a:br>
              <a:rPr lang="en-AU" sz="2400">
                <a:solidFill>
                  <a:schemeClr val="accent6"/>
                </a:solidFill>
              </a:rPr>
            </a:br>
            <a:r>
              <a:rPr lang="en-AU">
                <a:solidFill>
                  <a:schemeClr val="accent6"/>
                </a:solidFill>
              </a:rPr>
              <a:t>IEEE 802.15.7a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27511148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chemeClr val="accent2"/>
                </a:solidFill>
              </a:rPr>
              <a:t>passed</a:t>
            </a:r>
          </a:p>
          <a:p>
            <a:pPr marL="184150" lvl="2" indent="0">
              <a:buNone/>
            </a:pPr>
            <a:r>
              <a:rPr lang="en-AU" dirty="0"/>
              <a:t>- Formally submitted on 22-Aug-2023</a:t>
            </a:r>
          </a:p>
          <a:p>
            <a:pPr marL="184150" lvl="2" indent="0">
              <a:buNone/>
            </a:pPr>
            <a:r>
              <a:rPr lang="en-AU" dirty="0"/>
              <a:t>- Ballot initiated 14 Sep 2023, closed 12 Nov 2023</a:t>
            </a:r>
          </a:p>
          <a:p>
            <a:pPr marL="184150" lvl="2" indent="0">
              <a:buNone/>
            </a:pPr>
            <a:r>
              <a:rPr lang="en-AU" dirty="0"/>
              <a:t>- Passed on a vote of 9/1/9 (Y/N/A); one comment received from China NB</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12301126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chemeClr val="accent2"/>
                </a:solidFill>
              </a:rPr>
              <a:t>waiting</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a:t>
            </a:r>
            <a:r>
              <a:rPr lang="en-GB" dirty="0" err="1">
                <a:latin typeface="Arial" panose="020B0604020202020204" pitchFamily="34" charset="0"/>
              </a:rPr>
              <a:t>RevCom</a:t>
            </a:r>
            <a:r>
              <a:rPr lang="en-GB" dirty="0">
                <a:latin typeface="Arial" panose="020B0604020202020204" pitchFamily="34" charset="0"/>
              </a:rPr>
              <a:t>, should be published as IEEE 802.15.13-2023.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9356556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Body Area Networking</a:t>
            </a:r>
            <a:br>
              <a:rPr lang="en-AU" sz="2400">
                <a:solidFill>
                  <a:schemeClr val="accent6"/>
                </a:solidFill>
              </a:rPr>
            </a:br>
            <a:r>
              <a:rPr lang="en-AU">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waiting</a:t>
            </a:r>
          </a:p>
          <a:p>
            <a:pPr lvl="1"/>
            <a:r>
              <a:rPr lang="en-US" dirty="0"/>
              <a:t>(Sep 2022) Discovered that IEEE 802.15.6-2012 already ratified as ISO/IEC 8802-15-6: 2017 (via JTC1/SC31, but now returned to SC 6); 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94</a:t>
            </a:fld>
            <a:endParaRPr lang="en-US"/>
          </a:p>
        </p:txBody>
      </p:sp>
    </p:spTree>
    <p:extLst>
      <p:ext uri="{BB962C8B-B14F-4D97-AF65-F5344CB8AC3E}">
        <p14:creationId xmlns:p14="http://schemas.microsoft.com/office/powerpoint/2010/main" val="15567559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8068247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36142137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22230226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329155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4015021386"/>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25816</Words>
  <Application>Microsoft Macintosh PowerPoint</Application>
  <PresentationFormat>On-screen Show (4:3)</PresentationFormat>
  <Paragraphs>3609</Paragraphs>
  <Slides>244</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244</vt:i4>
      </vt:variant>
    </vt:vector>
  </HeadingPairs>
  <TitlesOfParts>
    <vt:vector size="249" baseType="lpstr">
      <vt:lpstr>Arial</vt:lpstr>
      <vt:lpstr>Calibri</vt:lpstr>
      <vt:lpstr>Times New Roman</vt:lpstr>
      <vt:lpstr>802-11-Submission</vt:lpstr>
      <vt:lpstr>Acrobat Document</vt:lpstr>
      <vt:lpstr>IEEE 802 JTC1 Standing Committee November 2023 agenda (mixed mode)</vt:lpstr>
      <vt:lpstr>This document will be used to provide information for any IEEE 802 JTC1 SC meetings in November 2023</vt:lpstr>
      <vt:lpstr>Registration is not required for the IEEE 802 JTC1 SC session in November 2023</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14 November 2023 in the PM2 slot in Honolulu</vt:lpstr>
      <vt:lpstr>The IEEE 802 JTC1 SC regular meeting has a high-level list of agenda items to be considered</vt:lpstr>
      <vt:lpstr>The IEEE 802 JTC1 SC will consider approving its agenda</vt:lpstr>
      <vt:lpstr>The IEEE 802 JTC1 SC will consider approval of the minutes of its September 2023 meeting</vt:lpstr>
      <vt:lpstr>The goals of the IEEE 802 JTC1 SC were reaffirmed by the IEEE 802 EC in Nov 2020</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105 standards through the PSDO adoption process, with 49 in-process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13 standards in the pipeline for adoption under the PSDO</vt:lpstr>
      <vt:lpstr>IEEE 802.1 has 13 standards in the pipeline for adoption under the PSDO</vt:lpstr>
      <vt:lpstr>IEEE 802.1 WG has a number of regular participants in IEEE 802 JTC1 SC activities</vt:lpstr>
      <vt:lpstr>Bridges &amp; Bridged Networks IEEE 802.1Q-REV-2022 passed 60-day pre-ballot </vt:lpstr>
      <vt:lpstr>Bridges &amp; Bridged Networks: Congestion Isolation IEEE 802.1Qcz passed 60-day pre-ballot in Nov 2023</vt:lpstr>
      <vt:lpstr>MAC Privacy Protection IEEE 802.1AEdk D2.1 passed 60-day pre-ballot in Nov 2023</vt:lpstr>
      <vt:lpstr>YANG Data Model for Ethertypes IEEE 802f was liaised for information in Feb 2023 </vt:lpstr>
      <vt:lpstr>YANG Data Models for Scheduled Traffic, Frame Preemption, Per-Stream Filtering &amp; Policing IEEE 802.1Qcw was submitted into the PSDO process in Nov 2023</vt:lpstr>
      <vt:lpstr>Automatic Attachment to Provider Backbone Bridging (PBB) services IEEE 802.1Qcj was submitted into the PSDO process in Nov 2023</vt:lpstr>
      <vt:lpstr>Timing and Synchronization for Time-Sensitive Applications Amendment: Inclusive Terminology IEEE 802.1ASdr was liaised for information</vt:lpstr>
      <vt:lpstr>Automatic Attachment to Provider Backbone Bridging (PBB) services IEEE 802.1CS-2020/Cor-1 was liaised for information</vt:lpstr>
      <vt:lpstr>Quality of Service Provision by Network Systems IEEE 802.1DC was liaised for information</vt:lpstr>
      <vt:lpstr>Timing and Synchronization for Time-Sensitive Applications: YANG Data Model IEEE 802.1ASdn will be liaised when appropriate</vt:lpstr>
      <vt:lpstr>Configuration Enhancements for Time-Sensitive Networking IEEE 802.1Qdj will be liaised when appropriate</vt:lpstr>
      <vt:lpstr>Overview and Architecture IEEE 802-2014 REVc will be liaised when appropriate</vt:lpstr>
      <vt:lpstr>YANG Data Models for the Credit-Based Shaper  IEEE 802.1Qdx will be liaised when appropriate</vt:lpstr>
      <vt:lpstr>IEEE 802.3 has 1 standards in the pipeline for adoption under the PSDO process and 7 awaiting submission</vt:lpstr>
      <vt:lpstr>IEEE 802.3 WG has a number of regular participants in IEEE 802 JTC1 SC activities</vt:lpstr>
      <vt:lpstr>IEEE 802.3-REV was submitted into the PSDO process in Feb 2023</vt:lpstr>
      <vt:lpstr>IEEE 802.11 has 7 standards in the pipeline for adoption under the PSDO and 7 awaiting submission</vt:lpstr>
      <vt:lpstr>IEEE 802.11 has 7 standards in the pipeline for adoption under the PSDO and 7 awaiting submission (continued)</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IEEE 802.15 WG has 14 standards in the pipeline for adoption under the PSDO</vt:lpstr>
      <vt:lpstr>IEEE 802.15 WG has 14 standards in the pipeline for adoption under the PSDO</vt:lpstr>
      <vt:lpstr>IEEE 802.15 WG has a number of regular participants in IEEE 802 JTC1 SC activities</vt:lpstr>
      <vt:lpstr>Low-rate wireless networks  IEEE 802.15.4-2020 has been liaised for information</vt:lpstr>
      <vt:lpstr>Extension to low-energy critical infrastructure monitoring PHY IEEE 802.15.4w-2020 has been liaised for information</vt:lpstr>
      <vt:lpstr>AES-256 encryption &amp; security extensions IEEE 802.15.4y-2021 will be liaised for information soon</vt:lpstr>
      <vt:lpstr>Enhanced UWB PHYs &amp; associated ranging techniques IEEE 802.15.4z-2020 has been liaised for information</vt:lpstr>
      <vt:lpstr>Higher data rate extension to Smart Utility Network FSK PHY IEEE 802.15.4aa-2022 has been liaised for information</vt:lpstr>
      <vt:lpstr>100 Gb/s wireless switched point-to-point physical layer IEEE 802.15.3d-2017 has been liaised for information </vt:lpstr>
      <vt:lpstr>High-rate close proximity point-to-point communications  IEEE 802.15.3e-2017 has been liaised for information </vt:lpstr>
      <vt:lpstr>Extending the PHY for mmWave to operate from 57.0 GHz to 71 GHz IEEE 802.15.3f-2017 has been liaised for information </vt:lpstr>
      <vt:lpstr>High data rate wireless multi-media networks IEEE 802.15.3-2023 will be submitted into the PSDO process soon</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802.15.9-2021 has been liaised for information </vt:lpstr>
      <vt:lpstr>Multi Gigabit/sec Optical Wireless Communication IEEE 802.15.13 will be submitted into the PSDO process </vt:lpstr>
      <vt:lpstr>Body Area Networking There is no need to submit IEEE 802.15.6-2012 for ratification as ISO/IEC/IEEE standard</vt:lpstr>
      <vt:lpstr>IEEE 802.19 has not yet considered submissions to the PSDO process</vt:lpstr>
      <vt:lpstr>IEEE 802.19 WG has had a number of regular participants in IEEE 802 JTC1 SC activities</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IEEE 802.22 WG had a number of regular participants in IEEE 802 JTC1 SC activities</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SC 6 will have a plenary meeting in December 2023 in China</vt:lpstr>
      <vt:lpstr>The JTC1 SC chair will develop a liaison report for the SC 6 plenary meeting in December 2023</vt:lpstr>
      <vt:lpstr>Call for Convenor for JTC 1/SC 6/WG 1</vt:lpstr>
      <vt:lpstr>ISO/IEC JTC 1/SC 6 has a new Committee Manager as of July 2019</vt:lpstr>
      <vt:lpstr>ISO/IEC JTC1 has changed the rules so that “experts” rather than “NBs” participate in WGs</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High data rate wireless multi-media networks There is no need to submit IEEE 802.15.3-2016 for ratification as an ISO/IEC/IEEE standard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2023-11-17T03:36:25Z</dcterms:modified>
</cp:coreProperties>
</file>