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98" r:id="rId20"/>
    <p:sldId id="1296" r:id="rId21"/>
    <p:sldId id="1283" r:id="rId22"/>
    <p:sldId id="1284" r:id="rId23"/>
    <p:sldId id="1295" r:id="rId24"/>
    <p:sldId id="1297" r:id="rId25"/>
    <p:sldId id="1286" r:id="rId26"/>
    <p:sldId id="1287" r:id="rId27"/>
    <p:sldId id="1288" r:id="rId28"/>
    <p:sldId id="1290" r:id="rId29"/>
    <p:sldId id="1292" r:id="rId30"/>
    <p:sldId id="1293" r:id="rId31"/>
    <p:sldId id="1289" r:id="rId32"/>
    <p:sldId id="1291" r:id="rId33"/>
    <p:sldId id="1294"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8" d="100"/>
          <a:sy n="78" d="100"/>
        </p:scale>
        <p:origin x="26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/1723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740-00-0amp-amp-sg-telecon-minutes-on-october-10th.docx" TargetMode="External"/><Relationship Id="rId2" Type="http://schemas.openxmlformats.org/officeDocument/2006/relationships/hyperlink" Target="https://mentor.ieee.org/802.11/dcn/23/11-23-1666-00-0amp-802-11-amp-sg-meeting-minutes-for-september-2023-interim.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a:t>
            </a:r>
            <a:r>
              <a:rPr lang="en-US" altLang="en-US" kern="0" dirty="0" smtClean="0"/>
              <a:t>Plenary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2023-11-07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249"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SG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Suggested Best Practices in Mix-mode Meetings</a:t>
            </a:r>
            <a:endParaRPr lang="zh-CN" altLang="en-US" sz="3200" kern="0" dirty="0"/>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smtClean="0"/>
              <a:t>In-room Attendees:</a:t>
            </a:r>
          </a:p>
          <a:p>
            <a:pPr lvl="1">
              <a:lnSpc>
                <a:spcPct val="120000"/>
              </a:lnSpc>
              <a:spcBef>
                <a:spcPts val="0"/>
              </a:spcBef>
            </a:pPr>
            <a:r>
              <a:rPr lang="en-US" sz="1800" kern="0" smtClean="0"/>
              <a:t>In Webex choose connect without audio before you join</a:t>
            </a:r>
          </a:p>
          <a:p>
            <a:pPr lvl="1">
              <a:lnSpc>
                <a:spcPct val="120000"/>
              </a:lnSpc>
              <a:spcBef>
                <a:spcPts val="0"/>
              </a:spcBef>
            </a:pPr>
            <a:r>
              <a:rPr lang="en-US" sz="1800" kern="0" smtClean="0"/>
              <a:t>Use the Webex queue to indicate you want to speak</a:t>
            </a:r>
          </a:p>
          <a:p>
            <a:pPr lvl="1">
              <a:lnSpc>
                <a:spcPct val="120000"/>
              </a:lnSpc>
              <a:spcBef>
                <a:spcPts val="0"/>
              </a:spcBef>
            </a:pPr>
            <a:r>
              <a:rPr lang="en-US" sz="1800" kern="0" smtClean="0"/>
              <a:t>Wait to be called on while standing/holding a microphone to make a comment</a:t>
            </a:r>
          </a:p>
          <a:p>
            <a:pPr lvl="1">
              <a:lnSpc>
                <a:spcPct val="120000"/>
              </a:lnSpc>
              <a:spcBef>
                <a:spcPts val="0"/>
              </a:spcBef>
            </a:pPr>
            <a:r>
              <a:rPr lang="en-US" sz="1800" kern="0" smtClean="0"/>
              <a:t>Repeat any questions that are inadvertently asked away from the microphone</a:t>
            </a:r>
          </a:p>
          <a:p>
            <a:pPr>
              <a:lnSpc>
                <a:spcPct val="120000"/>
              </a:lnSpc>
            </a:pPr>
            <a:r>
              <a:rPr lang="en-US" sz="2000" kern="0" smtClean="0"/>
              <a:t>Remote Attendees:</a:t>
            </a:r>
          </a:p>
          <a:p>
            <a:pPr lvl="1">
              <a:lnSpc>
                <a:spcPct val="120000"/>
              </a:lnSpc>
              <a:spcBef>
                <a:spcPts val="0"/>
              </a:spcBef>
            </a:pPr>
            <a:r>
              <a:rPr lang="en-US" sz="1800" kern="0" smtClean="0"/>
              <a:t>Join Webex and set Webex audio as ‘music’</a:t>
            </a:r>
          </a:p>
          <a:p>
            <a:pPr lvl="1">
              <a:lnSpc>
                <a:spcPct val="120000"/>
              </a:lnSpc>
              <a:spcBef>
                <a:spcPts val="0"/>
              </a:spcBef>
            </a:pPr>
            <a:r>
              <a:rPr lang="en-US" sz="1800" kern="0" smtClean="0"/>
              <a:t>Use the Webex chat window to indicate you want to speak (“q”)</a:t>
            </a:r>
          </a:p>
          <a:p>
            <a:pPr lvl="1">
              <a:lnSpc>
                <a:spcPct val="120000"/>
              </a:lnSpc>
              <a:spcBef>
                <a:spcPts val="0"/>
              </a:spcBef>
            </a:pPr>
            <a:r>
              <a:rPr lang="en-US" sz="1800" kern="0" smtClean="0"/>
              <a:t>Wait to be called on to speak</a:t>
            </a:r>
          </a:p>
          <a:p>
            <a:pPr>
              <a:lnSpc>
                <a:spcPct val="120000"/>
              </a:lnSpc>
            </a:pPr>
            <a:r>
              <a:rPr lang="en-US" sz="2000" kern="0" smtClean="0"/>
              <a:t>Host:</a:t>
            </a:r>
          </a:p>
          <a:p>
            <a:pPr lvl="1">
              <a:lnSpc>
                <a:spcPct val="120000"/>
              </a:lnSpc>
              <a:spcBef>
                <a:spcPts val="0"/>
              </a:spcBef>
            </a:pPr>
            <a:r>
              <a:rPr lang="en-US" sz="1800" kern="0" smtClean="0"/>
              <a:t>Disable Video for participants</a:t>
            </a:r>
          </a:p>
          <a:p>
            <a:pPr lvl="1">
              <a:lnSpc>
                <a:spcPct val="120000"/>
              </a:lnSpc>
              <a:spcBef>
                <a:spcPts val="0"/>
              </a:spcBef>
            </a:pPr>
            <a:r>
              <a:rPr lang="en-US" sz="1800" kern="0" smtClean="0"/>
              <a:t>Set up participants to mute on entry</a:t>
            </a:r>
          </a:p>
          <a:p>
            <a:pPr lvl="1">
              <a:lnSpc>
                <a:spcPct val="120000"/>
              </a:lnSpc>
              <a:spcBef>
                <a:spcPts val="0"/>
              </a:spcBef>
            </a:pPr>
            <a:r>
              <a:rPr lang="en-US" sz="1800" kern="0" smtClean="0"/>
              <a:t>Set up Audio Options: </a:t>
            </a:r>
          </a:p>
          <a:p>
            <a:pPr lvl="1">
              <a:lnSpc>
                <a:spcPct val="120000"/>
              </a:lnSpc>
              <a:spcBef>
                <a:spcPts val="0"/>
              </a:spcBef>
            </a:pPr>
            <a:r>
              <a:rPr lang="en-US" sz="1800" kern="0" smtClean="0"/>
              <a:t>	Microphone -&gt; USB,  Speaker -&gt; USB,  Smart Audio -&gt; Music</a:t>
            </a:r>
          </a:p>
          <a:p>
            <a:pPr lvl="1">
              <a:lnSpc>
                <a:spcPct val="120000"/>
              </a:lnSpc>
              <a:spcBef>
                <a:spcPts val="0"/>
              </a:spcBef>
            </a:pPr>
            <a:r>
              <a:rPr lang="en-US" sz="1800" kern="0" smtClean="0"/>
              <a:t>Use a designated person to monitor speaking requests (manage the queue).</a:t>
            </a:r>
            <a:endParaRPr lang="en-US" altLang="zh-CN" kern="0" smtClean="0">
              <a:solidFill>
                <a:schemeClr val="tx1"/>
              </a:solidFill>
            </a:endParaRPr>
          </a:p>
          <a:p>
            <a:pPr>
              <a:lnSpc>
                <a:spcPct val="120000"/>
              </a:lnSpc>
            </a:pPr>
            <a:r>
              <a:rPr lang="en-US" altLang="zh-CN" sz="2100" kern="0" smtClean="0"/>
              <a:t>Reference:</a:t>
            </a:r>
          </a:p>
          <a:p>
            <a:pPr marL="99695" indent="0">
              <a:lnSpc>
                <a:spcPct val="120000"/>
              </a:lnSpc>
            </a:pPr>
            <a:r>
              <a:rPr lang="en-US" altLang="zh-CN" sz="1800" b="0" u="sng" kern="0" smtClean="0">
                <a:hlinkClick r:id="rId2"/>
              </a:rPr>
              <a:t>https://mentor.ieee.org/802-ec/dcn/22/ec-22-0204-00-00EC-2022-nov-ieee-802-mixed-mode-plenary-meeting-av-training.pptx</a:t>
            </a:r>
            <a:r>
              <a:rPr lang="en-US" altLang="zh-CN" sz="1800" b="0" u="sng" kern="0" smtClean="0"/>
              <a:t> </a:t>
            </a:r>
            <a:endParaRPr lang="en-US" altLang="zh-CN" sz="1800" b="0" u="sng" kern="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November IEEE 802 plenary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https://web.cvent.com/event/adea36bb-d70a-4157-b7e8-97d554e398cf/summary</a:t>
            </a:r>
            <a:r>
              <a:rPr lang="en-US" sz="2400" dirty="0">
                <a:sym typeface="+mn-ea"/>
              </a:rPr>
              <a:t>	</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t>AMP SG Meeting Plan during the 802 Sep Interim Session</a:t>
            </a:r>
            <a:endParaRPr lang="zh-CN" altLang="en-US" sz="3200" kern="0" dirty="0"/>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 mixed mode</a:t>
            </a:r>
          </a:p>
          <a:p>
            <a:pPr marL="796925" lvl="1" indent="-335280">
              <a:lnSpc>
                <a:spcPct val="120000"/>
              </a:lnSpc>
              <a:spcAft>
                <a:spcPts val="600"/>
              </a:spcAft>
              <a:buFont typeface="Arial" panose="020B0604020202020204" pitchFamily="34" charset="0"/>
              <a:buChar char="•"/>
            </a:pPr>
            <a:r>
              <a:rPr lang="en-US" altLang="zh-CN" sz="2400" dirty="0" smtClean="0">
                <a:solidFill>
                  <a:schemeClr val="tx1"/>
                </a:solidFill>
                <a:sym typeface="+mn-ea"/>
              </a:rPr>
              <a:t>Local: South Pacific I;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2348 898 5690</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(Tuesday), 10:30 ~ 12:30, mixed mode</a:t>
            </a:r>
          </a:p>
          <a:p>
            <a:pPr marL="796925" lvl="1" indent="-335280">
              <a:lnSpc>
                <a:spcPct val="120000"/>
              </a:lnSpc>
              <a:spcAft>
                <a:spcPts val="600"/>
              </a:spcAft>
              <a:buFont typeface="Arial" panose="020B0604020202020204" pitchFamily="34" charset="0"/>
              <a:buChar char="•"/>
            </a:pPr>
            <a:r>
              <a:rPr lang="en-US" sz="2400" dirty="0" smtClean="0">
                <a:solidFill>
                  <a:schemeClr val="tx1"/>
                </a:solidFill>
              </a:rPr>
              <a:t>Local: Coral II; </a:t>
            </a:r>
            <a:r>
              <a:rPr lang="en-US" sz="2400" dirty="0" err="1">
                <a:solidFill>
                  <a:schemeClr val="tx1"/>
                </a:solidFill>
              </a:rPr>
              <a:t>Webex</a:t>
            </a:r>
            <a:r>
              <a:rPr lang="en-US" sz="2400" dirty="0">
                <a:solidFill>
                  <a:schemeClr val="tx1"/>
                </a:solidFill>
              </a:rPr>
              <a:t>: </a:t>
            </a:r>
            <a:r>
              <a:rPr lang="en-US" altLang="zh-CN" sz="2400" dirty="0">
                <a:solidFill>
                  <a:schemeClr val="tx1"/>
                </a:solidFill>
              </a:rPr>
              <a:t>2348 211 1313</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a:t>
            </a:r>
            <a:r>
              <a:rPr lang="en-US" altLang="zh-CN" sz="2800" dirty="0">
                <a:solidFill>
                  <a:schemeClr val="tx1"/>
                </a:solidFill>
                <a:cs typeface="+mn-ea"/>
                <a:sym typeface="+mn-ea"/>
              </a:rPr>
              <a:t>8:00 ~ 10:00, mixed mode</a:t>
            </a:r>
          </a:p>
          <a:p>
            <a:pPr marL="796925" lvl="1" indent="-335280">
              <a:lnSpc>
                <a:spcPct val="120000"/>
              </a:lnSpc>
              <a:spcAft>
                <a:spcPts val="600"/>
              </a:spcAft>
              <a:buFont typeface="Arial" panose="020B0604020202020204" pitchFamily="34" charset="0"/>
              <a:buChar char="•"/>
            </a:pPr>
            <a:r>
              <a:rPr lang="en-US" altLang="zh-CN" sz="2400" dirty="0">
                <a:solidFill>
                  <a:schemeClr val="tx1"/>
                </a:solidFill>
                <a:sym typeface="+mn-ea"/>
              </a:rPr>
              <a:t>Local: </a:t>
            </a:r>
            <a:r>
              <a:rPr lang="en-US" altLang="zh-CN" sz="2400" dirty="0">
                <a:solidFill>
                  <a:schemeClr val="tx1"/>
                </a:solidFill>
              </a:rPr>
              <a:t>Coral II</a:t>
            </a:r>
            <a:r>
              <a:rPr lang="en-US" altLang="zh-CN" sz="2400" dirty="0" smtClean="0">
                <a:solidFill>
                  <a:schemeClr val="tx1"/>
                </a:solidFill>
                <a:sym typeface="+mn-ea"/>
              </a:rPr>
              <a:t>;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2348 082 7813</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 15:30, mixed mode</a:t>
            </a:r>
          </a:p>
          <a:p>
            <a:pPr marL="796925" lvl="1" indent="-335280">
              <a:lnSpc>
                <a:spcPct val="120000"/>
              </a:lnSpc>
              <a:spcAft>
                <a:spcPts val="600"/>
              </a:spcAft>
              <a:buFont typeface="Arial" panose="020B0604020202020204" pitchFamily="34" charset="0"/>
              <a:buChar char="•"/>
            </a:pPr>
            <a:r>
              <a:rPr lang="en-US" altLang="zh-CN" sz="2400" dirty="0" smtClean="0">
                <a:solidFill>
                  <a:schemeClr val="tx1"/>
                </a:solidFill>
                <a:sym typeface="+mn-ea"/>
              </a:rPr>
              <a:t>Local: Hibiscus I;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2336 239 0263</a:t>
            </a:r>
            <a:endParaRPr lang="en-US" altLang="zh-CN" sz="2400" dirty="0">
              <a:solidFill>
                <a:schemeClr val="tx1"/>
              </a:solidFill>
              <a:sym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rgbClr val="00B050"/>
                </a:solidFill>
                <a:latin typeface="Calibri" panose="020F0502020204030204" pitchFamily="34" charset="0"/>
                <a:cs typeface="Calibri" panose="020F0502020204030204" pitchFamily="34" charset="0"/>
              </a:rPr>
              <a:t>Rui</a:t>
            </a:r>
            <a:r>
              <a:rPr lang="en-US" altLang="en-US" sz="1600" kern="0"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en-US" sz="1600" kern="0" dirty="0" smtClean="0">
                <a:solidFill>
                  <a:srgbClr val="FFC000"/>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rgbClr val="FFC000"/>
                </a:solidFill>
                <a:latin typeface="Calibri" panose="020F0502020204030204" pitchFamily="34" charset="0"/>
                <a:cs typeface="Calibri" panose="020F0502020204030204" pitchFamily="34" charset="0"/>
              </a:rPr>
              <a:t>Yinan</a:t>
            </a:r>
            <a:r>
              <a:rPr lang="en-US" altLang="en-US" sz="1600" kern="0" dirty="0" smtClean="0">
                <a:solidFill>
                  <a:srgbClr val="FFC000"/>
                </a:solidFill>
                <a:latin typeface="Calibri" panose="020F0502020204030204" pitchFamily="34" charset="0"/>
                <a:cs typeface="Calibri" panose="020F0502020204030204" pitchFamily="34" charset="0"/>
              </a:rPr>
              <a:t> Qi (OPPO</a:t>
            </a:r>
            <a:r>
              <a:rPr lang="en-US" altLang="en-US" sz="1600" kern="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11-23/2107, Simulation on coexistence of AMP traffic and existing traffic Part 2, </a:t>
            </a:r>
            <a:r>
              <a:rPr lang="en-US" altLang="en-US" sz="1600" kern="0" dirty="0" err="1" smtClean="0">
                <a:solidFill>
                  <a:schemeClr val="tx1"/>
                </a:solidFill>
                <a:latin typeface="Calibri" panose="020F0502020204030204" pitchFamily="34" charset="0"/>
                <a:cs typeface="Calibri" panose="020F0502020204030204" pitchFamily="34" charset="0"/>
              </a:rPr>
              <a:t>Weijie</a:t>
            </a:r>
            <a:r>
              <a:rPr lang="en-US" altLang="en-US" sz="1600" kern="0" dirty="0" smtClean="0">
                <a:solidFill>
                  <a:schemeClr val="tx1"/>
                </a:solidFill>
                <a:latin typeface="Calibri" panose="020F0502020204030204" pitchFamily="34" charset="0"/>
                <a:cs typeface="Calibri" panose="020F0502020204030204" pitchFamily="34" charset="0"/>
              </a:rPr>
              <a:t> Xu (OPPO)</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TBC (call for submissions)</a:t>
            </a: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Agenda for the week</a:t>
            </a:r>
            <a:endParaRPr lang="zh-CN" altLang="en-US" dirty="0"/>
          </a:p>
        </p:txBody>
      </p:sp>
      <p:sp>
        <p:nvSpPr>
          <p:cNvPr id="3" name="日期占位符 2"/>
          <p:cNvSpPr>
            <a:spLocks noGrp="1"/>
          </p:cNvSpPr>
          <p:nvPr>
            <p:ph type="dt" idx="10"/>
          </p:nvPr>
        </p:nvSpPr>
        <p:spPr/>
        <p:txBody>
          <a:bodyPr/>
          <a:lstStyle/>
          <a:p>
            <a:pPr eaLnBrk="0" hangingPunct="0">
              <a:defRPr/>
            </a:pPr>
            <a:r>
              <a:rPr lang="en-US" dirty="0" smtClean="0"/>
              <a:t>Nov 2023</a:t>
            </a:r>
            <a:endParaRPr lang="en-US" dirty="0"/>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28688" y="1994534"/>
            <a:ext cx="4864100" cy="250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Monday (AM1, ADHOC)</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a:t>ITU-T SG20 liaison discussion</a:t>
            </a:r>
          </a:p>
          <a:p>
            <a:pPr eaLnBrk="0" hangingPunct="0">
              <a:defRPr/>
            </a:pPr>
            <a:r>
              <a:rPr lang="en-US" altLang="en-GB" dirty="0" smtClean="0"/>
              <a:t>Contribution 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Rectangle 3"/>
          <p:cNvSpPr txBox="1">
            <a:spLocks noChangeArrowheads="1"/>
          </p:cNvSpPr>
          <p:nvPr/>
        </p:nvSpPr>
        <p:spPr bwMode="auto">
          <a:xfrm>
            <a:off x="990734" y="4571970"/>
            <a:ext cx="5014916" cy="1828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Tuesday (AM2)</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a:t>
            </a:r>
            <a:r>
              <a:rPr lang="en-US" altLang="en-GB" dirty="0"/>
              <a:t>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Rectangle 3"/>
          <p:cNvSpPr txBox="1">
            <a:spLocks noChangeArrowheads="1"/>
          </p:cNvSpPr>
          <p:nvPr/>
        </p:nvSpPr>
        <p:spPr bwMode="auto">
          <a:xfrm>
            <a:off x="6497638" y="1985951"/>
            <a:ext cx="5014916" cy="2281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(AM1)</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eaLnBrk="0" hangingPunct="0">
              <a:defRPr/>
            </a:pPr>
            <a:r>
              <a:rPr lang="en-US" altLang="en-GB" dirty="0" smtClean="0"/>
              <a:t>PAR/CSD motion (potential)</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9" name="Rectangle 3"/>
          <p:cNvSpPr txBox="1">
            <a:spLocks noChangeArrowheads="1"/>
          </p:cNvSpPr>
          <p:nvPr/>
        </p:nvSpPr>
        <p:spPr bwMode="auto">
          <a:xfrm>
            <a:off x="6497638" y="4268686"/>
            <a:ext cx="4864100" cy="236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(PM1, closing)</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Contribution discussion</a:t>
            </a:r>
          </a:p>
          <a:p>
            <a:pPr lvl="0" eaLnBrk="0" hangingPunct="0">
              <a:defRPr/>
            </a:pPr>
            <a:r>
              <a:rPr lang="en-GB" altLang="en-US" dirty="0" smtClean="0"/>
              <a:t>PAR/CSD motion</a:t>
            </a:r>
            <a:endParaRPr lang="en-GB" altLang="en-US" dirty="0"/>
          </a:p>
          <a:p>
            <a:pPr eaLnBrk="0" hangingPunct="0">
              <a:defRPr/>
            </a:pPr>
            <a:r>
              <a:rPr lang="en-US" altLang="en-GB" dirty="0" smtClean="0"/>
              <a:t>Teleconference Plan</a:t>
            </a:r>
          </a:p>
          <a:p>
            <a:pPr lvl="0" eaLnBrk="0" hangingPunct="0">
              <a:defRPr/>
            </a:pPr>
            <a:r>
              <a:rPr lang="en-GB" altLang="en-US" dirty="0" smtClean="0">
                <a:sym typeface="+mn-ea"/>
              </a:rPr>
              <a:t>Adjourn</a:t>
            </a:r>
            <a:endParaRPr lang="en-GB"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smtClean="0"/>
              <a:t>ITU-T SG20 Liaison (11-23/1707) discussion</a:t>
            </a:r>
          </a:p>
          <a:p>
            <a:pPr eaLnBrk="0" hangingPunct="0">
              <a:defRPr/>
            </a:pPr>
            <a:r>
              <a:rPr lang="en-US" altLang="en-GB" smtClean="0"/>
              <a:t>Contribution discussion</a:t>
            </a:r>
          </a:p>
          <a:p>
            <a:pPr marL="742950" lvl="2" indent="-342900" eaLnBrk="0" hangingPunct="0">
              <a:defRPr/>
            </a:pPr>
            <a:r>
              <a:rPr lang="en-US" altLang="en-US" sz="1600" b="1">
                <a:solidFill>
                  <a:srgbClr val="00B050"/>
                </a:solidFill>
              </a:rPr>
              <a:t>11-23/1994, Simulation on coexistence of AMP traffic and existing traffic, Weijie Xu (OPPO)</a:t>
            </a:r>
          </a:p>
          <a:p>
            <a:pPr marL="742950" lvl="2" indent="-342900" eaLnBrk="0" hangingPunct="0">
              <a:defRPr/>
            </a:pPr>
            <a:r>
              <a:rPr lang="en-US" altLang="en-US" sz="1600" b="1" smtClean="0">
                <a:solidFill>
                  <a:srgbClr val="00B050"/>
                </a:solidFill>
              </a:rPr>
              <a:t>11-23/2013</a:t>
            </a:r>
            <a:r>
              <a:rPr lang="en-US" altLang="en-US" sz="1600" b="1">
                <a:solidFill>
                  <a:srgbClr val="00B050"/>
                </a:solidFill>
              </a:rPr>
              <a:t>, Discussions on AMP Link Budgets, Wei Lin (Huawei</a:t>
            </a:r>
            <a:r>
              <a:rPr lang="en-US" altLang="en-US" sz="1600" b="1" smtClean="0">
                <a:solidFill>
                  <a:srgbClr val="00B050"/>
                </a:solidFill>
              </a:rPr>
              <a:t>)</a:t>
            </a:r>
            <a:endParaRPr lang="en-US" altLang="en-GB" dirty="0" smtClean="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Sep interim</a:t>
            </a:r>
            <a:r>
              <a:rPr lang="en-US" altLang="zh-CN" dirty="0" smtClean="0"/>
              <a:t> </a:t>
            </a:r>
            <a:r>
              <a:rPr lang="en-GB" altLang="en-US" dirty="0" smtClean="0"/>
              <a:t>session and for AMP SG teleconferences after Sep interim 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mentor.ieee.org/802.11/dcn/23/11-23-1666-00-0amp-802-11-amp-sg-meeting-minutes-for-september-2023-interim.docx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mentor.ieee.org/802.11/dcn/23/11-23-1740-00-0amp-amp-sg-telecon-minutes-on-october-10th.docx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US" altLang="en-US" dirty="0" smtClean="0"/>
              <a:t>Sebastian </a:t>
            </a:r>
            <a:r>
              <a:rPr lang="en-US" altLang="en-US" dirty="0"/>
              <a:t>Max</a:t>
            </a:r>
            <a:endParaRPr lang="en-GB" altLang="en-US" dirty="0"/>
          </a:p>
          <a:p>
            <a:pPr marL="0" lvl="0" indent="0" eaLnBrk="0" hangingPunct="0">
              <a:buNone/>
              <a:defRPr/>
            </a:pPr>
            <a:r>
              <a:rPr lang="en-GB" altLang="en-US" dirty="0" smtClean="0"/>
              <a:t>Result: Approved with unanimous consensus</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97010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altLang="zh-CN" sz="1400" kern="0" dirty="0">
              <a:sym typeface="+mn-ea"/>
            </a:endParaRPr>
          </a:p>
        </p:txBody>
      </p:sp>
      <p:grpSp>
        <p:nvGrpSpPr>
          <p:cNvPr id="44" name="组合 43"/>
          <p:cNvGrpSpPr/>
          <p:nvPr/>
        </p:nvGrpSpPr>
        <p:grpSpPr>
          <a:xfrm>
            <a:off x="914536" y="4308275"/>
            <a:ext cx="10259981" cy="2217050"/>
            <a:chOff x="914536" y="4308275"/>
            <a:chExt cx="10259981" cy="2217050"/>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solidFill>
                    <a:srgbClr val="FF0000"/>
                  </a:solidFill>
                  <a:effectLst>
                    <a:outerShdw blurRad="38100" dist="38100" dir="2700000" algn="tl">
                      <a:srgbClr val="000000">
                        <a:alpha val="43137"/>
                      </a:srgbClr>
                    </a:outerShdw>
                  </a:effectLst>
                </a:rPr>
                <a:t>Sep 2023</a:t>
              </a:r>
              <a:endParaRPr lang="en-US" dirty="0">
                <a:solidFill>
                  <a:srgbClr val="FF0000"/>
                </a:solidFill>
                <a:effectLst>
                  <a:outerShdw blurRad="38100" dist="38100" dir="2700000" algn="tl">
                    <a:srgbClr val="000000">
                      <a:alpha val="43137"/>
                    </a:srgbClr>
                  </a:outerShdw>
                </a:effectLst>
              </a:endParaRPr>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dirty="0" smtClean="0"/>
                <a:t>Nov 2023</a:t>
              </a:r>
              <a:endParaRPr lang="en-US" dirty="0"/>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t>PAR/CSD development</a:t>
              </a:r>
              <a:endParaRPr lang="en-US" dirty="0"/>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1" name="文本框 30"/>
            <p:cNvSpPr txBox="1"/>
            <p:nvPr/>
          </p:nvSpPr>
          <p:spPr>
            <a:xfrm>
              <a:off x="6781782" y="4308275"/>
              <a:ext cx="1496363" cy="646331"/>
            </a:xfrm>
            <a:prstGeom prst="rect">
              <a:avLst/>
            </a:prstGeom>
            <a:noFill/>
          </p:spPr>
          <p:txBody>
            <a:bodyPr wrap="square" rtlCol="0">
              <a:spAutoFit/>
            </a:bodyPr>
            <a:lstStyle/>
            <a:p>
              <a:r>
                <a:rPr lang="en-US" dirty="0" smtClean="0">
                  <a:solidFill>
                    <a:srgbClr val="FF0000"/>
                  </a:solidFill>
                </a:rPr>
                <a:t>WG approve PAR/CSD submitted to EC for review </a:t>
              </a:r>
              <a:endParaRPr lang="en-US" dirty="0">
                <a:solidFill>
                  <a:srgbClr val="FF0000"/>
                </a:solidFill>
              </a:endParaRPr>
            </a:p>
          </p:txBody>
        </p:sp>
        <p:sp>
          <p:nvSpPr>
            <p:cNvPr id="32" name="文本框 31"/>
            <p:cNvSpPr txBox="1"/>
            <p:nvPr/>
          </p:nvSpPr>
          <p:spPr>
            <a:xfrm>
              <a:off x="5350104" y="5133149"/>
              <a:ext cx="1544409" cy="646331"/>
            </a:xfrm>
            <a:prstGeom prst="rect">
              <a:avLst/>
            </a:prstGeom>
            <a:noFill/>
          </p:spPr>
          <p:txBody>
            <a:bodyPr wrap="square" rtlCol="0">
              <a:spAutoFit/>
            </a:bodyPr>
            <a:lstStyle/>
            <a:p>
              <a:r>
                <a:rPr lang="en-US" dirty="0" smtClean="0">
                  <a:solidFill>
                    <a:srgbClr val="00B0F0"/>
                  </a:solidFill>
                </a:rPr>
                <a:t>WG approve PAR/CSD submitted to EC for review </a:t>
              </a:r>
              <a:endParaRPr lang="en-US" dirty="0">
                <a:solidFill>
                  <a:srgbClr val="00B0F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F0"/>
                  </a:solidFill>
                </a:rPr>
                <a:t>EC Review in Feb</a:t>
              </a:r>
              <a:endParaRPr lang="en-US" dirty="0">
                <a:solidFill>
                  <a:srgbClr val="00B0F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cxnSp>
          <p:nvCxnSpPr>
            <p:cNvPr id="42" name="直接连接符 41"/>
            <p:cNvCxnSpPr/>
            <p:nvPr/>
          </p:nvCxnSpPr>
          <p:spPr bwMode="auto">
            <a:xfrm>
              <a:off x="8077148" y="4800564"/>
              <a:ext cx="184229" cy="0"/>
            </a:xfrm>
            <a:prstGeom prst="line">
              <a:avLst/>
            </a:prstGeom>
            <a:solidFill>
              <a:srgbClr val="00B8FF"/>
            </a:solidFill>
            <a:ln w="38100" cap="flat" cmpd="sng" algn="ctr">
              <a:solidFill>
                <a:srgbClr val="FF0000"/>
              </a:solidFill>
              <a:prstDash val="solid"/>
              <a:round/>
              <a:headEnd type="none" w="med" len="med"/>
              <a:tailEnd type="triangle" w="med" len="med"/>
            </a:ln>
          </p:spPr>
        </p:cxnSp>
        <p:cxnSp>
          <p:nvCxnSpPr>
            <p:cNvPr id="43" name="直接连接符 42"/>
            <p:cNvCxnSpPr/>
            <p:nvPr/>
          </p:nvCxnSpPr>
          <p:spPr bwMode="auto">
            <a:xfrm>
              <a:off x="6857980" y="5410148"/>
              <a:ext cx="184229" cy="0"/>
            </a:xfrm>
            <a:prstGeom prst="line">
              <a:avLst/>
            </a:prstGeom>
            <a:solidFill>
              <a:srgbClr val="00B8FF"/>
            </a:solidFill>
            <a:ln w="38100" cap="flat" cmpd="sng" algn="ctr">
              <a:solidFill>
                <a:srgbClr val="00B0F0"/>
              </a:solidFill>
              <a:prstDash val="solid"/>
              <a:round/>
              <a:headEnd type="none" w="med" len="med"/>
              <a:tailEnd type="triangle" w="med" len="med"/>
            </a:ln>
          </p:spPr>
        </p:cxn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marL="742950" lvl="2" indent="-342900" eaLnBrk="0" hangingPunct="0">
              <a:defRPr/>
            </a:pPr>
            <a:r>
              <a:rPr lang="en-US" altLang="en-US" sz="1600" b="1" dirty="0">
                <a:solidFill>
                  <a:srgbClr val="00B050"/>
                </a:solidFill>
              </a:rPr>
              <a:t>11-23/2038, Close-rang AMP Backscattering in 2.4 GHz, </a:t>
            </a:r>
            <a:r>
              <a:rPr lang="en-US" altLang="en-US" sz="1600" b="1" dirty="0" err="1">
                <a:solidFill>
                  <a:srgbClr val="00B050"/>
                </a:solidFill>
              </a:rPr>
              <a:t>Rui</a:t>
            </a:r>
            <a:r>
              <a:rPr lang="en-US" altLang="en-US" sz="1600" b="1" dirty="0">
                <a:solidFill>
                  <a:srgbClr val="00B050"/>
                </a:solidFill>
              </a:rPr>
              <a:t> Cao (NXP)</a:t>
            </a:r>
          </a:p>
          <a:p>
            <a:pPr marL="742950" lvl="2" indent="-342900" eaLnBrk="0" hangingPunct="0">
              <a:defRPr/>
            </a:pPr>
            <a:r>
              <a:rPr lang="en-US" altLang="en-US" sz="1600" b="1" dirty="0">
                <a:solidFill>
                  <a:srgbClr val="00B050"/>
                </a:solidFill>
              </a:rPr>
              <a:t>11-23/2042, Further Discussion on AMP PAR, </a:t>
            </a:r>
            <a:r>
              <a:rPr lang="en-US" altLang="en-US" sz="1600" b="1" dirty="0" err="1">
                <a:solidFill>
                  <a:srgbClr val="00B050"/>
                </a:solidFill>
              </a:rPr>
              <a:t>Yinan</a:t>
            </a:r>
            <a:r>
              <a:rPr lang="en-US" altLang="en-US" sz="1600" b="1" dirty="0">
                <a:solidFill>
                  <a:srgbClr val="00B050"/>
                </a:solidFill>
              </a:rPr>
              <a:t> Qi (OPPO</a:t>
            </a:r>
            <a:r>
              <a:rPr lang="en-US" altLang="en-US" sz="1600" b="1" dirty="0" smtClean="0">
                <a:solidFill>
                  <a:srgbClr val="00B050"/>
                </a:solidFill>
              </a:rPr>
              <a:t>)</a:t>
            </a:r>
            <a:endParaRPr lang="en-US" altLang="en-GB" dirty="0">
              <a:solidFill>
                <a:srgbClr val="00B050"/>
              </a:solidFill>
            </a:endParaRPr>
          </a:p>
          <a:p>
            <a:pPr eaLnBrk="0" hangingPunct="0">
              <a:defRPr/>
            </a:pPr>
            <a:r>
              <a:rPr lang="en-US" altLang="en-GB" dirty="0"/>
              <a:t>Any 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a:t>
            </a:r>
            <a:r>
              <a:rPr lang="en-US" altLang="en-GB" dirty="0" smtClean="0"/>
              <a:t>discussion</a:t>
            </a:r>
          </a:p>
          <a:p>
            <a:pPr lvl="1" eaLnBrk="0" hangingPunct="0">
              <a:defRPr/>
            </a:pPr>
            <a:r>
              <a:rPr lang="en-US" altLang="en-US" kern="0" dirty="0">
                <a:latin typeface="Calibri" panose="020F0502020204030204" pitchFamily="34" charset="0"/>
                <a:cs typeface="Calibri" panose="020F0502020204030204" pitchFamily="34" charset="0"/>
              </a:rPr>
              <a:t>11-23/2107, Simulation on coexistence of AMP traffic and existing traffic </a:t>
            </a:r>
            <a:r>
              <a:rPr lang="en-US" altLang="en-US" kern="0" dirty="0" smtClean="0">
                <a:latin typeface="Calibri" panose="020F0502020204030204" pitchFamily="34" charset="0"/>
                <a:cs typeface="Calibri" panose="020F0502020204030204" pitchFamily="34" charset="0"/>
              </a:rPr>
              <a:t>Part 2, </a:t>
            </a:r>
            <a:r>
              <a:rPr lang="en-US" altLang="en-US" kern="0" dirty="0" err="1" smtClean="0">
                <a:latin typeface="Calibri" panose="020F0502020204030204" pitchFamily="34" charset="0"/>
                <a:cs typeface="Calibri" panose="020F0502020204030204" pitchFamily="34" charset="0"/>
              </a:rPr>
              <a:t>Weijie</a:t>
            </a:r>
            <a:r>
              <a:rPr lang="en-US" altLang="en-US" kern="0" dirty="0" smtClean="0">
                <a:latin typeface="Calibri" panose="020F0502020204030204" pitchFamily="34" charset="0"/>
                <a:cs typeface="Calibri" panose="020F0502020204030204" pitchFamily="34" charset="0"/>
              </a:rPr>
              <a:t> Xu (OPPO</a:t>
            </a:r>
            <a:r>
              <a:rPr lang="en-US" altLang="en-US" kern="0" dirty="0">
                <a:latin typeface="Calibri" panose="020F0502020204030204" pitchFamily="34" charset="0"/>
                <a:cs typeface="Calibri" panose="020F0502020204030204" pitchFamily="34" charset="0"/>
              </a:rPr>
              <a:t>)</a:t>
            </a:r>
            <a:endParaRPr lang="en-US" altLang="en-US" kern="0" dirty="0" smtClean="0">
              <a:latin typeface="Calibri" panose="020F0502020204030204" pitchFamily="34" charset="0"/>
              <a:cs typeface="Calibri" panose="020F0502020204030204" pitchFamily="34" charset="0"/>
            </a:endParaRPr>
          </a:p>
          <a:p>
            <a:pPr lvl="1" eaLnBrk="0" hangingPunct="0">
              <a:defRPr/>
            </a:pPr>
            <a:r>
              <a:rPr lang="en-US" altLang="en-US" sz="2100" kern="0" dirty="0">
                <a:latin typeface="Calibri" panose="020F0502020204030204" pitchFamily="34" charset="0"/>
                <a:cs typeface="Calibri" panose="020F0502020204030204" pitchFamily="34" charset="0"/>
              </a:rPr>
              <a:t>11-23/2042, Further Discussion on AMP PAR, </a:t>
            </a:r>
            <a:r>
              <a:rPr lang="en-US" altLang="en-US" sz="2100" kern="0" dirty="0" err="1">
                <a:latin typeface="Calibri" panose="020F0502020204030204" pitchFamily="34" charset="0"/>
                <a:cs typeface="Calibri" panose="020F0502020204030204" pitchFamily="34" charset="0"/>
              </a:rPr>
              <a:t>Yinan</a:t>
            </a:r>
            <a:r>
              <a:rPr lang="en-US" altLang="en-US" sz="2100" kern="0" dirty="0">
                <a:latin typeface="Calibri" panose="020F0502020204030204" pitchFamily="34" charset="0"/>
                <a:cs typeface="Calibri" panose="020F0502020204030204" pitchFamily="34" charset="0"/>
              </a:rPr>
              <a:t> Qi (</a:t>
            </a:r>
            <a:r>
              <a:rPr lang="en-US" altLang="en-US" sz="2100" kern="0" dirty="0" smtClean="0">
                <a:latin typeface="Calibri" panose="020F0502020204030204" pitchFamily="34" charset="0"/>
                <a:cs typeface="Calibri" panose="020F0502020204030204" pitchFamily="34" charset="0"/>
              </a:rPr>
              <a:t>OPPO)</a:t>
            </a:r>
          </a:p>
          <a:p>
            <a:pPr lvl="0" eaLnBrk="0" hangingPunct="0">
              <a:defRPr/>
            </a:pPr>
            <a:r>
              <a:rPr lang="en-US" altLang="en-US" dirty="0"/>
              <a:t> </a:t>
            </a:r>
            <a:r>
              <a:rPr lang="en-GB" altLang="en-US" dirty="0"/>
              <a:t>PAR and CSD SG </a:t>
            </a:r>
            <a:r>
              <a:rPr lang="en-GB" altLang="en-US" dirty="0" smtClean="0"/>
              <a:t>motion (</a:t>
            </a:r>
            <a:r>
              <a:rPr lang="en-US" altLang="zh-CN" dirty="0" smtClean="0"/>
              <a:t>potential</a:t>
            </a:r>
            <a:r>
              <a:rPr lang="en-US" altLang="zh-CN" dirty="0"/>
              <a:t>)</a:t>
            </a:r>
            <a:endParaRPr lang="en-US" altLang="en-US" dirty="0" smtClean="0"/>
          </a:p>
          <a:p>
            <a:pPr eaLnBrk="0" hangingPunct="0">
              <a:defRPr/>
            </a:pPr>
            <a:r>
              <a:rPr lang="en-US" altLang="en-GB" dirty="0" smtClean="0"/>
              <a:t>Any </a:t>
            </a:r>
            <a:r>
              <a:rPr lang="en-US" altLang="en-GB" dirty="0"/>
              <a:t>other business</a:t>
            </a:r>
            <a:r>
              <a:rPr lang="en-US" altLang="en-GB" dirty="0"/>
              <a:t>?</a:t>
            </a:r>
          </a:p>
          <a:p>
            <a:pPr lvl="0" eaLnBrk="0" hangingPunct="0">
              <a:defRPr/>
            </a:pPr>
            <a:r>
              <a:rPr lang="en-GB" altLang="en-US" dirty="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rPr>
              <a:t>SG </a:t>
            </a:r>
            <a:r>
              <a:rPr lang="en-US" altLang="en-US" sz="3200" b="1" dirty="0" smtClean="0">
                <a:solidFill>
                  <a:schemeClr val="tx2"/>
                </a:solidFill>
                <a:latin typeface="Times New Roman" panose="02020603050405020304" pitchFamily="18" charset="0"/>
              </a:rPr>
              <a:t>Motion #1: AMP PAR</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Request a WG motion for the approval of submitting 11-23/1006r4 as AMP PAR document to 802 EC for review and collecting comments. </a:t>
            </a:r>
          </a:p>
          <a:p>
            <a:pPr lvl="0" eaLnBrk="0" hangingPunct="0">
              <a:defRPr/>
            </a:pPr>
            <a:endParaRPr lang="en-GB" altLang="zh-CN" sz="2000" dirty="0">
              <a:ea typeface="宋体"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a:t>
            </a:r>
          </a:p>
          <a:p>
            <a:pPr marL="0" marR="0" indent="0" eaLnBrk="0" hangingPunct="0">
              <a:buNone/>
              <a:defRPr/>
            </a:pPr>
            <a:r>
              <a:rPr lang="en-GB" altLang="zh-CN" i="1" dirty="0" smtClean="0"/>
              <a:t>Seconded: </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SG Motion #2: AMP CSD</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a:t>Request a WG motion for the approval of submitting </a:t>
            </a:r>
            <a:r>
              <a:rPr lang="en-GB" altLang="en-US" dirty="0" smtClean="0"/>
              <a:t>11-23/1212r2 </a:t>
            </a:r>
            <a:r>
              <a:rPr lang="en-GB" altLang="en-US" dirty="0"/>
              <a:t>as AMP </a:t>
            </a:r>
            <a:r>
              <a:rPr lang="en-GB" altLang="en-US" dirty="0" smtClean="0"/>
              <a:t>CSD </a:t>
            </a:r>
            <a:r>
              <a:rPr lang="en-GB" altLang="en-US" dirty="0"/>
              <a:t>document to 802 EC for review and collecting </a:t>
            </a:r>
            <a:r>
              <a:rPr lang="en-GB" altLang="en-US" dirty="0" smtClean="0"/>
              <a:t>comments. </a:t>
            </a:r>
          </a:p>
          <a:p>
            <a:pPr lvl="0" eaLnBrk="0" hangingPunct="0">
              <a:defRPr/>
            </a:pPr>
            <a:endParaRPr lang="en-GB" altLang="zh-CN" sz="2000" dirty="0">
              <a:ea typeface="宋体"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 </a:t>
            </a:r>
          </a:p>
          <a:p>
            <a:pPr marL="0" marR="0" indent="0" eaLnBrk="0" hangingPunct="0">
              <a:buNone/>
              <a:defRPr/>
            </a:pPr>
            <a:r>
              <a:rPr lang="en-GB" altLang="zh-CN" i="1" dirty="0" smtClean="0"/>
              <a:t>Seconded:</a:t>
            </a:r>
          </a:p>
          <a:p>
            <a:pPr marL="0" marR="0" indent="0" eaLnBrk="0" hangingPunct="0">
              <a:buNone/>
              <a:defRPr/>
            </a:pPr>
            <a:endParaRPr lang="en-GB" altLang="zh-CN" i="1" dirty="0" smtClean="0"/>
          </a:p>
          <a:p>
            <a:pPr marL="0" marR="0" indent="0" eaLnBrk="0" hangingPunct="0">
              <a:buNone/>
              <a:defRPr/>
            </a:pPr>
            <a:r>
              <a:rPr lang="en-GB" altLang="zh-CN" i="1" dirty="0" smtClean="0"/>
              <a:t>Result: Y/N/A</a:t>
            </a:r>
            <a:endParaRPr lang="en-GB" altLang="zh-CN" i="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Contribution discussion</a:t>
            </a:r>
          </a:p>
          <a:p>
            <a:pPr lvl="0" eaLnBrk="0" hangingPunct="0">
              <a:defRPr/>
            </a:pPr>
            <a:r>
              <a:rPr lang="en-GB" altLang="en-US" dirty="0" smtClean="0"/>
              <a:t>PAR and CSD SG motion</a:t>
            </a:r>
            <a:endParaRPr lang="en-GB" altLang="en-US" dirty="0"/>
          </a:p>
          <a:p>
            <a:pPr eaLnBrk="0" hangingPunct="0">
              <a:defRPr/>
            </a:pPr>
            <a:r>
              <a:rPr lang="en-US" altLang="en-GB" dirty="0" smtClean="0"/>
              <a:t>Teleconference Plan</a:t>
            </a:r>
          </a:p>
          <a:p>
            <a:pPr lvl="0" eaLnBrk="0" hangingPunct="0">
              <a:defRPr/>
            </a:pPr>
            <a:r>
              <a:rPr lang="en-GB" altLang="en-US" dirty="0" smtClean="0">
                <a:sym typeface="+mn-ea"/>
              </a:rPr>
              <a:t>Adjourn</a:t>
            </a:r>
            <a:endParaRPr lang="en-GB"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AMP SG Teleconference Plan</a:t>
            </a:r>
            <a:endParaRPr lang="en-US" sz="3200" kern="0" dirty="0"/>
          </a:p>
        </p:txBody>
      </p:sp>
      <p:sp>
        <p:nvSpPr>
          <p:cNvPr id="6" name="内容占位符 2"/>
          <p:cNvSpPr txBox="1"/>
          <p:nvPr/>
        </p:nvSpPr>
        <p:spPr>
          <a:xfrm>
            <a:off x="914400" y="198120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50000"/>
              </a:lnSpc>
              <a:spcBef>
                <a:spcPts val="600"/>
              </a:spcBef>
              <a:spcAft>
                <a:spcPts val="600"/>
              </a:spcAft>
            </a:pPr>
            <a:r>
              <a:rPr lang="en-US" sz="2400" kern="0" dirty="0" smtClean="0"/>
              <a:t>Proposed AMP SG teleconference plan after Nov 802 plenary session:</a:t>
            </a:r>
          </a:p>
          <a:p>
            <a:pPr marL="586105" lvl="1" indent="-285750">
              <a:lnSpc>
                <a:spcPct val="150000"/>
              </a:lnSpc>
              <a:spcBef>
                <a:spcPts val="600"/>
              </a:spcBef>
              <a:spcAft>
                <a:spcPts val="600"/>
              </a:spcAft>
              <a:buFont typeface="Arial" panose="020B0604020202020204" pitchFamily="34" charset="0"/>
              <a:buChar char="•"/>
            </a:pPr>
            <a:r>
              <a:rPr lang="en-US" sz="2400" kern="0" dirty="0" smtClean="0"/>
              <a:t>Nov 28</a:t>
            </a:r>
            <a:r>
              <a:rPr lang="en-US" sz="2400" kern="0" baseline="30000" dirty="0" smtClean="0"/>
              <a:t>th</a:t>
            </a:r>
            <a:r>
              <a:rPr lang="en-US" sz="2400" kern="0" dirty="0" smtClean="0"/>
              <a:t>, 09:00am, ET; 2 hours, </a:t>
            </a:r>
            <a:r>
              <a:rPr lang="en-US" sz="2400" kern="0" dirty="0" err="1" smtClean="0"/>
              <a:t>webex</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Dec 5</a:t>
            </a:r>
            <a:r>
              <a:rPr lang="en-US" sz="2400" kern="0" baseline="30000" dirty="0" smtClean="0"/>
              <a:t>th</a:t>
            </a:r>
            <a:r>
              <a:rPr lang="en-US" sz="2400" kern="0" dirty="0" smtClean="0"/>
              <a:t>, </a:t>
            </a:r>
            <a:r>
              <a:rPr lang="en-US" altLang="zh-CN" sz="2400" kern="0" dirty="0"/>
              <a:t>09:00am, ET; 2 hours, </a:t>
            </a:r>
            <a:r>
              <a:rPr lang="en-US" altLang="zh-CN" sz="2400" kern="0" dirty="0" err="1" smtClean="0"/>
              <a:t>webex</a:t>
            </a:r>
            <a:r>
              <a:rPr lang="en-US" altLang="zh-CN" sz="2400" kern="0" dirty="0" smtClean="0"/>
              <a:t> (alternative)</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Dec, 19</a:t>
            </a:r>
            <a:r>
              <a:rPr lang="en-US" sz="2400" kern="0" baseline="30000" dirty="0" smtClean="0"/>
              <a:t>th</a:t>
            </a:r>
            <a:r>
              <a:rPr lang="en-US" sz="2400" kern="0" dirty="0" smtClean="0"/>
              <a:t>, 09:00am, ET; 2 hours, </a:t>
            </a:r>
            <a:r>
              <a:rPr lang="en-US" sz="2400" kern="0" dirty="0" err="1" smtClean="0"/>
              <a:t>webex</a:t>
            </a:r>
            <a:endParaRPr lang="en-US" sz="2400" kern="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1812</TotalTime>
  <Words>3129</Words>
  <Application>Microsoft Office PowerPoint</Application>
  <PresentationFormat>宽屏</PresentationFormat>
  <Paragraphs>474</Paragraphs>
  <Slides>33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5" baseType="lpstr">
      <vt:lpstr>Arial Unicode MS</vt:lpstr>
      <vt:lpstr>Monotype Sorts</vt:lpstr>
      <vt:lpstr>MS Gothic</vt:lpstr>
      <vt:lpstr>MS PGothic</vt:lpstr>
      <vt:lpstr>宋体</vt:lpstr>
      <vt:lpstr>Arial</vt:lpstr>
      <vt:lpstr>Arial Black</vt:lpstr>
      <vt:lpstr>Calibri</vt:lpstr>
      <vt:lpstr>Cambria</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89</cp:revision>
  <cp:lastPrinted>2014-11-04T15:04:00Z</cp:lastPrinted>
  <dcterms:created xsi:type="dcterms:W3CDTF">2007-04-17T18:10:00Z</dcterms:created>
  <dcterms:modified xsi:type="dcterms:W3CDTF">2023-11-16T09:22:28Z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