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omments/comment1.xml" ContentType="application/vnd.openxmlformats-officedocument.presentationml.comment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86" r:id="rId20"/>
    <p:sldId id="1289" r:id="rId21"/>
    <p:sldId id="1290" r:id="rId22"/>
    <p:sldId id="1268" r:id="rId23"/>
    <p:sldId id="897" r:id="rId24"/>
    <p:sldId id="1271" r:id="rId25"/>
    <p:sldId id="1270" r:id="rId26"/>
    <p:sldId id="1287" r:id="rId27"/>
    <p:sldId id="1288" r:id="rId28"/>
    <p:sldId id="1163" r:id="rId29"/>
    <p:sldId id="1164" r:id="rId30"/>
    <p:sldId id="1273" r:id="rId31"/>
    <p:sldId id="1274" r:id="rId32"/>
    <p:sldId id="1275" r:id="rId33"/>
    <p:sldId id="1276" r:id="rId34"/>
    <p:sldId id="1277" r:id="rId35"/>
    <p:sldId id="1278" r:id="rId36"/>
    <p:sldId id="1279" r:id="rId37"/>
    <p:sldId id="1280" r:id="rId38"/>
    <p:sldId id="1281" r:id="rId39"/>
    <p:sldId id="1282" r:id="rId40"/>
    <p:sldId id="1283" r:id="rId41"/>
    <p:sldId id="1003" r:id="rId42"/>
    <p:sldId id="1004" r:id="rId43"/>
    <p:sldId id="1005" r:id="rId44"/>
    <p:sldId id="1006" r:id="rId45"/>
    <p:sldId id="1007" r:id="rId46"/>
    <p:sldId id="1011" r:id="rId47"/>
    <p:sldId id="1008" r:id="rId48"/>
    <p:sldId id="1009" r:id="rId49"/>
    <p:sldId id="1010" r:id="rId50"/>
    <p:sldId id="1012" r:id="rId51"/>
    <p:sldId id="842" r:id="rId52"/>
    <p:sldId id="1024" r:id="rId5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6523" autoAdjust="0"/>
  </p:normalViewPr>
  <p:slideViewPr>
    <p:cSldViewPr>
      <p:cViewPr varScale="1">
        <p:scale>
          <a:sx n="94" d="100"/>
          <a:sy n="94" d="100"/>
        </p:scale>
        <p:origin x="192"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74010000"/>
        <c:axId val="-474004016"/>
      </c:barChart>
      <c:catAx>
        <c:axId val="-474010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74004016"/>
        <c:crosses val="autoZero"/>
        <c:auto val="1"/>
        <c:lblAlgn val="ctr"/>
        <c:lblOffset val="100"/>
        <c:noMultiLvlLbl val="0"/>
      </c:catAx>
      <c:valAx>
        <c:axId val="-474004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740100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2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8810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802.11-23/1716r11</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a:t>
            </a:r>
            <a:r>
              <a:rPr lang="en-US" altLang="zh-CN" sz="1800" b="1" baseline="0" dirty="0"/>
              <a:t>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October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2023-10-24</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429 - 438</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Atsushi </a:t>
                      </a:r>
                      <a:r>
                        <a:rPr lang="en-US" altLang="zh-CN" sz="1200" kern="1200" dirty="0" err="1">
                          <a:solidFill>
                            <a:schemeClr val="tx1"/>
                          </a:solidFill>
                          <a:latin typeface="+mn-lt"/>
                          <a:ea typeface="+mn-ea"/>
                          <a:cs typeface="+mn-cs"/>
                        </a:rPr>
                        <a:t>Shirakawa</a:t>
                      </a:r>
                      <a:r>
                        <a:rPr lang="en-US" altLang="zh-CN" sz="1200" kern="1200" dirty="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endParaRPr lang="zh-CN" alt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03"/>
                  </a:ext>
                </a:extLst>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Atsushi </a:t>
                      </a:r>
                      <a:r>
                        <a:rPr lang="en-US" altLang="zh-CN" sz="1200" kern="1200" dirty="0" err="1">
                          <a:solidFill>
                            <a:srgbClr val="00B050"/>
                          </a:solidFill>
                          <a:latin typeface="+mn-lt"/>
                          <a:ea typeface="+mn-ea"/>
                          <a:cs typeface="+mn-cs"/>
                        </a:rPr>
                        <a:t>Shirakawa</a:t>
                      </a:r>
                      <a:r>
                        <a:rPr lang="en-US" altLang="zh-CN" sz="1200" kern="1200" dirty="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endParaRPr lang="zh-CN" alt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4"/>
                  </a:ext>
                </a:extLst>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91811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135601818"/>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B050"/>
                          </a:solidFill>
                          <a:latin typeface="+mn-lt"/>
                          <a:ea typeface="+mn-ea"/>
                          <a:cs typeface="+mn-cs"/>
                        </a:rPr>
                        <a:t>23/1485r3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Resolutions on primitive-related comments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1"/>
                  </a:ext>
                </a:extLst>
              </a:tr>
              <a:tr h="89561">
                <a:tc>
                  <a:txBody>
                    <a:bodyPr/>
                    <a:lstStyle/>
                    <a:p>
                      <a:pPr>
                        <a:spcAft>
                          <a:spcPts val="0"/>
                        </a:spcAft>
                      </a:pPr>
                      <a:r>
                        <a:rPr lang="en-US" sz="1200" kern="1200" dirty="0">
                          <a:solidFill>
                            <a:srgbClr val="00B050"/>
                          </a:solidFill>
                          <a:latin typeface="+mn-lt"/>
                          <a:ea typeface="+mn-ea"/>
                          <a:cs typeface="+mn-cs"/>
                        </a:rPr>
                        <a:t>23/1678r1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a:t>
                      </a:r>
                      <a:r>
                        <a:rPr lang="en-US" sz="1200" kern="1200" dirty="0" err="1">
                          <a:solidFill>
                            <a:srgbClr val="00B050"/>
                          </a:solidFill>
                          <a:latin typeface="+mn-lt"/>
                          <a:ea typeface="+mn-ea"/>
                          <a:cs typeface="+mn-cs"/>
                        </a:rPr>
                        <a:t>Shirakawa</a:t>
                      </a:r>
                      <a:r>
                        <a:rPr lang="en-US" sz="1200" kern="1200" dirty="0">
                          <a:solidFill>
                            <a:srgbClr val="00B050"/>
                          </a:solidFill>
                          <a:latin typeface="+mn-lt"/>
                          <a:ea typeface="+mn-ea"/>
                          <a:cs typeface="+mn-cs"/>
                        </a:rPr>
                        <a:t> (Sharp)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OST related editorial CIDs Part2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 – follow up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25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28103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90919714"/>
              </p:ext>
            </p:extLst>
          </p:nvPr>
        </p:nvGraphicFramePr>
        <p:xfrm>
          <a:off x="3429000" y="1600200"/>
          <a:ext cx="8305801" cy="1994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23/1669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LB276 Comment </a:t>
                      </a:r>
                      <a:r>
                        <a:rPr lang="fr-FR" altLang="zh-CN" sz="1200" kern="1200" dirty="0" err="1">
                          <a:solidFill>
                            <a:srgbClr val="00B050"/>
                          </a:solidFill>
                          <a:latin typeface="+mn-lt"/>
                          <a:ea typeface="+mn-ea"/>
                          <a:cs typeface="+mn-cs"/>
                        </a:rPr>
                        <a:t>Resolutions</a:t>
                      </a:r>
                      <a:r>
                        <a:rPr lang="fr-FR" altLang="zh-CN" sz="1200" kern="1200" dirty="0">
                          <a:solidFill>
                            <a:srgbClr val="00B050"/>
                          </a:solidFill>
                          <a:latin typeface="+mn-lt"/>
                          <a:ea typeface="+mn-ea"/>
                          <a:cs typeface="+mn-cs"/>
                        </a:rPr>
                        <a:t>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GB" sz="1200" kern="1200" dirty="0">
                          <a:solidFill>
                            <a:srgbClr val="0000FF"/>
                          </a:solidFill>
                          <a:latin typeface="+mn-lt"/>
                          <a:ea typeface="+mn-ea"/>
                          <a:cs typeface="+mn-cs"/>
                        </a:rPr>
                        <a:t>23/1563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Naren (Huawei)</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3</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GB" sz="1200" kern="1200" dirty="0">
                          <a:solidFill>
                            <a:srgbClr val="0000FF"/>
                          </a:solidFill>
                          <a:latin typeface="+mn-lt"/>
                          <a:ea typeface="+mn-ea"/>
                          <a:cs typeface="+mn-cs"/>
                        </a:rPr>
                        <a:t>23/1721</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00FF"/>
                          </a:solidFill>
                          <a:latin typeface="+mn-lt"/>
                          <a:ea typeface="+mn-ea"/>
                          <a:cs typeface="+mn-cs"/>
                        </a:rPr>
                        <a:t>Naren</a:t>
                      </a:r>
                      <a:r>
                        <a:rPr lang="en-GB" sz="1200" kern="1200" dirty="0">
                          <a:solidFill>
                            <a:srgbClr val="0000FF"/>
                          </a:solidFill>
                          <a:latin typeface="+mn-lt"/>
                          <a:ea typeface="+mn-ea"/>
                          <a:cs typeface="+mn-cs"/>
                        </a:rPr>
                        <a:t>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5</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06"/>
                  </a:ext>
                </a:extLst>
              </a:tr>
              <a:tr h="1130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11bf critical update for unassociated STA</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371886875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23/1787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Discussion on Decline Duration Indication field</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a:solidFill>
                            <a:schemeClr val="tx1"/>
                          </a:solidFill>
                          <a:latin typeface="+mn-lt"/>
                          <a:ea typeface="+mn-ea"/>
                          <a:cs typeface="+mn-cs"/>
                        </a:rPr>
                        <a:t>20 mins</a:t>
                      </a:r>
                      <a:endParaRPr lang="zh-CN" altLang="zh-CN" sz="1200" kern="120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bl>
          </a:graphicData>
        </a:graphic>
      </p:graphicFrame>
    </p:spTree>
    <p:extLst>
      <p:ext uri="{BB962C8B-B14F-4D97-AF65-F5344CB8AC3E}">
        <p14:creationId xmlns:p14="http://schemas.microsoft.com/office/powerpoint/2010/main" val="95860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24543489"/>
              </p:ext>
            </p:extLst>
          </p:nvPr>
        </p:nvGraphicFramePr>
        <p:xfrm>
          <a:off x="3429000" y="1600200"/>
          <a:ext cx="8305801" cy="305187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GB" sz="1200" kern="1200" dirty="0">
                          <a:solidFill>
                            <a:srgbClr val="00B050"/>
                          </a:solidFill>
                          <a:latin typeface="+mn-lt"/>
                          <a:ea typeface="+mn-ea"/>
                          <a:cs typeface="+mn-cs"/>
                        </a:rPr>
                        <a:t>23/1563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Naren (Huawei)</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LB276 resolutions on primitive-related comments - Part 3</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GB" sz="1200" kern="1200" dirty="0">
                          <a:solidFill>
                            <a:srgbClr val="00B050"/>
                          </a:solidFill>
                          <a:latin typeface="+mn-lt"/>
                          <a:ea typeface="+mn-ea"/>
                          <a:cs typeface="+mn-cs"/>
                        </a:rPr>
                        <a:t>23/1721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B050"/>
                          </a:solidFill>
                          <a:latin typeface="+mn-lt"/>
                          <a:ea typeface="+mn-ea"/>
                          <a:cs typeface="+mn-cs"/>
                        </a:rPr>
                        <a:t>Naren</a:t>
                      </a:r>
                      <a:r>
                        <a:rPr lang="en-GB" sz="1200" kern="1200" dirty="0">
                          <a:solidFill>
                            <a:srgbClr val="00B050"/>
                          </a:solidFill>
                          <a:latin typeface="+mn-lt"/>
                          <a:ea typeface="+mn-ea"/>
                          <a:cs typeface="+mn-cs"/>
                        </a:rPr>
                        <a:t>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LB276 resolutions on primitive-related comments - Part 5</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23/1787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Discussion on Decline Duration Indication field</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23/1821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23/1715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measurement exchange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29016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smtClean="0"/>
              <a:t>Motion (</a:t>
            </a:r>
            <a:r>
              <a:rPr lang="en-US" altLang="en-US" sz="1600" dirty="0" smtClean="0">
                <a:solidFill>
                  <a:srgbClr val="0000FF"/>
                </a:solidFill>
              </a:rPr>
              <a:t>439 - 447</a:t>
            </a:r>
            <a:r>
              <a:rPr lang="en-US" altLang="en-US"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0087927"/>
              </p:ext>
            </p:extLst>
          </p:nvPr>
        </p:nvGraphicFramePr>
        <p:xfrm>
          <a:off x="3429000" y="1600200"/>
          <a:ext cx="8305801" cy="21776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09317">
                  <a:extLst>
                    <a:ext uri="{9D8B030D-6E8A-4147-A177-3AD203B41FA5}">
                      <a16:colId xmlns:a16="http://schemas.microsoft.com/office/drawing/2014/main" xmlns="" val="20002"/>
                    </a:ext>
                  </a:extLst>
                </a:gridCol>
                <a:gridCol w="14478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23/1821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23/1715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09705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a:t>July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Sep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Sep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a:t>
            </a:r>
            <a:r>
              <a:rPr lang="en-US" altLang="zh-CN" sz="1800" b="1" dirty="0" smtClean="0">
                <a:cs typeface="Times New Roman" panose="02020603050405020304" pitchFamily="18" charset="0"/>
              </a:rPr>
              <a:t>Motion </a:t>
            </a: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Dec 	26	(Tuesday)	9</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00 - 11:00 ET </a:t>
            </a:r>
            <a:r>
              <a:rPr lang="en-US" altLang="zh-CN" sz="1800" b="1" dirty="0" smtClean="0">
                <a:solidFill>
                  <a:schemeClr val="bg1">
                    <a:lumMod val="65000"/>
                  </a:schemeClr>
                </a:solidFill>
                <a:cs typeface="Times New Roman" panose="02020603050405020304" pitchFamily="18" charset="0"/>
              </a:rPr>
              <a:t>– change to other</a:t>
            </a:r>
            <a:endParaRPr lang="en-US" altLang="zh-CN" sz="1800" b="1"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a:t>
            </a:r>
            <a:r>
              <a:rPr lang="en-US" altLang="zh-CN" sz="1800" b="1" dirty="0" smtClean="0">
                <a:cs typeface="Times New Roman" panose="02020603050405020304" pitchFamily="18" charset="0"/>
              </a:rPr>
              <a:t>8</a:t>
            </a:r>
            <a:r>
              <a:rPr lang="en-US" altLang="zh-CN" sz="1800" b="1" dirty="0">
                <a:cs typeface="Times New Roman" panose="02020603050405020304" pitchFamily="18" charset="0"/>
              </a:rPr>
              <a:t>	</a:t>
            </a:r>
            <a:r>
              <a:rPr lang="en-US" altLang="zh-CN" sz="1800" b="1" dirty="0" smtClean="0">
                <a:cs typeface="Times New Roman" panose="02020603050405020304" pitchFamily="18" charset="0"/>
              </a:rPr>
              <a:t>(Monday)</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Jan </a:t>
            </a:r>
            <a:r>
              <a:rPr lang="en-US" altLang="zh-CN" sz="1800" b="1" dirty="0">
                <a:cs typeface="Times New Roman" panose="02020603050405020304" pitchFamily="18" charset="0"/>
              </a:rPr>
              <a:t>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72733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Alecsander</a:t>
            </a:r>
            <a:r>
              <a:rPr lang="en-US" altLang="zh-CN" sz="1800" b="1" kern="0" dirty="0"/>
              <a:t>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146189</TotalTime>
  <Words>4484</Words>
  <Application>Microsoft Office PowerPoint</Application>
  <PresentationFormat>宽屏</PresentationFormat>
  <Paragraphs>1209</Paragraphs>
  <Slides>52</Slides>
  <Notes>52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52</vt:i4>
      </vt:variant>
    </vt:vector>
  </HeadingPairs>
  <TitlesOfParts>
    <vt:vector size="64"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6409</cp:revision>
  <cp:lastPrinted>2014-11-04T15:04:57Z</cp:lastPrinted>
  <dcterms:created xsi:type="dcterms:W3CDTF">2007-04-17T18:10:23Z</dcterms:created>
  <dcterms:modified xsi:type="dcterms:W3CDTF">2023-10-27T04:01:24Z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(3)bMEGjcraADVuAwBqXgrMiVZn7Ifqlp8WeEys8K9SPJ7kuehZd8DrHZZrqkV9jBDRYeQ/80Cg
9/NSWmG0Dv5gFzHxicNo7ruW4w6KFkr0pVeaMVPe1iC+o4TOurL6Hu6GOGT3GYDCiE44LYHn
goWNd2GkT6iXTMigJUrDkY00ExpQ82heNXMNicsgY+lIqUyJlYIE7meUbAo1P+lknTB7E1lT
zr30lc1qbj12Vc1fov</vt:lpwstr>
  </property>
  <property fmtid="{D5CDD505-2E9C-101B-9397-08002B2CF9AE}" pid="27" name="_2015_ms_pID_7253431">
    <vt:lpwstr>H01JqKgWdDNadxqm+adrFbjJiEd0HKeWOgRD/DxfTPUT6ofWcgHJ8u
XUymT04lJI84oGxSmzUSA0LvUTHrxdCBMHFXdOg/cUfljnnVY544lU+OPi3fjcJuhu7npkvZ
niVtvWKGe13kXfW9JA9CuGBg2BbeBfDUpt4pPaa7ETSpve39OG5XU5PREUencyiEOIhbCbhY
HL33nmVGUKSDYe5ewgpnO689gCE/zivnGmmc</vt:lpwstr>
  </property>
  <property fmtid="{D5CDD505-2E9C-101B-9397-08002B2CF9AE}" pid="28" name="_2015_ms_pID_7253432">
    <vt:lpwstr>SGWLaY+hyZdssE6/JgBu9Io=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