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31"/>
  </p:notesMasterIdLst>
  <p:handoutMasterIdLst>
    <p:handoutMasterId r:id="rId32"/>
  </p:handoutMasterIdLst>
  <p:sldIdLst>
    <p:sldId id="256" r:id="rId6"/>
    <p:sldId id="257" r:id="rId7"/>
    <p:sldId id="265" r:id="rId8"/>
    <p:sldId id="394" r:id="rId9"/>
    <p:sldId id="566" r:id="rId10"/>
    <p:sldId id="259" r:id="rId11"/>
    <p:sldId id="260" r:id="rId12"/>
    <p:sldId id="567" r:id="rId13"/>
    <p:sldId id="261" r:id="rId14"/>
    <p:sldId id="262" r:id="rId15"/>
    <p:sldId id="263" r:id="rId16"/>
    <p:sldId id="568" r:id="rId17"/>
    <p:sldId id="581" r:id="rId18"/>
    <p:sldId id="582" r:id="rId19"/>
    <p:sldId id="266" r:id="rId20"/>
    <p:sldId id="267" r:id="rId21"/>
    <p:sldId id="486" r:id="rId22"/>
    <p:sldId id="583" r:id="rId23"/>
    <p:sldId id="283" r:id="rId24"/>
    <p:sldId id="528" r:id="rId25"/>
    <p:sldId id="543" r:id="rId26"/>
    <p:sldId id="554" r:id="rId27"/>
    <p:sldId id="565" r:id="rId28"/>
    <p:sldId id="501" r:id="rId29"/>
    <p:sldId id="264" r:id="rId3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66"/>
            <p14:sldId id="259"/>
            <p14:sldId id="260"/>
            <p14:sldId id="567"/>
            <p14:sldId id="261"/>
            <p14:sldId id="262"/>
            <p14:sldId id="263"/>
            <p14:sldId id="568"/>
            <p14:sldId id="581"/>
            <p14:sldId id="582"/>
            <p14:sldId id="266"/>
            <p14:sldId id="267"/>
            <p14:sldId id="486"/>
            <p14:sldId id="583"/>
          </p14:sldIdLst>
        </p14:section>
        <p14:section name="Closing Plenary" id="{BB49951C-DAD2-492A-A499-C494C1B632FE}">
          <p14:sldIdLst>
            <p14:sldId id="283"/>
            <p14:sldId id="528"/>
            <p14:sldId id="543"/>
            <p14:sldId id="554"/>
            <p14:sldId id="565"/>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91F68-3D0A-4123-9939-02C1101AFF6A}" v="10" dt="2023-11-13T20:48:58.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3962" autoAdjust="0"/>
  </p:normalViewPr>
  <p:slideViewPr>
    <p:cSldViewPr>
      <p:cViewPr varScale="1">
        <p:scale>
          <a:sx n="67" d="100"/>
          <a:sy n="67" d="100"/>
        </p:scale>
        <p:origin x="84"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2B91F68-3D0A-4123-9939-02C1101AFF6A}"/>
    <pc:docChg chg="undo custSel addSld delSld modSld sldOrd delMainMaster modMainMaster modSection">
      <pc:chgData name="Jon Rosdahl" userId="2820f357-2dd4-4127-8713-e0bfde0fd756" providerId="ADAL" clId="{12B91F68-3D0A-4123-9939-02C1101AFF6A}" dt="2023-11-13T20:50:49.209" v="376" actId="2711"/>
      <pc:docMkLst>
        <pc:docMk/>
      </pc:docMkLst>
      <pc:sldChg chg="modSp mod">
        <pc:chgData name="Jon Rosdahl" userId="2820f357-2dd4-4127-8713-e0bfde0fd756" providerId="ADAL" clId="{12B91F68-3D0A-4123-9939-02C1101AFF6A}" dt="2023-11-13T18:40:39.259" v="10" actId="6549"/>
        <pc:sldMkLst>
          <pc:docMk/>
          <pc:sldMk cId="0" sldId="256"/>
        </pc:sldMkLst>
        <pc:spChg chg="mod">
          <ac:chgData name="Jon Rosdahl" userId="2820f357-2dd4-4127-8713-e0bfde0fd756" providerId="ADAL" clId="{12B91F68-3D0A-4123-9939-02C1101AFF6A}" dt="2023-11-13T18:39:31.418" v="0"/>
          <ac:spMkLst>
            <pc:docMk/>
            <pc:sldMk cId="0" sldId="256"/>
            <ac:spMk id="3073" creationId="{00000000-0000-0000-0000-000000000000}"/>
          </ac:spMkLst>
        </pc:spChg>
        <pc:spChg chg="mod">
          <ac:chgData name="Jon Rosdahl" userId="2820f357-2dd4-4127-8713-e0bfde0fd756" providerId="ADAL" clId="{12B91F68-3D0A-4123-9939-02C1101AFF6A}" dt="2023-11-13T18:40:39.259" v="10" actId="6549"/>
          <ac:spMkLst>
            <pc:docMk/>
            <pc:sldMk cId="0" sldId="256"/>
            <ac:spMk id="3074" creationId="{00000000-0000-0000-0000-000000000000}"/>
          </ac:spMkLst>
        </pc:spChg>
      </pc:sldChg>
      <pc:sldChg chg="modSp mod">
        <pc:chgData name="Jon Rosdahl" userId="2820f357-2dd4-4127-8713-e0bfde0fd756" providerId="ADAL" clId="{12B91F68-3D0A-4123-9939-02C1101AFF6A}" dt="2023-11-13T18:41:28.296" v="47" actId="6549"/>
        <pc:sldMkLst>
          <pc:docMk/>
          <pc:sldMk cId="0" sldId="257"/>
        </pc:sldMkLst>
        <pc:spChg chg="mod">
          <ac:chgData name="Jon Rosdahl" userId="2820f357-2dd4-4127-8713-e0bfde0fd756" providerId="ADAL" clId="{12B91F68-3D0A-4123-9939-02C1101AFF6A}" dt="2023-11-13T18:41:28.296" v="47" actId="6549"/>
          <ac:spMkLst>
            <pc:docMk/>
            <pc:sldMk cId="0" sldId="257"/>
            <ac:spMk id="4098" creationId="{00000000-0000-0000-0000-000000000000}"/>
          </ac:spMkLst>
        </pc:spChg>
      </pc:sldChg>
      <pc:sldChg chg="del">
        <pc:chgData name="Jon Rosdahl" userId="2820f357-2dd4-4127-8713-e0bfde0fd756" providerId="ADAL" clId="{12B91F68-3D0A-4123-9939-02C1101AFF6A}" dt="2023-11-13T18:42:58.090" v="70" actId="47"/>
        <pc:sldMkLst>
          <pc:docMk/>
          <pc:sldMk cId="0" sldId="258"/>
        </pc:sldMkLst>
      </pc:sldChg>
      <pc:sldChg chg="del">
        <pc:chgData name="Jon Rosdahl" userId="2820f357-2dd4-4127-8713-e0bfde0fd756" providerId="ADAL" clId="{12B91F68-3D0A-4123-9939-02C1101AFF6A}" dt="2023-11-13T18:42:58.430" v="71" actId="47"/>
        <pc:sldMkLst>
          <pc:docMk/>
          <pc:sldMk cId="0" sldId="259"/>
        </pc:sldMkLst>
      </pc:sldChg>
      <pc:sldChg chg="del">
        <pc:chgData name="Jon Rosdahl" userId="2820f357-2dd4-4127-8713-e0bfde0fd756" providerId="ADAL" clId="{12B91F68-3D0A-4123-9939-02C1101AFF6A}" dt="2023-11-13T18:42:58.756" v="72" actId="47"/>
        <pc:sldMkLst>
          <pc:docMk/>
          <pc:sldMk cId="0" sldId="260"/>
        </pc:sldMkLst>
      </pc:sldChg>
      <pc:sldChg chg="del">
        <pc:chgData name="Jon Rosdahl" userId="2820f357-2dd4-4127-8713-e0bfde0fd756" providerId="ADAL" clId="{12B91F68-3D0A-4123-9939-02C1101AFF6A}" dt="2023-11-13T18:42:59.122" v="73" actId="47"/>
        <pc:sldMkLst>
          <pc:docMk/>
          <pc:sldMk cId="0" sldId="261"/>
        </pc:sldMkLst>
      </pc:sldChg>
      <pc:sldChg chg="del">
        <pc:chgData name="Jon Rosdahl" userId="2820f357-2dd4-4127-8713-e0bfde0fd756" providerId="ADAL" clId="{12B91F68-3D0A-4123-9939-02C1101AFF6A}" dt="2023-11-13T18:42:59.491" v="74" actId="47"/>
        <pc:sldMkLst>
          <pc:docMk/>
          <pc:sldMk cId="0" sldId="262"/>
        </pc:sldMkLst>
      </pc:sldChg>
      <pc:sldChg chg="del">
        <pc:chgData name="Jon Rosdahl" userId="2820f357-2dd4-4127-8713-e0bfde0fd756" providerId="ADAL" clId="{12B91F68-3D0A-4123-9939-02C1101AFF6A}" dt="2023-11-13T18:42:59.901" v="75" actId="47"/>
        <pc:sldMkLst>
          <pc:docMk/>
          <pc:sldMk cId="0" sldId="263"/>
        </pc:sldMkLst>
      </pc:sldChg>
      <pc:sldChg chg="modSp mod">
        <pc:chgData name="Jon Rosdahl" userId="2820f357-2dd4-4127-8713-e0bfde0fd756" providerId="ADAL" clId="{12B91F68-3D0A-4123-9939-02C1101AFF6A}" dt="2023-11-13T18:41:44.197" v="67" actId="6549"/>
        <pc:sldMkLst>
          <pc:docMk/>
          <pc:sldMk cId="3271462180" sldId="265"/>
        </pc:sldMkLst>
        <pc:spChg chg="mod">
          <ac:chgData name="Jon Rosdahl" userId="2820f357-2dd4-4127-8713-e0bfde0fd756" providerId="ADAL" clId="{12B91F68-3D0A-4123-9939-02C1101AFF6A}" dt="2023-11-13T18:41:44.197" v="67" actId="6549"/>
          <ac:spMkLst>
            <pc:docMk/>
            <pc:sldMk cId="3271462180" sldId="265"/>
            <ac:spMk id="7" creationId="{743DF2AD-D7EF-4A51-AD0E-A14652E5BB67}"/>
          </ac:spMkLst>
        </pc:spChg>
      </pc:sldChg>
      <pc:sldChg chg="modSp mod">
        <pc:chgData name="Jon Rosdahl" userId="2820f357-2dd4-4127-8713-e0bfde0fd756" providerId="ADAL" clId="{12B91F68-3D0A-4123-9939-02C1101AFF6A}" dt="2023-11-13T19:48:24.369" v="101" actId="6549"/>
        <pc:sldMkLst>
          <pc:docMk/>
          <pc:sldMk cId="321978803" sldId="283"/>
        </pc:sldMkLst>
        <pc:spChg chg="mod">
          <ac:chgData name="Jon Rosdahl" userId="2820f357-2dd4-4127-8713-e0bfde0fd756" providerId="ADAL" clId="{12B91F68-3D0A-4123-9939-02C1101AFF6A}" dt="2023-11-13T19:48:24.369" v="101" actId="6549"/>
          <ac:spMkLst>
            <pc:docMk/>
            <pc:sldMk cId="321978803" sldId="283"/>
            <ac:spMk id="7" creationId="{00000000-0000-0000-0000-000000000000}"/>
          </ac:spMkLst>
        </pc:spChg>
      </pc:sldChg>
      <pc:sldChg chg="addSp delSp modSp add mod ord chgLayout modNotesTx">
        <pc:chgData name="Jon Rosdahl" userId="2820f357-2dd4-4127-8713-e0bfde0fd756" providerId="ADAL" clId="{12B91F68-3D0A-4123-9939-02C1101AFF6A}" dt="2023-11-13T20:46:30.819" v="256" actId="6549"/>
        <pc:sldMkLst>
          <pc:docMk/>
          <pc:sldMk cId="4262204718" sldId="501"/>
        </pc:sldMkLst>
        <pc:spChg chg="mod ord">
          <ac:chgData name="Jon Rosdahl" userId="2820f357-2dd4-4127-8713-e0bfde0fd756" providerId="ADAL" clId="{12B91F68-3D0A-4123-9939-02C1101AFF6A}" dt="2023-11-13T20:45:29.359" v="231" actId="6264"/>
          <ac:spMkLst>
            <pc:docMk/>
            <pc:sldMk cId="4262204718" sldId="501"/>
            <ac:spMk id="2" creationId="{04124CE6-4087-496B-88B7-AB7F112E60F9}"/>
          </ac:spMkLst>
        </pc:spChg>
        <pc:spChg chg="mod ord">
          <ac:chgData name="Jon Rosdahl" userId="2820f357-2dd4-4127-8713-e0bfde0fd756" providerId="ADAL" clId="{12B91F68-3D0A-4123-9939-02C1101AFF6A}" dt="2023-11-13T20:45:29.359" v="231" actId="6264"/>
          <ac:spMkLst>
            <pc:docMk/>
            <pc:sldMk cId="4262204718" sldId="501"/>
            <ac:spMk id="3" creationId="{06C2C8B8-206C-4A99-8624-93A2C2F3839F}"/>
          </ac:spMkLst>
        </pc:spChg>
        <pc:spChg chg="add mod">
          <ac:chgData name="Jon Rosdahl" userId="2820f357-2dd4-4127-8713-e0bfde0fd756" providerId="ADAL" clId="{12B91F68-3D0A-4123-9939-02C1101AFF6A}" dt="2023-11-13T20:45:16.454" v="229" actId="14100"/>
          <ac:spMkLst>
            <pc:docMk/>
            <pc:sldMk cId="4262204718" sldId="501"/>
            <ac:spMk id="4" creationId="{18CB3D8A-EDB7-089C-63A0-7D058BEBFA14}"/>
          </ac:spMkLst>
        </pc:spChg>
        <pc:spChg chg="add del mod">
          <ac:chgData name="Jon Rosdahl" userId="2820f357-2dd4-4127-8713-e0bfde0fd756" providerId="ADAL" clId="{12B91F68-3D0A-4123-9939-02C1101AFF6A}" dt="2023-11-13T20:45:29.359" v="231" actId="6264"/>
          <ac:spMkLst>
            <pc:docMk/>
            <pc:sldMk cId="4262204718" sldId="501"/>
            <ac:spMk id="5" creationId="{0F694C6E-B427-73C1-8BCA-22D6C0CD0E4E}"/>
          </ac:spMkLst>
        </pc:spChg>
        <pc:spChg chg="add del mod">
          <ac:chgData name="Jon Rosdahl" userId="2820f357-2dd4-4127-8713-e0bfde0fd756" providerId="ADAL" clId="{12B91F68-3D0A-4123-9939-02C1101AFF6A}" dt="2023-11-13T20:45:29.359" v="231" actId="6264"/>
          <ac:spMkLst>
            <pc:docMk/>
            <pc:sldMk cId="4262204718" sldId="501"/>
            <ac:spMk id="6" creationId="{9EAFDEC7-BD3C-CBC6-5889-838AEC239275}"/>
          </ac:spMkLst>
        </pc:spChg>
      </pc:sldChg>
      <pc:sldChg chg="del">
        <pc:chgData name="Jon Rosdahl" userId="2820f357-2dd4-4127-8713-e0bfde0fd756" providerId="ADAL" clId="{12B91F68-3D0A-4123-9939-02C1101AFF6A}" dt="2023-11-13T20:44:46.800" v="213" actId="47"/>
        <pc:sldMkLst>
          <pc:docMk/>
          <pc:sldMk cId="813526153" sldId="513"/>
        </pc:sldMkLst>
      </pc:sldChg>
      <pc:sldChg chg="modSp mod">
        <pc:chgData name="Jon Rosdahl" userId="2820f357-2dd4-4127-8713-e0bfde0fd756" providerId="ADAL" clId="{12B91F68-3D0A-4123-9939-02C1101AFF6A}" dt="2023-11-13T19:49:24.181" v="147" actId="6549"/>
        <pc:sldMkLst>
          <pc:docMk/>
          <pc:sldMk cId="3728223044" sldId="528"/>
        </pc:sldMkLst>
        <pc:spChg chg="mod">
          <ac:chgData name="Jon Rosdahl" userId="2820f357-2dd4-4127-8713-e0bfde0fd756" providerId="ADAL" clId="{12B91F68-3D0A-4123-9939-02C1101AFF6A}" dt="2023-11-13T19:49:12.411" v="138" actId="20577"/>
          <ac:spMkLst>
            <pc:docMk/>
            <pc:sldMk cId="3728223044" sldId="528"/>
            <ac:spMk id="2" creationId="{FFC4D8E6-7A92-9C8D-6833-5B40111CF2A8}"/>
          </ac:spMkLst>
        </pc:spChg>
        <pc:spChg chg="mod">
          <ac:chgData name="Jon Rosdahl" userId="2820f357-2dd4-4127-8713-e0bfde0fd756" providerId="ADAL" clId="{12B91F68-3D0A-4123-9939-02C1101AFF6A}" dt="2023-11-13T19:49:24.181" v="147" actId="6549"/>
          <ac:spMkLst>
            <pc:docMk/>
            <pc:sldMk cId="3728223044" sldId="528"/>
            <ac:spMk id="3" creationId="{C2421C23-33DA-1DC8-9B35-96B79CF73EBF}"/>
          </ac:spMkLst>
        </pc:spChg>
      </pc:sldChg>
      <pc:sldChg chg="modSp mod ord">
        <pc:chgData name="Jon Rosdahl" userId="2820f357-2dd4-4127-8713-e0bfde0fd756" providerId="ADAL" clId="{12B91F68-3D0A-4123-9939-02C1101AFF6A}" dt="2023-11-13T19:50:57.581" v="171" actId="20577"/>
        <pc:sldMkLst>
          <pc:docMk/>
          <pc:sldMk cId="2000469514" sldId="543"/>
        </pc:sldMkLst>
        <pc:spChg chg="mod">
          <ac:chgData name="Jon Rosdahl" userId="2820f357-2dd4-4127-8713-e0bfde0fd756" providerId="ADAL" clId="{12B91F68-3D0A-4123-9939-02C1101AFF6A}" dt="2023-11-13T19:50:57.581" v="171" actId="20577"/>
          <ac:spMkLst>
            <pc:docMk/>
            <pc:sldMk cId="2000469514" sldId="543"/>
            <ac:spMk id="3" creationId="{DE5CC28A-A341-FE36-4528-7717D6B50769}"/>
          </ac:spMkLst>
        </pc:spChg>
      </pc:sldChg>
      <pc:sldChg chg="modSp mod">
        <pc:chgData name="Jon Rosdahl" userId="2820f357-2dd4-4127-8713-e0bfde0fd756" providerId="ADAL" clId="{12B91F68-3D0A-4123-9939-02C1101AFF6A}" dt="2023-11-13T20:40:23.397" v="209" actId="20577"/>
        <pc:sldMkLst>
          <pc:docMk/>
          <pc:sldMk cId="2608777115" sldId="554"/>
        </pc:sldMkLst>
        <pc:spChg chg="mod">
          <ac:chgData name="Jon Rosdahl" userId="2820f357-2dd4-4127-8713-e0bfde0fd756" providerId="ADAL" clId="{12B91F68-3D0A-4123-9939-02C1101AFF6A}" dt="2023-11-13T20:38:59.904" v="186" actId="20577"/>
          <ac:spMkLst>
            <pc:docMk/>
            <pc:sldMk cId="2608777115" sldId="554"/>
            <ac:spMk id="2" creationId="{F5E6C3BA-701A-C0AE-916F-E07BBF071244}"/>
          </ac:spMkLst>
        </pc:spChg>
        <pc:spChg chg="mod">
          <ac:chgData name="Jon Rosdahl" userId="2820f357-2dd4-4127-8713-e0bfde0fd756" providerId="ADAL" clId="{12B91F68-3D0A-4123-9939-02C1101AFF6A}" dt="2023-11-13T20:40:23.397" v="209" actId="20577"/>
          <ac:spMkLst>
            <pc:docMk/>
            <pc:sldMk cId="2608777115" sldId="554"/>
            <ac:spMk id="3" creationId="{DE5CC28A-A341-FE36-4528-7717D6B50769}"/>
          </ac:spMkLst>
        </pc:spChg>
      </pc:sldChg>
      <pc:sldChg chg="modSp del mod">
        <pc:chgData name="Jon Rosdahl" userId="2820f357-2dd4-4127-8713-e0bfde0fd756" providerId="ADAL" clId="{12B91F68-3D0A-4123-9939-02C1101AFF6A}" dt="2023-11-13T19:48:06.967" v="85" actId="47"/>
        <pc:sldMkLst>
          <pc:docMk/>
          <pc:sldMk cId="1414468609" sldId="559"/>
        </pc:sldMkLst>
        <pc:spChg chg="mod">
          <ac:chgData name="Jon Rosdahl" userId="2820f357-2dd4-4127-8713-e0bfde0fd756" providerId="ADAL" clId="{12B91F68-3D0A-4123-9939-02C1101AFF6A}" dt="2023-11-13T18:43:17.832" v="84" actId="6549"/>
          <ac:spMkLst>
            <pc:docMk/>
            <pc:sldMk cId="1414468609" sldId="559"/>
            <ac:spMk id="3" creationId="{6F38D8B9-04D8-9DB5-CE0A-273B5FA26F53}"/>
          </ac:spMkLst>
        </pc:spChg>
      </pc:sldChg>
      <pc:sldChg chg="del">
        <pc:chgData name="Jon Rosdahl" userId="2820f357-2dd4-4127-8713-e0bfde0fd756" providerId="ADAL" clId="{12B91F68-3D0A-4123-9939-02C1101AFF6A}" dt="2023-11-13T18:42:57.416" v="68" actId="47"/>
        <pc:sldMkLst>
          <pc:docMk/>
          <pc:sldMk cId="0" sldId="561"/>
        </pc:sldMkLst>
      </pc:sldChg>
      <pc:sldChg chg="del">
        <pc:chgData name="Jon Rosdahl" userId="2820f357-2dd4-4127-8713-e0bfde0fd756" providerId="ADAL" clId="{12B91F68-3D0A-4123-9939-02C1101AFF6A}" dt="2023-11-13T18:42:57.738" v="69" actId="47"/>
        <pc:sldMkLst>
          <pc:docMk/>
          <pc:sldMk cId="0" sldId="562"/>
        </pc:sldMkLst>
      </pc:sldChg>
      <pc:sldChg chg="del">
        <pc:chgData name="Jon Rosdahl" userId="2820f357-2dd4-4127-8713-e0bfde0fd756" providerId="ADAL" clId="{12B91F68-3D0A-4123-9939-02C1101AFF6A}" dt="2023-11-13T18:43:00.527" v="76" actId="47"/>
        <pc:sldMkLst>
          <pc:docMk/>
          <pc:sldMk cId="0" sldId="563"/>
        </pc:sldMkLst>
      </pc:sldChg>
      <pc:sldChg chg="del">
        <pc:chgData name="Jon Rosdahl" userId="2820f357-2dd4-4127-8713-e0bfde0fd756" providerId="ADAL" clId="{12B91F68-3D0A-4123-9939-02C1101AFF6A}" dt="2023-11-13T18:43:01.179" v="77" actId="47"/>
        <pc:sldMkLst>
          <pc:docMk/>
          <pc:sldMk cId="0" sldId="564"/>
        </pc:sldMkLst>
      </pc:sldChg>
      <pc:sldChg chg="modSp mod modNotesTx">
        <pc:chgData name="Jon Rosdahl" userId="2820f357-2dd4-4127-8713-e0bfde0fd756" providerId="ADAL" clId="{12B91F68-3D0A-4123-9939-02C1101AFF6A}" dt="2023-11-13T20:47:47.267" v="324" actId="20577"/>
        <pc:sldMkLst>
          <pc:docMk/>
          <pc:sldMk cId="1041195392" sldId="565"/>
        </pc:sldMkLst>
        <pc:spChg chg="mod">
          <ac:chgData name="Jon Rosdahl" userId="2820f357-2dd4-4127-8713-e0bfde0fd756" providerId="ADAL" clId="{12B91F68-3D0A-4123-9939-02C1101AFF6A}" dt="2023-11-13T20:47:04.644" v="270" actId="6549"/>
          <ac:spMkLst>
            <pc:docMk/>
            <pc:sldMk cId="1041195392" sldId="565"/>
            <ac:spMk id="2" creationId="{ADC1044F-B3FF-6E81-78E0-A5941766109D}"/>
          </ac:spMkLst>
        </pc:spChg>
        <pc:spChg chg="mod">
          <ac:chgData name="Jon Rosdahl" userId="2820f357-2dd4-4127-8713-e0bfde0fd756" providerId="ADAL" clId="{12B91F68-3D0A-4123-9939-02C1101AFF6A}" dt="2023-11-13T20:46:56.939" v="258" actId="6549"/>
          <ac:spMkLst>
            <pc:docMk/>
            <pc:sldMk cId="1041195392" sldId="565"/>
            <ac:spMk id="9218" creationId="{00000000-0000-0000-0000-000000000000}"/>
          </ac:spMkLst>
        </pc:spChg>
      </pc:sldChg>
      <pc:sldChg chg="add del">
        <pc:chgData name="Jon Rosdahl" userId="2820f357-2dd4-4127-8713-e0bfde0fd756" providerId="ADAL" clId="{12B91F68-3D0A-4123-9939-02C1101AFF6A}" dt="2023-11-13T20:46:02.143" v="233"/>
        <pc:sldMkLst>
          <pc:docMk/>
          <pc:sldMk cId="1733280728" sldId="583"/>
        </pc:sldMkLst>
      </pc:sldChg>
      <pc:sldChg chg="addSp delSp modSp new mod">
        <pc:chgData name="Jon Rosdahl" userId="2820f357-2dd4-4127-8713-e0bfde0fd756" providerId="ADAL" clId="{12B91F68-3D0A-4123-9939-02C1101AFF6A}" dt="2023-11-13T20:50:49.209" v="376" actId="2711"/>
        <pc:sldMkLst>
          <pc:docMk/>
          <pc:sldMk cId="4015490985" sldId="583"/>
        </pc:sldMkLst>
        <pc:spChg chg="mod">
          <ac:chgData name="Jon Rosdahl" userId="2820f357-2dd4-4127-8713-e0bfde0fd756" providerId="ADAL" clId="{12B91F68-3D0A-4123-9939-02C1101AFF6A}" dt="2023-11-13T20:49:35.208" v="362" actId="14100"/>
          <ac:spMkLst>
            <pc:docMk/>
            <pc:sldMk cId="4015490985" sldId="583"/>
            <ac:spMk id="2" creationId="{73C87054-53DF-CCDD-3972-99490DBCF861}"/>
          </ac:spMkLst>
        </pc:spChg>
        <pc:spChg chg="del">
          <ac:chgData name="Jon Rosdahl" userId="2820f357-2dd4-4127-8713-e0bfde0fd756" providerId="ADAL" clId="{12B91F68-3D0A-4123-9939-02C1101AFF6A}" dt="2023-11-13T20:48:58.392" v="326"/>
          <ac:spMkLst>
            <pc:docMk/>
            <pc:sldMk cId="4015490985" sldId="583"/>
            <ac:spMk id="3" creationId="{6C0DD998-D377-E570-0476-2B31B2F7813C}"/>
          </ac:spMkLst>
        </pc:spChg>
        <pc:graphicFrameChg chg="add mod modGraphic">
          <ac:chgData name="Jon Rosdahl" userId="2820f357-2dd4-4127-8713-e0bfde0fd756" providerId="ADAL" clId="{12B91F68-3D0A-4123-9939-02C1101AFF6A}" dt="2023-11-13T20:50:49.209" v="376" actId="2711"/>
          <ac:graphicFrameMkLst>
            <pc:docMk/>
            <pc:sldMk cId="4015490985" sldId="583"/>
            <ac:graphicFrameMk id="7" creationId="{12442A5C-73F3-BE00-5C38-79577EC623B7}"/>
          </ac:graphicFrameMkLst>
        </pc:graphicFrameChg>
      </pc:sldChg>
      <pc:sldMasterChg chg="modSp mod">
        <pc:chgData name="Jon Rosdahl" userId="2820f357-2dd4-4127-8713-e0bfde0fd756" providerId="ADAL" clId="{12B91F68-3D0A-4123-9939-02C1101AFF6A}" dt="2023-11-13T18:40:59.068" v="20" actId="6549"/>
        <pc:sldMasterMkLst>
          <pc:docMk/>
          <pc:sldMasterMk cId="4009877954" sldId="2147483734"/>
        </pc:sldMasterMkLst>
        <pc:spChg chg="mod">
          <ac:chgData name="Jon Rosdahl" userId="2820f357-2dd4-4127-8713-e0bfde0fd756" providerId="ADAL" clId="{12B91F68-3D0A-4123-9939-02C1101AFF6A}" dt="2023-11-13T18:40:59.068" v="20" actId="6549"/>
          <ac:spMkLst>
            <pc:docMk/>
            <pc:sldMasterMk cId="4009877954" sldId="2147483734"/>
            <ac:spMk id="10" creationId="{00000000-0000-0000-0000-000000000000}"/>
          </ac:spMkLst>
        </pc:spChg>
      </pc:sldMasterChg>
      <pc:sldMasterChg chg="del delSldLayout">
        <pc:chgData name="Jon Rosdahl" userId="2820f357-2dd4-4127-8713-e0bfde0fd756" providerId="ADAL" clId="{12B91F68-3D0A-4123-9939-02C1101AFF6A}" dt="2023-11-13T18:43:01.179" v="77" actId="47"/>
        <pc:sldMasterMkLst>
          <pc:docMk/>
          <pc:sldMasterMk cId="2025700175" sldId="2147483744"/>
        </pc:sldMasterMkLst>
        <pc:sldLayoutChg chg="del">
          <pc:chgData name="Jon Rosdahl" userId="2820f357-2dd4-4127-8713-e0bfde0fd756" providerId="ADAL" clId="{12B91F68-3D0A-4123-9939-02C1101AFF6A}" dt="2023-11-13T18:42:57.416" v="68" actId="47"/>
          <pc:sldLayoutMkLst>
            <pc:docMk/>
            <pc:sldMasterMk cId="2025700175" sldId="2147483744"/>
            <pc:sldLayoutMk cId="3683861106" sldId="2147483745"/>
          </pc:sldLayoutMkLst>
        </pc:sldLayoutChg>
        <pc:sldLayoutChg chg="del">
          <pc:chgData name="Jon Rosdahl" userId="2820f357-2dd4-4127-8713-e0bfde0fd756" providerId="ADAL" clId="{12B91F68-3D0A-4123-9939-02C1101AFF6A}" dt="2023-11-13T18:43:00.527" v="76" actId="47"/>
          <pc:sldLayoutMkLst>
            <pc:docMk/>
            <pc:sldMasterMk cId="2025700175" sldId="2147483744"/>
            <pc:sldLayoutMk cId="430493251" sldId="2147483746"/>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2504239616" sldId="2147483747"/>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3465515777" sldId="2147483748"/>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2908316804" sldId="2147483749"/>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3421843513" sldId="2147483750"/>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3224425487" sldId="2147483751"/>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4123291885" sldId="2147483752"/>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211780184" sldId="2147483753"/>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2764163299" sldId="2147483754"/>
          </pc:sldLayoutMkLst>
        </pc:sldLayoutChg>
        <pc:sldLayoutChg chg="del">
          <pc:chgData name="Jon Rosdahl" userId="2820f357-2dd4-4127-8713-e0bfde0fd756" providerId="ADAL" clId="{12B91F68-3D0A-4123-9939-02C1101AFF6A}" dt="2023-11-13T18:43:01.179" v="77" actId="47"/>
          <pc:sldLayoutMkLst>
            <pc:docMk/>
            <pc:sldMasterMk cId="2025700175" sldId="2147483744"/>
            <pc:sldLayoutMk cId="3695719908"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802.11-23/1689r0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802.11-23/1689r0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01f55b2f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01f55b2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802.11-23/1689r0</a:t>
            </a:r>
            <a:endParaRPr lang="en-US" dirty="0"/>
          </a:p>
        </p:txBody>
      </p:sp>
      <p:sp>
        <p:nvSpPr>
          <p:cNvPr id="5" name="Date Placeholder 4"/>
          <p:cNvSpPr>
            <a:spLocks noGrp="1"/>
          </p:cNvSpPr>
          <p:nvPr>
            <p:ph type="dt" idx="11"/>
          </p:nvPr>
        </p:nvSpPr>
        <p:spPr/>
        <p:txBody>
          <a:bodyPr/>
          <a:lstStyle/>
          <a:p>
            <a:r>
              <a:rPr lang="en-US"/>
              <a:t>November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802.11-23/1689r0</a:t>
            </a:r>
          </a:p>
        </p:txBody>
      </p:sp>
      <p:sp>
        <p:nvSpPr>
          <p:cNvPr id="5" name="Date Placeholder 4"/>
          <p:cNvSpPr>
            <a:spLocks noGrp="1"/>
          </p:cNvSpPr>
          <p:nvPr>
            <p:ph type="dt"/>
          </p:nvPr>
        </p:nvSpPr>
        <p:spPr/>
        <p:txBody>
          <a:bodyPr/>
          <a:lstStyle/>
          <a:p>
            <a:r>
              <a:rPr lang="en-US"/>
              <a:t>November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802.11-23/1689r0</a:t>
            </a:r>
            <a:endParaRPr lang="en-US" dirty="0"/>
          </a:p>
        </p:txBody>
      </p:sp>
      <p:sp>
        <p:nvSpPr>
          <p:cNvPr id="5" name="Rectangle 3"/>
          <p:cNvSpPr>
            <a:spLocks noGrp="1" noChangeArrowheads="1"/>
          </p:cNvSpPr>
          <p:nvPr>
            <p:ph type="dt"/>
          </p:nvPr>
        </p:nvSpPr>
        <p:spPr>
          <a:ln/>
        </p:spPr>
        <p:txBody>
          <a:bodyPr/>
          <a:lstStyle/>
          <a:p>
            <a:r>
              <a:rPr lang="en-US"/>
              <a:t>November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2024 January 14-19 – Hilton Panama, Panama – Contract executed (802WFIN-21/31r0)</a:t>
            </a:r>
          </a:p>
          <a:p>
            <a:pPr lvl="1"/>
            <a:r>
              <a:rPr lang="en-US" sz="800" dirty="0"/>
              <a:t>2024 May 12-17 - Warsaw Marriott, Warsaw, Poland– Contract signed by hotel in IEEE legal processing</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 of 11-13-2023 </a:t>
            </a:r>
          </a:p>
          <a:p>
            <a:r>
              <a:rPr lang="en-US" dirty="0"/>
              <a:t>Yellow Highlight – Was replaced – circumstances cause another change.</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EC-23-0193-01-00EC</a:t>
            </a:r>
          </a:p>
        </p:txBody>
      </p:sp>
    </p:spTree>
    <p:extLst>
      <p:ext uri="{BB962C8B-B14F-4D97-AF65-F5344CB8AC3E}">
        <p14:creationId xmlns:p14="http://schemas.microsoft.com/office/powerpoint/2010/main" val="656981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020473bd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26020473bd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4313"/>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9799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03117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0211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11541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79008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971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82819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12921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43223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5456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6935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11-23-1689r0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39511155"/>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hyperlink" Target="https://cvent.me/nwK28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s://802world.org/plenary/future-plenary-session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ec/dcn/23/ec-23-0001-05-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ly/pdtku"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hyperlink" Target="https://ieee802.org/802tele_calendar.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hyperlink" Target="mailto:rick@linespee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Nov - Plenary Honolulu</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2023-11-13</a:t>
            </a:r>
          </a:p>
        </p:txBody>
      </p:sp>
      <p:sp>
        <p:nvSpPr>
          <p:cNvPr id="6" name="Date Placeholder 3"/>
          <p:cNvSpPr>
            <a:spLocks noGrp="1"/>
          </p:cNvSpPr>
          <p:nvPr>
            <p:ph type="dt" idx="10"/>
          </p:nvPr>
        </p:nvSpPr>
        <p:spPr/>
        <p:txBody>
          <a:bodyPr/>
          <a:lstStyle/>
          <a:p>
            <a:r>
              <a:rPr lang="en-US"/>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107" name="Google Shape;107;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 :  </a:t>
            </a:r>
            <a:r>
              <a:rPr lang="en-US" sz="2000" u="sng" dirty="0">
                <a:solidFill>
                  <a:schemeClr val="hlink"/>
                </a:solidFill>
              </a:rPr>
              <a:t>https://imat.ieee.org/ </a:t>
            </a:r>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November 2023 IEEE 802 Plenary Session. Registration: </a:t>
            </a:r>
            <a:r>
              <a:rPr lang="en" sz="1733" u="sng" dirty="0">
                <a:solidFill>
                  <a:schemeClr val="hlink"/>
                </a:solidFill>
                <a:hlinkClick r:id="rId5"/>
              </a:rPr>
              <a:t>https://cvent.me/nwK28E</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13" name="Google Shape;113;p6"/>
          <p:cNvSpPr txBox="1">
            <a:spLocks noGrp="1"/>
          </p:cNvSpPr>
          <p:nvPr>
            <p:ph type="body" idx="1"/>
          </p:nvPr>
        </p:nvSpPr>
        <p:spPr>
          <a:xfrm>
            <a:off x="629200" y="2244733"/>
            <a:ext cx="10776800" cy="4613267"/>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Coral Lounge</a:t>
            </a:r>
            <a:endParaRPr sz="1733"/>
          </a:p>
          <a:p>
            <a:pPr indent="-414856">
              <a:buSzPts val="1300"/>
            </a:pPr>
            <a:r>
              <a:rPr lang="en" sz="1733"/>
              <a:t>Event Office: Tiare</a:t>
            </a:r>
            <a:endParaRPr sz="1733"/>
          </a:p>
          <a:p>
            <a:pPr indent="-414856">
              <a:buSzPts val="1300"/>
            </a:pPr>
            <a:r>
              <a:rPr lang="en" sz="1733"/>
              <a:t>Via Text or Call: Lisa Ronmark: +1 (604) 316-4947, Stephanie Williams +1 (408) 497-9613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November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119" name="Google Shape;119;p4"/>
          <p:cNvSpPr txBox="1">
            <a:spLocks noGrp="1"/>
          </p:cNvSpPr>
          <p:nvPr>
            <p:ph type="body" idx="1"/>
          </p:nvPr>
        </p:nvSpPr>
        <p:spPr>
          <a:xfrm>
            <a:off x="629200" y="29073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400" b="1" dirty="0"/>
              <a:t>Light Breakfast</a:t>
            </a:r>
            <a:endParaRPr sz="2400" b="1" dirty="0"/>
          </a:p>
          <a:p>
            <a:pPr marL="0" indent="0" algn="ctr">
              <a:lnSpc>
                <a:spcPct val="50000"/>
              </a:lnSpc>
              <a:spcBef>
                <a:spcPts val="1333"/>
              </a:spcBef>
              <a:buNone/>
            </a:pPr>
            <a:r>
              <a:rPr lang="en" sz="2400" b="1" dirty="0"/>
              <a:t>Coral Lounge, 2nd Floor </a:t>
            </a:r>
            <a:endParaRPr sz="2400" b="1" dirty="0"/>
          </a:p>
          <a:p>
            <a:pPr marL="0" indent="0" algn="ctr">
              <a:lnSpc>
                <a:spcPct val="50000"/>
              </a:lnSpc>
              <a:spcBef>
                <a:spcPts val="1333"/>
              </a:spcBef>
              <a:buNone/>
            </a:pPr>
            <a:r>
              <a:rPr lang="en" sz="2400" dirty="0"/>
              <a:t>Monday - Friday </a:t>
            </a:r>
            <a:endParaRPr sz="2400" dirty="0"/>
          </a:p>
          <a:p>
            <a:pPr marL="0" indent="0" algn="ctr">
              <a:lnSpc>
                <a:spcPct val="50000"/>
              </a:lnSpc>
              <a:spcBef>
                <a:spcPts val="1333"/>
              </a:spcBef>
              <a:buNone/>
            </a:pPr>
            <a:r>
              <a:rPr lang="en" sz="2400" dirty="0"/>
              <a:t>7:15 AM - 8:15 AM</a:t>
            </a:r>
            <a:endParaRPr sz="2400" dirty="0"/>
          </a:p>
          <a:p>
            <a:pPr marL="0" indent="0" algn="ctr">
              <a:lnSpc>
                <a:spcPct val="50000"/>
              </a:lnSpc>
              <a:spcBef>
                <a:spcPts val="1333"/>
              </a:spcBef>
              <a:buNone/>
            </a:pPr>
            <a:endParaRPr sz="2400" dirty="0"/>
          </a:p>
          <a:p>
            <a:pPr marL="0" indent="0" algn="ctr">
              <a:lnSpc>
                <a:spcPct val="50000"/>
              </a:lnSpc>
              <a:spcBef>
                <a:spcPts val="1333"/>
              </a:spcBef>
              <a:buClr>
                <a:srgbClr val="000000"/>
              </a:buClr>
              <a:buNone/>
            </a:pPr>
            <a:r>
              <a:rPr lang="en" sz="2400" b="1" dirty="0"/>
              <a:t>Morning Coffee &amp; Tea Break</a:t>
            </a:r>
            <a:endParaRPr sz="2400" b="1" dirty="0"/>
          </a:p>
          <a:p>
            <a:pPr marL="0" indent="0" algn="ctr">
              <a:lnSpc>
                <a:spcPct val="50000"/>
              </a:lnSpc>
              <a:spcBef>
                <a:spcPts val="1333"/>
              </a:spcBef>
              <a:buClr>
                <a:srgbClr val="000000"/>
              </a:buClr>
              <a:buNone/>
            </a:pPr>
            <a:r>
              <a:rPr lang="en" sz="2400" b="1" dirty="0"/>
              <a:t>Coral Lounge, 2nd Floor</a:t>
            </a:r>
            <a:endParaRPr sz="2400" dirty="0"/>
          </a:p>
          <a:p>
            <a:pPr marL="0" indent="0" algn="ctr">
              <a:lnSpc>
                <a:spcPct val="50000"/>
              </a:lnSpc>
              <a:spcBef>
                <a:spcPts val="1333"/>
              </a:spcBef>
              <a:buNone/>
            </a:pPr>
            <a:r>
              <a:rPr lang="en" sz="2400" dirty="0"/>
              <a:t>Monday - Thursday </a:t>
            </a:r>
            <a:endParaRPr sz="2400" dirty="0"/>
          </a:p>
          <a:p>
            <a:pPr marL="0" indent="0" algn="ctr">
              <a:lnSpc>
                <a:spcPct val="50000"/>
              </a:lnSpc>
              <a:spcBef>
                <a:spcPts val="1333"/>
              </a:spcBef>
              <a:buNone/>
            </a:pPr>
            <a:r>
              <a:rPr lang="en" sz="2400" dirty="0"/>
              <a:t>9:50 AM - 10:35 AM</a:t>
            </a:r>
            <a:endParaRPr sz="2400" dirty="0"/>
          </a:p>
          <a:p>
            <a:pPr marL="0" indent="0">
              <a:spcBef>
                <a:spcPts val="1333"/>
              </a:spcBef>
              <a:buNone/>
            </a:pPr>
            <a:endParaRPr sz="2400" dirty="0"/>
          </a:p>
          <a:p>
            <a:pPr indent="0" algn="ctr">
              <a:spcBef>
                <a:spcPts val="1333"/>
              </a:spcBef>
              <a:buNone/>
            </a:pPr>
            <a:endParaRPr sz="2400" dirty="0"/>
          </a:p>
          <a:p>
            <a:pPr marL="0" indent="0" algn="ctr">
              <a:spcBef>
                <a:spcPts val="1333"/>
              </a:spcBef>
              <a:spcAft>
                <a:spcPts val="2133"/>
              </a:spcAft>
              <a:buNone/>
            </a:pPr>
            <a:endParaRPr sz="2400" dirty="0"/>
          </a:p>
        </p:txBody>
      </p:sp>
      <p:sp>
        <p:nvSpPr>
          <p:cNvPr id="120" name="Google Shape;120;p4"/>
          <p:cNvSpPr txBox="1">
            <a:spLocks noGrp="1"/>
          </p:cNvSpPr>
          <p:nvPr>
            <p:ph type="body" idx="2"/>
          </p:nvPr>
        </p:nvSpPr>
        <p:spPr>
          <a:xfrm>
            <a:off x="6235500" y="2849633"/>
            <a:ext cx="5110000" cy="3384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133" b="1" dirty="0"/>
              <a:t>Lunch</a:t>
            </a:r>
            <a:endParaRPr sz="2133" b="1" dirty="0"/>
          </a:p>
          <a:p>
            <a:pPr marL="0" indent="0" algn="ctr">
              <a:lnSpc>
                <a:spcPct val="50000"/>
              </a:lnSpc>
              <a:spcBef>
                <a:spcPts val="1333"/>
              </a:spcBef>
              <a:buNone/>
            </a:pPr>
            <a:r>
              <a:rPr lang="en" sz="2133" b="1" dirty="0"/>
              <a:t>Coral III, 2nd Floor</a:t>
            </a:r>
            <a:endParaRPr sz="2133" b="1" dirty="0"/>
          </a:p>
          <a:p>
            <a:pPr marL="0" indent="0" algn="ctr">
              <a:lnSpc>
                <a:spcPct val="50000"/>
              </a:lnSpc>
              <a:spcBef>
                <a:spcPts val="1333"/>
              </a:spcBef>
              <a:buClr>
                <a:srgbClr val="000000"/>
              </a:buClr>
              <a:buNone/>
            </a:pPr>
            <a:r>
              <a:rPr lang="en" sz="2133" dirty="0"/>
              <a:t>Monday - Thursday </a:t>
            </a:r>
            <a:endParaRPr sz="2133" dirty="0"/>
          </a:p>
          <a:p>
            <a:pPr marL="0" indent="0" algn="ctr">
              <a:lnSpc>
                <a:spcPct val="50000"/>
              </a:lnSpc>
              <a:spcBef>
                <a:spcPts val="1333"/>
              </a:spcBef>
              <a:buClr>
                <a:srgbClr val="000000"/>
              </a:buClr>
              <a:buNone/>
            </a:pPr>
            <a:r>
              <a:rPr lang="en" sz="2133" dirty="0"/>
              <a:t>12:00 PM - 1:30 PM</a:t>
            </a:r>
            <a:endParaRPr sz="2133" dirty="0"/>
          </a:p>
          <a:p>
            <a:pPr marL="0" indent="0" algn="ctr">
              <a:lnSpc>
                <a:spcPct val="50000"/>
              </a:lnSpc>
              <a:spcBef>
                <a:spcPts val="1333"/>
              </a:spcBef>
              <a:buNone/>
            </a:pPr>
            <a:endParaRPr sz="2133" dirty="0"/>
          </a:p>
          <a:p>
            <a:pPr marL="0" indent="0" algn="ctr">
              <a:lnSpc>
                <a:spcPct val="50000"/>
              </a:lnSpc>
              <a:spcBef>
                <a:spcPts val="1333"/>
              </a:spcBef>
              <a:buNone/>
            </a:pPr>
            <a:r>
              <a:rPr lang="en" sz="2133" b="1" dirty="0"/>
              <a:t>Afternoon Break</a:t>
            </a:r>
            <a:endParaRPr sz="2133" b="1" dirty="0"/>
          </a:p>
          <a:p>
            <a:pPr marL="0" indent="0" algn="ctr">
              <a:lnSpc>
                <a:spcPct val="50000"/>
              </a:lnSpc>
              <a:spcBef>
                <a:spcPts val="1333"/>
              </a:spcBef>
              <a:buNone/>
            </a:pPr>
            <a:r>
              <a:rPr lang="en" sz="2133" b="1" dirty="0"/>
              <a:t>Coral Lounge, 2nd Floor</a:t>
            </a:r>
            <a:endParaRPr sz="2133" dirty="0"/>
          </a:p>
          <a:p>
            <a:pPr marL="0" indent="0" algn="ctr">
              <a:lnSpc>
                <a:spcPct val="50000"/>
              </a:lnSpc>
              <a:spcBef>
                <a:spcPts val="1333"/>
              </a:spcBef>
              <a:buNone/>
            </a:pPr>
            <a:r>
              <a:rPr lang="en" sz="2133" dirty="0"/>
              <a:t>Monday - Thursday </a:t>
            </a:r>
            <a:endParaRPr sz="2133" dirty="0"/>
          </a:p>
          <a:p>
            <a:pPr marL="0" indent="0" algn="ctr">
              <a:lnSpc>
                <a:spcPct val="50000"/>
              </a:lnSpc>
              <a:spcBef>
                <a:spcPts val="1333"/>
              </a:spcBef>
              <a:spcAft>
                <a:spcPts val="1333"/>
              </a:spcAft>
              <a:buNone/>
            </a:pPr>
            <a:r>
              <a:rPr lang="en" sz="2133" dirty="0"/>
              <a:t>3:00 PM - 4:00 PM</a:t>
            </a:r>
            <a:endParaRPr sz="2133" dirty="0"/>
          </a:p>
        </p:txBody>
      </p:sp>
      <p:sp>
        <p:nvSpPr>
          <p:cNvPr id="121" name="Google Shape;121;p4"/>
          <p:cNvSpPr txBox="1"/>
          <p:nvPr/>
        </p:nvSpPr>
        <p:spPr>
          <a:xfrm>
            <a:off x="2005067" y="2470034"/>
            <a:ext cx="8369200" cy="577041"/>
          </a:xfrm>
          <a:prstGeom prst="rect">
            <a:avLst/>
          </a:prstGeom>
          <a:noFill/>
          <a:ln>
            <a:noFill/>
          </a:ln>
        </p:spPr>
        <p:txBody>
          <a:bodyPr spcFirstLastPara="1" wrap="square" lIns="121900" tIns="121900" rIns="121900" bIns="121900" anchor="t" anchorCtr="0">
            <a:spAutoFit/>
          </a:bodyPr>
          <a:lstStyle/>
          <a:p>
            <a:pPr marL="0" marR="0" lvl="0" indent="0" algn="ctr" defTabSz="1219170" rtl="0" eaLnBrk="1" fontAlgn="auto" latinLnBrk="0" hangingPunct="1">
              <a:lnSpc>
                <a:spcPct val="50000"/>
              </a:lnSpc>
              <a:spcBef>
                <a:spcPts val="0"/>
              </a:spcBef>
              <a:spcAft>
                <a:spcPts val="1333"/>
              </a:spcAft>
              <a:buClr>
                <a:srgbClr val="000000"/>
              </a:buClr>
              <a:buSzPts val="1300"/>
              <a:buFontTx/>
              <a:buNone/>
              <a:tabLst/>
              <a:defRPr/>
            </a:pPr>
            <a:r>
              <a:rPr kumimoji="0" lang="en" sz="2133" b="1" i="0" u="none" strike="noStrike" kern="0" cap="none" spc="0" normalizeH="0" baseline="0" noProof="0" dirty="0">
                <a:ln>
                  <a:noFill/>
                </a:ln>
                <a:solidFill>
                  <a:srgbClr val="FF0000"/>
                </a:solidFill>
                <a:effectLst/>
                <a:uLnTx/>
                <a:uFillTx/>
                <a:latin typeface="Roboto"/>
                <a:ea typeface="Roboto"/>
                <a:cs typeface="Roboto"/>
                <a:sym typeface="Roboto"/>
              </a:rPr>
              <a:t>FOR REGISTERED ATTENDEES ONLY</a:t>
            </a:r>
            <a:endParaRPr kumimoji="0" sz="2133" b="1" i="0" u="none" strike="noStrike" kern="0" cap="none" spc="0" normalizeH="0" baseline="0" noProof="0" dirty="0">
              <a:ln>
                <a:noFill/>
              </a:ln>
              <a:solidFill>
                <a:srgbClr val="FF0000"/>
              </a:solidFill>
              <a:effectLst/>
              <a:uLnTx/>
              <a:uFillTx/>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0B543-ACCD-1269-8279-3997639505B2}"/>
              </a:ext>
            </a:extLst>
          </p:cNvPr>
          <p:cNvSpPr>
            <a:spLocks noGrp="1"/>
          </p:cNvSpPr>
          <p:nvPr>
            <p:ph type="title"/>
          </p:nvPr>
        </p:nvSpPr>
        <p:spPr>
          <a:xfrm>
            <a:off x="629200" y="984967"/>
            <a:ext cx="10962800" cy="1023600"/>
          </a:xfrm>
        </p:spPr>
        <p:txBody>
          <a:bodyPr/>
          <a:lstStyle/>
          <a:p>
            <a:r>
              <a:rPr lang="en-US" dirty="0"/>
              <a:t>Request for information on F&amp;B Friday needs</a:t>
            </a:r>
          </a:p>
        </p:txBody>
      </p:sp>
      <p:sp>
        <p:nvSpPr>
          <p:cNvPr id="5" name="Text Placeholder 4">
            <a:extLst>
              <a:ext uri="{FF2B5EF4-FFF2-40B4-BE49-F238E27FC236}">
                <a16:creationId xmlns:a16="http://schemas.microsoft.com/office/drawing/2014/main" id="{A08F1E67-30A7-F6ED-A3DA-F5FEDD08AA9B}"/>
              </a:ext>
            </a:extLst>
          </p:cNvPr>
          <p:cNvSpPr>
            <a:spLocks noGrp="1"/>
          </p:cNvSpPr>
          <p:nvPr>
            <p:ph type="body" idx="1"/>
          </p:nvPr>
        </p:nvSpPr>
        <p:spPr>
          <a:xfrm>
            <a:off x="628650" y="2559050"/>
            <a:ext cx="10963275" cy="3917950"/>
          </a:xfrm>
        </p:spPr>
        <p:txBody>
          <a:bodyPr/>
          <a:lstStyle/>
          <a:p>
            <a:r>
              <a:rPr lang="en-US" sz="2000" dirty="0"/>
              <a:t>During WG Opening Meetings</a:t>
            </a:r>
          </a:p>
          <a:p>
            <a:r>
              <a:rPr lang="en-US" sz="2000" dirty="0"/>
              <a:t>1. If you will attend one of the three meetings on Friday, November 17, 2023 ( 802 EC Closing Plenary, the 802.11 Closing Plenary or the 802.1 " IEC/IEEE 60802" meeting ) will you participate (eat/drink) : </a:t>
            </a:r>
          </a:p>
          <a:p>
            <a:pPr lvl="2"/>
            <a:r>
              <a:rPr lang="en-US" sz="1600" dirty="0"/>
              <a:t>With breakfast?              - </a:t>
            </a:r>
          </a:p>
          <a:p>
            <a:pPr lvl="2"/>
            <a:r>
              <a:rPr lang="en-US" sz="1600" dirty="0"/>
              <a:t>with the AM Break?        - </a:t>
            </a:r>
          </a:p>
          <a:p>
            <a:pPr lvl="2"/>
            <a:r>
              <a:rPr lang="en-US" sz="1600" dirty="0"/>
              <a:t>With lunch?                     - </a:t>
            </a:r>
          </a:p>
          <a:p>
            <a:pPr lvl="2"/>
            <a:r>
              <a:rPr lang="en-US" sz="1600" dirty="0"/>
              <a:t>With PM Break</a:t>
            </a:r>
          </a:p>
          <a:p>
            <a:endParaRPr lang="en-US" sz="2000" dirty="0"/>
          </a:p>
        </p:txBody>
      </p:sp>
      <p:sp>
        <p:nvSpPr>
          <p:cNvPr id="8" name="TextBox 7">
            <a:extLst>
              <a:ext uri="{FF2B5EF4-FFF2-40B4-BE49-F238E27FC236}">
                <a16:creationId xmlns:a16="http://schemas.microsoft.com/office/drawing/2014/main" id="{3C6C810E-1060-4B18-77A5-EBF01E0F5642}"/>
              </a:ext>
            </a:extLst>
          </p:cNvPr>
          <p:cNvSpPr txBox="1"/>
          <p:nvPr/>
        </p:nvSpPr>
        <p:spPr>
          <a:xfrm>
            <a:off x="6676607" y="5825939"/>
            <a:ext cx="50292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4285F4"/>
                </a:solidFill>
                <a:effectLst/>
                <a:uLnTx/>
                <a:uFillTx/>
                <a:latin typeface="Arial" panose="020B0604020202020204" pitchFamily="34" charset="0"/>
                <a:ea typeface="ＭＳ Ｐゴシック" panose="020B0600070205080204" pitchFamily="34" charset="-128"/>
                <a:cs typeface="+mn-cs"/>
              </a:rPr>
              <a:t>Due end by end of Monday (Today)</a:t>
            </a:r>
          </a:p>
        </p:txBody>
      </p:sp>
      <p:sp>
        <p:nvSpPr>
          <p:cNvPr id="9" name="Slide Number Placeholder 8">
            <a:extLst>
              <a:ext uri="{FF2B5EF4-FFF2-40B4-BE49-F238E27FC236}">
                <a16:creationId xmlns:a16="http://schemas.microsoft.com/office/drawing/2014/main" id="{CDEDAA77-3624-3985-EB12-E8BC13669549}"/>
              </a:ext>
            </a:extLst>
          </p:cNvPr>
          <p:cNvSpPr>
            <a:spLocks noGrp="1"/>
          </p:cNvSpPr>
          <p:nvPr>
            <p:ph type="sldNum" idx="12"/>
          </p:nvPr>
        </p:nvSpPr>
        <p:spPr/>
        <p:txBody>
          <a:bodyPr/>
          <a:lstStyle/>
          <a:p>
            <a:pPr marL="0" marR="0" lvl="0" indent="0" algn="r" defTabSz="914400" rtl="0" eaLnBrk="0" fontAlgn="base" latinLnBrk="0" hangingPunct="0">
              <a:lnSpc>
                <a:spcPct val="100000"/>
              </a:lnSpc>
              <a:spcBef>
                <a:spcPts val="0"/>
              </a:spcBef>
              <a:spcAft>
                <a:spcPts val="0"/>
              </a:spcAft>
              <a:buClr>
                <a:srgbClr val="000000"/>
              </a:buClr>
              <a:buSzPts val="1000"/>
              <a:buFont typeface="Arial"/>
              <a:buNone/>
              <a:tabLst/>
              <a:defRPr/>
            </a:pPr>
            <a:fld id="{00000000-1234-1234-1234-123412341234}" type="slidenum">
              <a:rPr kumimoji="0" lang="en" sz="1333" b="0" i="0" u="none" strike="noStrike" kern="1200" cap="none" spc="0" normalizeH="0" baseline="0" noProof="0" smtClean="0">
                <a:ln>
                  <a:noFill/>
                </a:ln>
                <a:solidFill>
                  <a:srgbClr val="737373"/>
                </a:solidFill>
                <a:effectLst/>
                <a:uLnTx/>
                <a:uFillTx/>
                <a:latin typeface="Roboto"/>
                <a:ea typeface="Roboto"/>
                <a:cs typeface="Roboto"/>
                <a:sym typeface="Roboto"/>
              </a:rPr>
              <a:pPr marL="0" marR="0" lvl="0" indent="0" algn="r" defTabSz="914400" rtl="0" eaLnBrk="0" fontAlgn="base" latinLnBrk="0" hangingPunct="0">
                <a:lnSpc>
                  <a:spcPct val="100000"/>
                </a:lnSpc>
                <a:spcBef>
                  <a:spcPts val="0"/>
                </a:spcBef>
                <a:spcAft>
                  <a:spcPts val="0"/>
                </a:spcAft>
                <a:buClr>
                  <a:srgbClr val="000000"/>
                </a:buClr>
                <a:buSzPts val="1000"/>
                <a:buFont typeface="Arial"/>
                <a:buNone/>
                <a:tabLst/>
                <a:defRPr/>
              </a:pPr>
              <a:t>13</a:t>
            </a:fld>
            <a:endParaRPr kumimoji="0" lang="en" sz="1333" b="0" i="0" u="none" strike="noStrike" kern="1200" cap="none" spc="0" normalizeH="0" baseline="0" noProof="0">
              <a:ln>
                <a:noFill/>
              </a:ln>
              <a:solidFill>
                <a:srgbClr val="737373"/>
              </a:solidFill>
              <a:effectLst/>
              <a:uLnTx/>
              <a:uFillTx/>
              <a:latin typeface="Roboto"/>
              <a:ea typeface="Roboto"/>
              <a:cs typeface="Roboto"/>
              <a:sym typeface="Roboto"/>
            </a:endParaRPr>
          </a:p>
        </p:txBody>
      </p:sp>
    </p:spTree>
    <p:extLst>
      <p:ext uri="{BB962C8B-B14F-4D97-AF65-F5344CB8AC3E}">
        <p14:creationId xmlns:p14="http://schemas.microsoft.com/office/powerpoint/2010/main" val="158164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Networking Social</a:t>
            </a:r>
            <a:endParaRPr sz="3867" b="1" i="1"/>
          </a:p>
          <a:p>
            <a:pPr algn="ctr"/>
            <a:endParaRPr sz="2400" b="1" i="1"/>
          </a:p>
          <a:p>
            <a:pPr algn="ctr"/>
            <a:r>
              <a:rPr lang="en" sz="3867"/>
              <a:t>Wednesday November 15th at 6:30 PM</a:t>
            </a:r>
            <a:endParaRPr sz="3867"/>
          </a:p>
        </p:txBody>
      </p:sp>
      <p:sp>
        <p:nvSpPr>
          <p:cNvPr id="127" name="Google Shape;127;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b="1" dirty="0"/>
              <a:t>WHO: </a:t>
            </a:r>
            <a:r>
              <a:rPr lang="en" dirty="0"/>
              <a:t>All registered attendees and their guests.</a:t>
            </a:r>
            <a:endParaRPr dirty="0"/>
          </a:p>
          <a:p>
            <a:pPr marL="0" indent="0">
              <a:buNone/>
            </a:pPr>
            <a:endParaRPr b="1" dirty="0"/>
          </a:p>
          <a:p>
            <a:pPr marL="0" indent="0">
              <a:buNone/>
            </a:pPr>
            <a:r>
              <a:rPr lang="en" b="1" dirty="0"/>
              <a:t>WHAT:</a:t>
            </a:r>
            <a:r>
              <a:rPr lang="en" dirty="0"/>
              <a:t>  Casual Networking Reception with refreshments, bar service and musical entertainment. </a:t>
            </a:r>
            <a:endParaRPr dirty="0"/>
          </a:p>
          <a:p>
            <a:pPr marL="0" indent="0">
              <a:buNone/>
            </a:pPr>
            <a:endParaRPr b="1" dirty="0"/>
          </a:p>
          <a:p>
            <a:pPr marL="0" indent="0">
              <a:buNone/>
            </a:pPr>
            <a:r>
              <a:rPr lang="en" b="1" dirty="0"/>
              <a:t>WHERE:</a:t>
            </a:r>
            <a:r>
              <a:rPr lang="en" dirty="0"/>
              <a:t> Great Lawn</a:t>
            </a:r>
            <a:endParaRPr dirty="0"/>
          </a:p>
          <a:p>
            <a:pPr marL="0" indent="0">
              <a:buNone/>
            </a:pPr>
            <a:endParaRPr b="1" dirty="0"/>
          </a:p>
          <a:p>
            <a:pPr marL="0" indent="0">
              <a:buNone/>
            </a:pPr>
            <a:r>
              <a:rPr lang="en" b="1" dirty="0"/>
              <a:t>PARTICIPATION WRISTBANDS</a:t>
            </a:r>
            <a:r>
              <a:rPr lang="en" dirty="0"/>
              <a:t> </a:t>
            </a:r>
            <a:endParaRPr dirty="0"/>
          </a:p>
          <a:p>
            <a:pPr marL="0" indent="0">
              <a:buNone/>
            </a:pPr>
            <a:r>
              <a:rPr lang="en" dirty="0"/>
              <a:t>All individuals (including children over the age 8) attending the Social event </a:t>
            </a:r>
            <a:r>
              <a:rPr lang="en" b="1" dirty="0">
                <a:highlight>
                  <a:srgbClr val="FFFF00"/>
                </a:highlight>
              </a:rPr>
              <a:t>must wear a wrist band</a:t>
            </a:r>
            <a:r>
              <a:rPr lang="en" dirty="0"/>
              <a:t>. Wrist Bands and drink ticket shall be distributed with Name Badges at the Plenary Session registration desk. If you plan to have guests attend please pick up their wrist bands by this time. Late requests may not be accommodated. </a:t>
            </a:r>
            <a:endParaRPr dirty="0"/>
          </a:p>
          <a:p>
            <a:pPr marL="0" indent="0">
              <a:buNone/>
            </a:pPr>
            <a:endParaRPr dirty="0"/>
          </a:p>
          <a:p>
            <a:pPr marL="0" indent="0">
              <a:buNone/>
            </a:pPr>
            <a:r>
              <a:rPr lang="en" dirty="0"/>
              <a:t>Please contact the Meeting Planner if have any questions.</a:t>
            </a:r>
            <a:endParaRPr dirty="0"/>
          </a:p>
          <a:p>
            <a:pPr marL="0" indent="0">
              <a:buNone/>
            </a:pPr>
            <a:endParaRPr dirty="0"/>
          </a:p>
          <a:p>
            <a:pPr marL="0" indent="0">
              <a:buNone/>
            </a:pPr>
            <a:endParaRPr dirty="0"/>
          </a:p>
          <a:p>
            <a:pPr indent="0" algn="ctr">
              <a:spcBef>
                <a:spcPts val="1333"/>
              </a:spcBef>
              <a:buNone/>
            </a:pPr>
            <a:endParaRPr dirty="0"/>
          </a:p>
          <a:p>
            <a:pPr marL="0" indent="0" algn="ctr">
              <a:spcBef>
                <a:spcPts val="1333"/>
              </a:spcBef>
              <a:spcAft>
                <a:spcPts val="2133"/>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601f55b2fa_0_0"/>
          <p:cNvSpPr txBox="1">
            <a:spLocks noGrp="1"/>
          </p:cNvSpPr>
          <p:nvPr>
            <p:ph type="title"/>
          </p:nvPr>
        </p:nvSpPr>
        <p:spPr>
          <a:xfrm>
            <a:off x="131000" y="21800"/>
            <a:ext cx="11768800" cy="803600"/>
          </a:xfrm>
          <a:prstGeom prst="rect">
            <a:avLst/>
          </a:prstGeom>
        </p:spPr>
        <p:txBody>
          <a:bodyPr spcFirstLastPara="1" wrap="square" lIns="121900" tIns="121900" rIns="121900" bIns="121900" anchor="ctr" anchorCtr="0">
            <a:noAutofit/>
          </a:bodyPr>
          <a:lstStyle/>
          <a:p>
            <a:r>
              <a:rPr lang="en" b="1"/>
              <a:t>Resort Map - Meeting Space, Lunches, Social Locations Highlighted</a:t>
            </a:r>
            <a:endParaRPr b="1"/>
          </a:p>
        </p:txBody>
      </p:sp>
      <p:pic>
        <p:nvPicPr>
          <p:cNvPr id="133" name="Google Shape;133;g2601f55b2fa_0_0"/>
          <p:cNvPicPr preferRelativeResize="0"/>
          <p:nvPr/>
        </p:nvPicPr>
        <p:blipFill>
          <a:blip r:embed="rId3">
            <a:alphaModFix/>
          </a:blip>
          <a:stretch>
            <a:fillRect/>
          </a:stretch>
        </p:blipFill>
        <p:spPr>
          <a:xfrm>
            <a:off x="203200" y="1028600"/>
            <a:ext cx="11571869" cy="5626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11"/>
          <p:cNvSpPr txBox="1">
            <a:spLocks noGrp="1"/>
          </p:cNvSpPr>
          <p:nvPr>
            <p:ph type="body" idx="1"/>
          </p:nvPr>
        </p:nvSpPr>
        <p:spPr>
          <a:xfrm>
            <a:off x="349800" y="2380965"/>
            <a:ext cx="11242200" cy="4375435"/>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March 10-15, 2024. The session will be a Mixed Mode with In-Person participation at the Hyatt Regency Denver. If you have any questions please email: </a:t>
            </a:r>
            <a:r>
              <a:rPr lang="en" sz="2133" u="sng" dirty="0">
                <a:solidFill>
                  <a:schemeClr val="accent5"/>
                </a:solidFill>
                <a:hlinkClick r:id="rId3">
                  <a:extLst>
                    <a:ext uri="{A12FA001-AC4F-418D-AE19-62706E023703}">
                      <ahyp:hlinkClr xmlns:ahyp="http://schemas.microsoft.com/office/drawing/2018/hyperlinkcolor" val="tx"/>
                    </a:ext>
                  </a:extLst>
                </a:hlinkClick>
              </a:rPr>
              <a:t>802info@facetoface-events.com</a:t>
            </a:r>
            <a:endParaRPr sz="2133" dirty="0"/>
          </a:p>
          <a:p>
            <a:pPr indent="-423323">
              <a:buSzPts val="1400"/>
            </a:pPr>
            <a:r>
              <a:rPr lang="en" sz="2133" b="1"/>
              <a:t>Information </a:t>
            </a:r>
            <a:r>
              <a:rPr lang="en" sz="2133" b="1" dirty="0"/>
              <a:t>and Registration</a:t>
            </a:r>
          </a:p>
          <a:p>
            <a:pPr lvl="1">
              <a:spcBef>
                <a:spcPts val="0"/>
              </a:spcBef>
              <a:buChar char="●"/>
            </a:pPr>
            <a:r>
              <a:rPr lang="en" sz="2133" dirty="0"/>
              <a:t>IEEE 802 Session Registration opens Dec 1, 2023</a:t>
            </a:r>
            <a:endParaRPr sz="2133" dirty="0"/>
          </a:p>
          <a:p>
            <a:pPr lvl="2">
              <a:spcBef>
                <a:spcPts val="0"/>
              </a:spcBef>
              <a:buChar char="○"/>
            </a:pPr>
            <a:r>
              <a:rPr lang="en" sz="2133" dirty="0"/>
              <a:t>Early Registration Deadline : Friday January 12, 202</a:t>
            </a:r>
            <a:r>
              <a:rPr lang="en-US" sz="2133" dirty="0"/>
              <a:t>4</a:t>
            </a:r>
            <a:endParaRPr sz="2133" dirty="0"/>
          </a:p>
          <a:p>
            <a:pPr lvl="1">
              <a:spcBef>
                <a:spcPts val="0"/>
              </a:spcBef>
            </a:pPr>
            <a:r>
              <a:rPr lang="en" sz="2133" dirty="0"/>
              <a:t>Group Hotel Reservations: Hyatt Regency Denver at Colorado Convention Center</a:t>
            </a:r>
            <a:endParaRPr sz="2133" dirty="0"/>
          </a:p>
          <a:p>
            <a:pPr lvl="2">
              <a:spcBef>
                <a:spcPts val="0"/>
              </a:spcBef>
            </a:pPr>
            <a:r>
              <a:rPr lang="en" sz="2133" dirty="0"/>
              <a:t>Available Soon</a:t>
            </a:r>
            <a:endParaRPr sz="2133" dirty="0"/>
          </a:p>
          <a:p>
            <a:pPr lvl="1">
              <a:spcBef>
                <a:spcPts val="0"/>
              </a:spcBef>
            </a:pPr>
            <a:r>
              <a:rPr lang="en" sz="2133" dirty="0"/>
              <a:t>Hotel Reservation Booking Cut Off Date: February 16, 202</a:t>
            </a:r>
            <a:r>
              <a:rPr lang="en-US" sz="2133" dirty="0"/>
              <a:t>4</a:t>
            </a:r>
          </a:p>
          <a:p>
            <a:pPr lvl="1">
              <a:spcBef>
                <a:spcPts val="0"/>
              </a:spcBef>
            </a:pPr>
            <a:endParaRPr sz="2133" dirty="0"/>
          </a:p>
          <a:p>
            <a:pPr marL="0" indent="0">
              <a:buNone/>
            </a:pPr>
            <a:r>
              <a:rPr lang="en-US" sz="2133" dirty="0">
                <a:hlinkClick r:id="rId4"/>
              </a:rPr>
              <a:t>Future Plenary Sessions (802world.org)</a:t>
            </a:r>
            <a:endParaRPr sz="2133" dirty="0"/>
          </a:p>
          <a:p>
            <a:pPr marL="0" indent="0">
              <a:buNone/>
            </a:pPr>
            <a:endParaRPr sz="2133" dirty="0"/>
          </a:p>
          <a:p>
            <a:pPr marL="0" indent="0">
              <a:buNone/>
            </a:pPr>
            <a:r>
              <a:rPr lang="en" sz="2133" dirty="0"/>
              <a:t> </a:t>
            </a:r>
            <a:endParaRPr sz="2133" dirty="0"/>
          </a:p>
        </p:txBody>
      </p:sp>
      <p:sp>
        <p:nvSpPr>
          <p:cNvPr id="3" name="Title 2">
            <a:extLst>
              <a:ext uri="{FF2B5EF4-FFF2-40B4-BE49-F238E27FC236}">
                <a16:creationId xmlns:a16="http://schemas.microsoft.com/office/drawing/2014/main" id="{3C478627-FF8D-8DB8-8745-DDFB15C7A4C8}"/>
              </a:ext>
            </a:extLst>
          </p:cNvPr>
          <p:cNvSpPr>
            <a:spLocks noGrp="1"/>
          </p:cNvSpPr>
          <p:nvPr>
            <p:ph type="title"/>
          </p:nvPr>
        </p:nvSpPr>
        <p:spPr>
          <a:xfrm>
            <a:off x="349800" y="984967"/>
            <a:ext cx="11376035" cy="1023600"/>
          </a:xfrm>
        </p:spPr>
        <p:txBody>
          <a:bodyPr/>
          <a:lstStyle/>
          <a:p>
            <a:r>
              <a:rPr lang="en-US" dirty="0"/>
              <a:t>Next IEEE 802 Plenary Session – March 2024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7054-53DF-CCDD-3972-99490DBCF861}"/>
              </a:ext>
            </a:extLst>
          </p:cNvPr>
          <p:cNvSpPr>
            <a:spLocks noGrp="1"/>
          </p:cNvSpPr>
          <p:nvPr>
            <p:ph type="title"/>
          </p:nvPr>
        </p:nvSpPr>
        <p:spPr>
          <a:xfrm>
            <a:off x="914401" y="685801"/>
            <a:ext cx="10361084" cy="609599"/>
          </a:xfrm>
        </p:spPr>
        <p:txBody>
          <a:bodyPr/>
          <a:lstStyle/>
          <a:p>
            <a:r>
              <a:rPr lang="en-US" dirty="0"/>
              <a:t>Registration Report Nov 12, 2023</a:t>
            </a:r>
          </a:p>
        </p:txBody>
      </p:sp>
      <p:graphicFrame>
        <p:nvGraphicFramePr>
          <p:cNvPr id="7" name="Content Placeholder 6">
            <a:extLst>
              <a:ext uri="{FF2B5EF4-FFF2-40B4-BE49-F238E27FC236}">
                <a16:creationId xmlns:a16="http://schemas.microsoft.com/office/drawing/2014/main" id="{12442A5C-73F3-BE00-5C38-79577EC623B7}"/>
              </a:ext>
            </a:extLst>
          </p:cNvPr>
          <p:cNvGraphicFramePr>
            <a:graphicFrameLocks noGrp="1"/>
          </p:cNvGraphicFramePr>
          <p:nvPr>
            <p:ph idx="1"/>
            <p:extLst>
              <p:ext uri="{D42A27DB-BD31-4B8C-83A1-F6EECF244321}">
                <p14:modId xmlns:p14="http://schemas.microsoft.com/office/powerpoint/2010/main" val="3653064024"/>
              </p:ext>
            </p:extLst>
          </p:nvPr>
        </p:nvGraphicFramePr>
        <p:xfrm>
          <a:off x="2895600" y="1443379"/>
          <a:ext cx="6934199" cy="4748226"/>
        </p:xfrm>
        <a:graphic>
          <a:graphicData uri="http://schemas.openxmlformats.org/drawingml/2006/table">
            <a:tbl>
              <a:tblPr>
                <a:tableStyleId>{5C22544A-7EE6-4342-B048-85BDC9FD1C3A}</a:tableStyleId>
              </a:tblPr>
              <a:tblGrid>
                <a:gridCol w="2216928">
                  <a:extLst>
                    <a:ext uri="{9D8B030D-6E8A-4147-A177-3AD203B41FA5}">
                      <a16:colId xmlns:a16="http://schemas.microsoft.com/office/drawing/2014/main" val="1077928064"/>
                    </a:ext>
                  </a:extLst>
                </a:gridCol>
                <a:gridCol w="1259619">
                  <a:extLst>
                    <a:ext uri="{9D8B030D-6E8A-4147-A177-3AD203B41FA5}">
                      <a16:colId xmlns:a16="http://schemas.microsoft.com/office/drawing/2014/main" val="3198717492"/>
                    </a:ext>
                  </a:extLst>
                </a:gridCol>
                <a:gridCol w="1341494">
                  <a:extLst>
                    <a:ext uri="{9D8B030D-6E8A-4147-A177-3AD203B41FA5}">
                      <a16:colId xmlns:a16="http://schemas.microsoft.com/office/drawing/2014/main" val="99211670"/>
                    </a:ext>
                  </a:extLst>
                </a:gridCol>
                <a:gridCol w="1058079">
                  <a:extLst>
                    <a:ext uri="{9D8B030D-6E8A-4147-A177-3AD203B41FA5}">
                      <a16:colId xmlns:a16="http://schemas.microsoft.com/office/drawing/2014/main" val="2519541646"/>
                    </a:ext>
                  </a:extLst>
                </a:gridCol>
                <a:gridCol w="1058079">
                  <a:extLst>
                    <a:ext uri="{9D8B030D-6E8A-4147-A177-3AD203B41FA5}">
                      <a16:colId xmlns:a16="http://schemas.microsoft.com/office/drawing/2014/main" val="3988136005"/>
                    </a:ext>
                  </a:extLst>
                </a:gridCol>
              </a:tblGrid>
              <a:tr h="414115">
                <a:tc>
                  <a:txBody>
                    <a:bodyPr/>
                    <a:lstStyle/>
                    <a:p>
                      <a:pPr algn="l" fontAlgn="b"/>
                      <a:r>
                        <a:rPr lang="en-US" sz="1800" u="none" strike="noStrike" dirty="0">
                          <a:effectLst/>
                        </a:rPr>
                        <a:t>As of Nov 12, 2023</a:t>
                      </a:r>
                      <a:endParaRPr lang="en-US" sz="1800" b="1" i="0" u="none" strike="noStrike" dirty="0">
                        <a:solidFill>
                          <a:srgbClr val="000000"/>
                        </a:solidFill>
                        <a:effectLst/>
                        <a:latin typeface="Arial" panose="020B0604020202020204" pitchFamily="34" charset="0"/>
                      </a:endParaRPr>
                    </a:p>
                  </a:txBody>
                  <a:tcPr marL="9525" marR="9525" marT="9525" marB="0" anchor="b"/>
                </a:tc>
                <a:tc gridSpan="2">
                  <a:txBody>
                    <a:bodyPr/>
                    <a:lstStyle/>
                    <a:p>
                      <a:pPr algn="l" fontAlgn="b"/>
                      <a:r>
                        <a:rPr lang="en-US" sz="1800" u="none" strike="noStrike" dirty="0">
                          <a:effectLst/>
                        </a:rPr>
                        <a:t>Column Labels</a:t>
                      </a:r>
                      <a:endParaRPr lang="en-US" sz="18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3998192"/>
                  </a:ext>
                </a:extLst>
              </a:tr>
              <a:tr h="599719">
                <a:tc>
                  <a:txBody>
                    <a:bodyPr/>
                    <a:lstStyle/>
                    <a:p>
                      <a:pPr algn="ctr" fontAlgn="ctr"/>
                      <a:r>
                        <a:rPr lang="en-US" sz="2000" u="none" strike="noStrike" dirty="0">
                          <a:effectLst/>
                        </a:rPr>
                        <a:t>Nov Registration</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In-Person Attendee</a:t>
                      </a:r>
                      <a:endParaRPr lang="en-US" sz="20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Virtual Attendee</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Student</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Grand Total</a:t>
                      </a:r>
                      <a:endParaRPr lang="en-US" sz="2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08981395"/>
                  </a:ext>
                </a:extLst>
              </a:tr>
              <a:tr h="337726">
                <a:tc>
                  <a:txBody>
                    <a:bodyPr/>
                    <a:lstStyle/>
                    <a:p>
                      <a:pPr algn="l" fontAlgn="b"/>
                      <a:r>
                        <a:rPr lang="en-US" sz="2000" u="none" strike="noStrike" dirty="0">
                          <a:effectLst/>
                        </a:rPr>
                        <a:t>Accepted</a:t>
                      </a:r>
                      <a:endParaRPr lang="en-US"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dirty="0">
                          <a:effectLst/>
                          <a:latin typeface="+mn-lt"/>
                        </a:rPr>
                        <a:t>478</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416</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7</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901</a:t>
                      </a:r>
                      <a:endParaRPr lang="en-US" sz="2000" b="1"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973476245"/>
                  </a:ext>
                </a:extLst>
              </a:tr>
              <a:tr h="337726">
                <a:tc>
                  <a:txBody>
                    <a:bodyPr/>
                    <a:lstStyle/>
                    <a:p>
                      <a:pPr algn="l" fontAlgn="b"/>
                      <a:r>
                        <a:rPr lang="en-US" sz="2000" u="none" strike="noStrike">
                          <a:effectLst/>
                        </a:rPr>
                        <a:t>802.1</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43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24</a:t>
                      </a:r>
                      <a:endParaRPr lang="en-US" sz="2000" b="1" i="0" u="none" strike="noStrike" dirty="0">
                        <a:solidFill>
                          <a:srgbClr val="000000"/>
                        </a:solidFill>
                        <a:effectLst/>
                        <a:latin typeface="+mn-lt"/>
                      </a:endParaRPr>
                    </a:p>
                  </a:txBody>
                  <a:tcPr marL="9525" marR="9525" marT="9525" marB="0" anchor="b"/>
                </a:tc>
                <a:tc>
                  <a:txBody>
                    <a:bodyPr/>
                    <a:lstStyle/>
                    <a:p>
                      <a:pPr algn="l" fontAlgn="b"/>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67</a:t>
                      </a:r>
                      <a:endParaRPr lang="en-US" sz="2000" b="1"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748781902"/>
                  </a:ext>
                </a:extLst>
              </a:tr>
              <a:tr h="337726">
                <a:tc>
                  <a:txBody>
                    <a:bodyPr/>
                    <a:lstStyle/>
                    <a:p>
                      <a:pPr algn="l" fontAlgn="b"/>
                      <a:r>
                        <a:rPr lang="en-US" sz="2000" u="none" strike="noStrike">
                          <a:effectLst/>
                        </a:rPr>
                        <a:t>802.3</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125</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127</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252</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911208284"/>
                  </a:ext>
                </a:extLst>
              </a:tr>
              <a:tr h="337726">
                <a:tc>
                  <a:txBody>
                    <a:bodyPr/>
                    <a:lstStyle/>
                    <a:p>
                      <a:pPr algn="l" fontAlgn="b"/>
                      <a:r>
                        <a:rPr lang="en-US" sz="2000" u="none" strike="noStrike">
                          <a:effectLst/>
                        </a:rPr>
                        <a:t>802.11</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261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234</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6</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501</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009795736"/>
                  </a:ext>
                </a:extLst>
              </a:tr>
              <a:tr h="337726">
                <a:tc>
                  <a:txBody>
                    <a:bodyPr/>
                    <a:lstStyle/>
                    <a:p>
                      <a:pPr algn="l" fontAlgn="b"/>
                      <a:r>
                        <a:rPr lang="en-US" sz="2000" u="none" strike="noStrike">
                          <a:effectLst/>
                        </a:rPr>
                        <a:t>802.15</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42</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28</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1</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71</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739652939"/>
                  </a:ext>
                </a:extLst>
              </a:tr>
              <a:tr h="337726">
                <a:tc>
                  <a:txBody>
                    <a:bodyPr/>
                    <a:lstStyle/>
                    <a:p>
                      <a:pPr algn="l" fontAlgn="b"/>
                      <a:r>
                        <a:rPr lang="en-US" sz="2000" u="none" strike="noStrike">
                          <a:effectLst/>
                        </a:rPr>
                        <a:t>802.18</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5</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172084889"/>
                  </a:ext>
                </a:extLst>
              </a:tr>
              <a:tr h="337726">
                <a:tc>
                  <a:txBody>
                    <a:bodyPr/>
                    <a:lstStyle/>
                    <a:p>
                      <a:pPr algn="l" fontAlgn="b"/>
                      <a:r>
                        <a:rPr lang="en-US" sz="2000" u="none" strike="noStrike">
                          <a:effectLst/>
                        </a:rPr>
                        <a:t>802.19</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62259248"/>
                  </a:ext>
                </a:extLst>
              </a:tr>
              <a:tr h="337726">
                <a:tc>
                  <a:txBody>
                    <a:bodyPr/>
                    <a:lstStyle/>
                    <a:p>
                      <a:pPr algn="l" fontAlgn="b"/>
                      <a:r>
                        <a:rPr lang="en-US" sz="2000" u="none" strike="noStrike">
                          <a:effectLst/>
                        </a:rPr>
                        <a:t>802.24</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3</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37147011"/>
                  </a:ext>
                </a:extLst>
              </a:tr>
              <a:tr h="337726">
                <a:tc>
                  <a:txBody>
                    <a:bodyPr/>
                    <a:lstStyle/>
                    <a:p>
                      <a:pPr algn="l" fontAlgn="b"/>
                      <a:r>
                        <a:rPr lang="en-US" sz="2000" u="none" strike="noStrike">
                          <a:effectLst/>
                        </a:rPr>
                        <a:t>Cancelled</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83669041"/>
                  </a:ext>
                </a:extLst>
              </a:tr>
              <a:tr h="337726">
                <a:tc>
                  <a:txBody>
                    <a:bodyPr/>
                    <a:lstStyle/>
                    <a:p>
                      <a:pPr algn="l" fontAlgn="b"/>
                      <a:r>
                        <a:rPr lang="en-US" sz="2000" u="none" strike="noStrike">
                          <a:effectLst/>
                        </a:rPr>
                        <a:t>(blank)</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780120120"/>
                  </a:ext>
                </a:extLst>
              </a:tr>
              <a:tr h="337726">
                <a:tc>
                  <a:txBody>
                    <a:bodyPr/>
                    <a:lstStyle/>
                    <a:p>
                      <a:pPr algn="l" fontAlgn="b"/>
                      <a:r>
                        <a:rPr lang="en-US" sz="2000" u="none" strike="noStrike">
                          <a:effectLst/>
                        </a:rPr>
                        <a:t>Grand Total</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a:effectLst/>
                          <a:latin typeface="+mn-lt"/>
                        </a:rPr>
                        <a:t>481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417</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905</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212909128"/>
                  </a:ext>
                </a:extLst>
              </a:tr>
            </a:tbl>
          </a:graphicData>
        </a:graphic>
      </p:graphicFrame>
      <p:sp>
        <p:nvSpPr>
          <p:cNvPr id="4" name="Date Placeholder 3">
            <a:extLst>
              <a:ext uri="{FF2B5EF4-FFF2-40B4-BE49-F238E27FC236}">
                <a16:creationId xmlns:a16="http://schemas.microsoft.com/office/drawing/2014/main" id="{213370EC-0BEA-E931-7C8E-5E3FAC57751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ABCFAACA-71EF-1EBE-A2F1-7CD69B76C3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377E5E1-31D0-ED97-47E6-32D66422DEA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1549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November 17, 2023</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November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November 13:</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November 17:</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November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Hawaiian Village, Honolulu)</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November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January 2024 – Panama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January 802 Wireless </a:t>
            </a:r>
            <a:r>
              <a:rPr lang="en-US" dirty="0"/>
              <a:t>Interim </a:t>
            </a:r>
            <a:r>
              <a:rPr lang="en-US" sz="2000" dirty="0"/>
              <a:t>Session were held at the </a:t>
            </a:r>
            <a:r>
              <a:rPr lang="en-US" dirty="0"/>
              <a:t>Hilton Panama, Panama City, Panama</a:t>
            </a:r>
            <a:r>
              <a:rPr lang="en-US" sz="2000" dirty="0"/>
              <a:t>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2024 January 802 Wireless </a:t>
            </a:r>
            <a:r>
              <a:rPr lang="en-US" dirty="0"/>
              <a:t>Interim </a:t>
            </a:r>
            <a:r>
              <a:rPr lang="en-US" sz="2000" dirty="0"/>
              <a:t>Session were held at the </a:t>
            </a:r>
            <a:r>
              <a:rPr lang="en-US" dirty="0"/>
              <a:t>Hilton Panama, Panama City, Panama </a:t>
            </a:r>
            <a:r>
              <a:rPr lang="en-US" sz="2000" dirty="0"/>
              <a:t>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2024 March - Denver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March 802 Plenary</a:t>
            </a:r>
            <a:r>
              <a:rPr lang="en-US" dirty="0"/>
              <a:t> </a:t>
            </a:r>
            <a:r>
              <a:rPr lang="en-US" sz="2000" dirty="0">
                <a:solidFill>
                  <a:schemeClr val="tx1"/>
                </a:solidFill>
              </a:rPr>
              <a:t>Session were held at the Hyatt Regency Denver at Colorado Convention Center, Denver, CO, as an </a:t>
            </a:r>
            <a:r>
              <a:rPr lang="en-US" sz="2000" dirty="0"/>
              <a:t>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2024 March 802 Plenary</a:t>
            </a:r>
            <a:r>
              <a:rPr lang="en-US" dirty="0"/>
              <a:t> </a:t>
            </a:r>
            <a:r>
              <a:rPr lang="en-US" sz="2000" dirty="0">
                <a:solidFill>
                  <a:schemeClr val="tx1"/>
                </a:solidFill>
              </a:rPr>
              <a:t>Session were held at the Hyatt Regency Denver at Colorado Convention Center, Denver, CO </a:t>
            </a:r>
            <a:r>
              <a:rPr lang="en-US" sz="2000" dirty="0"/>
              <a:t>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13, 2023</a:t>
            </a:r>
          </a:p>
        </p:txBody>
      </p:sp>
    </p:spTree>
    <p:extLst>
      <p:ext uri="{BB962C8B-B14F-4D97-AF65-F5344CB8AC3E}">
        <p14:creationId xmlns:p14="http://schemas.microsoft.com/office/powerpoint/2010/main" val="104119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69952" y="1236617"/>
            <a:ext cx="10712448" cy="5233987"/>
          </a:xfrm>
        </p:spPr>
        <p:txBody>
          <a:bodyPr/>
          <a:lstStyle/>
          <a:p>
            <a:pPr marL="0" indent="0">
              <a:buNone/>
            </a:pPr>
            <a:r>
              <a:rPr lang="en-US" sz="1800">
                <a:highlight>
                  <a:srgbClr val="33CCFF"/>
                </a:highlight>
              </a:rPr>
              <a:t>2024 March 10-15 – Hyatt Regency Denver at Colorado Convention Center, Denver, CO, (March 2021)</a:t>
            </a:r>
          </a:p>
          <a:p>
            <a:pPr marL="0" indent="0">
              <a:buNone/>
            </a:pPr>
            <a:r>
              <a:rPr lang="en-US" sz="1800">
                <a:highlight>
                  <a:srgbClr val="33CCFF"/>
                </a:highlight>
              </a:rPr>
              <a:t>2024 July 14-19 – Sheraton Le Centre Montreal, Montreal, Quebec, Canada (July 2020)</a:t>
            </a:r>
          </a:p>
          <a:p>
            <a:pPr marL="0" indent="0">
              <a:buNone/>
            </a:pPr>
            <a:r>
              <a:rPr lang="en-US" sz="1800">
                <a:highlight>
                  <a:srgbClr val="33CCFF"/>
                </a:highlight>
              </a:rPr>
              <a:t>2024 Nov 10-15 –Hyatt Regency Vancouver, Vancouver, Canada (Nov 2021)</a:t>
            </a:r>
          </a:p>
          <a:p>
            <a:pPr marL="0" indent="0">
              <a:buNone/>
            </a:pPr>
            <a:r>
              <a:rPr lang="en-US" sz="1800">
                <a:highlight>
                  <a:srgbClr val="33CCFF"/>
                </a:highlight>
              </a:rPr>
              <a:t>2025 March 9-14 –Hilton Atlanta, Atlanta, GA, United States (2 of 2 – March 2020).</a:t>
            </a:r>
          </a:p>
          <a:p>
            <a:pPr>
              <a:buFont typeface="Wingdings" panose="05000000000000000000" pitchFamily="2" charset="2"/>
              <a:buChar char="v"/>
            </a:pPr>
            <a:r>
              <a:rPr lang="en-US" sz="1800">
                <a:highlight>
                  <a:srgbClr val="FFFF00"/>
                </a:highlight>
              </a:rPr>
              <a:t>2025 July 13-18 –Melia Castilla, Madrid Spain</a:t>
            </a:r>
          </a:p>
          <a:p>
            <a:pPr lvl="1">
              <a:buFont typeface="Wingdings" panose="05000000000000000000" pitchFamily="2" charset="2"/>
              <a:buChar char="v"/>
            </a:pPr>
            <a:r>
              <a:rPr lang="en-US" sz="1800">
                <a:highlight>
                  <a:srgbClr val="FFFF00"/>
                </a:highlight>
              </a:rPr>
              <a:t>Was Marriott Madrid Auditorium (July 2021) – Changed to co-locate with IETF the week after. </a:t>
            </a:r>
          </a:p>
          <a:p>
            <a:pPr>
              <a:buFont typeface="Wingdings" panose="05000000000000000000" pitchFamily="2" charset="2"/>
              <a:buChar char="v"/>
            </a:pPr>
            <a:r>
              <a:rPr lang="en-US" sz="1800">
                <a:highlight>
                  <a:srgbClr val="99FF99"/>
                </a:highlight>
              </a:rPr>
              <a:t>2025 Nov 9-14 – </a:t>
            </a:r>
            <a:r>
              <a:rPr lang="en-US" sz="1800" b="0">
                <a:highlight>
                  <a:srgbClr val="99FF99"/>
                </a:highlight>
              </a:rPr>
              <a:t>Open –RFP NA</a:t>
            </a:r>
          </a:p>
          <a:p>
            <a:pPr>
              <a:buFont typeface="Wingdings" panose="05000000000000000000" pitchFamily="2" charset="2"/>
              <a:buChar char="v"/>
            </a:pPr>
            <a:r>
              <a:rPr lang="en-US" sz="1800">
                <a:highlight>
                  <a:srgbClr val="FFFF00"/>
                </a:highlight>
              </a:rPr>
              <a:t>2026 March 8-13 -, Hyatt Regency Vancuver </a:t>
            </a:r>
          </a:p>
          <a:p>
            <a:pPr lvl="1">
              <a:buFont typeface="Wingdings" panose="05000000000000000000" pitchFamily="2" charset="2"/>
              <a:buChar char="v"/>
            </a:pPr>
            <a:r>
              <a:rPr lang="en-US" sz="1800">
                <a:highlight>
                  <a:srgbClr val="FFFF00"/>
                </a:highlight>
              </a:rPr>
              <a:t>Was Hyatt Regency Chicago (March 2024) changed due to cancel of Hyatt Regency Chicago</a:t>
            </a:r>
          </a:p>
          <a:p>
            <a:pPr>
              <a:buFont typeface="Wingdings" panose="05000000000000000000" pitchFamily="2" charset="2"/>
              <a:buChar char="v"/>
            </a:pPr>
            <a:r>
              <a:rPr lang="en-US" sz="180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a:highlight>
                  <a:srgbClr val="99FF99"/>
                </a:highlight>
              </a:rPr>
              <a:t>2026 Nov 8-13 -  </a:t>
            </a:r>
            <a:r>
              <a:rPr lang="en-US" sz="1800" b="0" kern="1200">
                <a:highlight>
                  <a:srgbClr val="99FF99"/>
                </a:highlight>
                <a:latin typeface="Arial"/>
              </a:rPr>
              <a:t>Open – RFP Asia</a:t>
            </a:r>
            <a:endParaRPr lang="en-US" sz="1800">
              <a:highlight>
                <a:srgbClr val="33CCFF"/>
              </a:highlight>
            </a:endParaRPr>
          </a:p>
          <a:p>
            <a:pPr>
              <a:buFont typeface="Wingdings" panose="05000000000000000000" pitchFamily="2" charset="2"/>
              <a:buChar char="Ø"/>
            </a:pPr>
            <a:r>
              <a:rPr lang="en-US" sz="1800">
                <a:highlight>
                  <a:srgbClr val="33CCFF"/>
                </a:highlight>
              </a:rPr>
              <a:t>2027 March –Hilton Atlanta, Atlanta, GA, United States ( offset potential shortfall 2023/2025)</a:t>
            </a:r>
          </a:p>
          <a:p>
            <a:pPr>
              <a:buFont typeface="Wingdings" panose="05000000000000000000" pitchFamily="2" charset="2"/>
              <a:buChar char="q"/>
            </a:pPr>
            <a:r>
              <a:rPr lang="en-US" sz="1800">
                <a:highlight>
                  <a:srgbClr val="99FF99"/>
                </a:highlight>
              </a:rPr>
              <a:t>2027 July  11-16 -  </a:t>
            </a:r>
            <a:r>
              <a:rPr lang="en-US" sz="1800" b="0" kern="1200">
                <a:highlight>
                  <a:srgbClr val="99FF99"/>
                </a:highlight>
                <a:latin typeface="Arial"/>
              </a:rPr>
              <a:t>Open –RFP Europe </a:t>
            </a:r>
            <a:endParaRPr lang="en-US" sz="1800">
              <a:highlight>
                <a:srgbClr val="99FF99"/>
              </a:highlight>
            </a:endParaRPr>
          </a:p>
          <a:p>
            <a:pPr marL="0" indent="0">
              <a:buNone/>
            </a:pPr>
            <a:r>
              <a:rPr lang="en-US" sz="1800"/>
              <a:t>2027 Nov 14-19 – Hawaiian Village, Oahu, Hawaii, United States</a:t>
            </a:r>
          </a:p>
          <a:p>
            <a:pPr>
              <a:buFont typeface="Wingdings" panose="05000000000000000000" pitchFamily="2" charset="2"/>
              <a:buChar char="v"/>
            </a:pPr>
            <a:r>
              <a:rPr lang="en-US" sz="1800">
                <a:solidFill>
                  <a:srgbClr val="0070C0"/>
                </a:solidFill>
              </a:rPr>
              <a:t>802 EC Approved – Contract is being Negotiated.</a:t>
            </a:r>
            <a:endParaRPr lang="en-US" sz="1800" dirty="0">
              <a:solidFill>
                <a:srgbClr val="0070C0"/>
              </a:solidFill>
            </a:endParaRPr>
          </a:p>
        </p:txBody>
      </p:sp>
      <p:sp>
        <p:nvSpPr>
          <p:cNvPr id="4" name="TextBox 3">
            <a:extLst>
              <a:ext uri="{FF2B5EF4-FFF2-40B4-BE49-F238E27FC236}">
                <a16:creationId xmlns:a16="http://schemas.microsoft.com/office/drawing/2014/main" id="{18CB3D8A-EDB7-089C-63A0-7D058BEBFA14}"/>
              </a:ext>
            </a:extLst>
          </p:cNvPr>
          <p:cNvSpPr txBox="1"/>
          <p:nvPr/>
        </p:nvSpPr>
        <p:spPr>
          <a:xfrm>
            <a:off x="8763000" y="5870439"/>
            <a:ext cx="2805112" cy="830997"/>
          </a:xfrm>
          <a:prstGeom prst="rect">
            <a:avLst/>
          </a:prstGeom>
          <a:noFill/>
        </p:spPr>
        <p:txBody>
          <a:bodyPr wrap="square" rtlCol="0">
            <a:spAutoFit/>
          </a:bodyPr>
          <a:lstStyle/>
          <a:p>
            <a:r>
              <a:rPr lang="en-US" dirty="0"/>
              <a:t>Nov 13, 2023</a:t>
            </a:r>
          </a:p>
          <a:p>
            <a:endParaRPr lang="en-US" dirty="0"/>
          </a:p>
        </p:txBody>
      </p:sp>
    </p:spTree>
    <p:extLst>
      <p:ext uri="{BB962C8B-B14F-4D97-AF65-F5344CB8AC3E}">
        <p14:creationId xmlns:p14="http://schemas.microsoft.com/office/powerpoint/2010/main" val="4262204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EC-23/0001r05</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https://mentor.ieee.org/802-ec/dcn/23/ec-23-0001-05-WCSG-ieee-802wcsc-meeting-venue-manager-report-2023.pptx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November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November 13,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November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November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dirty="0"/>
              <a:t>November 2023 </a:t>
            </a:r>
            <a:br>
              <a:rPr lang="en" dirty="0"/>
            </a:br>
            <a:r>
              <a:rPr lang="en" dirty="0"/>
              <a:t>IEEE 802 Plenary Session</a:t>
            </a:r>
            <a:endParaRPr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Pts val="1400"/>
              <a:buFontTx/>
              <a:buNone/>
              <a:tabLst/>
              <a:defRPr/>
            </a:pPr>
            <a:r>
              <a:rPr kumimoji="0" lang="en" sz="1867" b="0" i="0" u="none" strike="noStrike" kern="0" cap="none" spc="0" normalizeH="0" baseline="0" noProof="0" dirty="0">
                <a:ln>
                  <a:noFill/>
                </a:ln>
                <a:solidFill>
                  <a:srgbClr val="FFFFFF"/>
                </a:solidFill>
                <a:effectLst/>
                <a:uLnTx/>
                <a:uFillTx/>
                <a:latin typeface="Roboto"/>
                <a:ea typeface="Roboto"/>
                <a:cs typeface="Roboto"/>
                <a:sym typeface="Roboto"/>
              </a:rPr>
              <a:t>Prepared By: Face to Face Events and Jon Rosdahl, November 12, 2023</a:t>
            </a:r>
            <a:endParaRPr kumimoji="0" sz="1867" b="0" i="0" u="none" strike="noStrike" kern="0" cap="none" spc="0" normalizeH="0" baseline="0" noProof="0" dirty="0">
              <a:ln>
                <a:noFill/>
              </a:ln>
              <a:solidFill>
                <a:srgbClr val="FFFFFF"/>
              </a:solidFill>
              <a:effectLst/>
              <a:uLnTx/>
              <a:uFillTx/>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6020473bd7_0_0"/>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Newcomer Orientation</a:t>
            </a:r>
            <a:endParaRPr sz="3867" b="1" i="1"/>
          </a:p>
          <a:p>
            <a:pPr algn="ctr"/>
            <a:endParaRPr sz="2400" b="1" i="1"/>
          </a:p>
          <a:p>
            <a:pPr algn="ctr"/>
            <a:r>
              <a:rPr lang="en" sz="3867"/>
              <a:t>Monday November 13th at 9:00 AM</a:t>
            </a:r>
            <a:endParaRPr sz="3867"/>
          </a:p>
        </p:txBody>
      </p:sp>
      <p:sp>
        <p:nvSpPr>
          <p:cNvPr id="88" name="Google Shape;88;g26020473bd7_0_0"/>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endParaRPr sz="1600" b="1"/>
          </a:p>
          <a:p>
            <a:pPr marL="0" indent="0">
              <a:buNone/>
            </a:pPr>
            <a:r>
              <a:rPr lang="en" sz="1600" b="1"/>
              <a:t>WHO:		</a:t>
            </a:r>
            <a:r>
              <a:rPr lang="en" sz="1600"/>
              <a:t>IEEE 802 Newcomers (and all others!) </a:t>
            </a:r>
            <a:endParaRPr sz="1600"/>
          </a:p>
          <a:p>
            <a:pPr marL="0" indent="0">
              <a:buNone/>
            </a:pPr>
            <a:endParaRPr sz="1600"/>
          </a:p>
          <a:p>
            <a:pPr marL="0" indent="0">
              <a:buNone/>
            </a:pPr>
            <a:r>
              <a:rPr lang="en" sz="1600" b="1"/>
              <a:t>WHAT: 	</a:t>
            </a:r>
            <a:r>
              <a:rPr lang="en" sz="1600"/>
              <a:t>IEEE 802 Orientation Program, Details at &lt;</a:t>
            </a:r>
            <a:r>
              <a:rPr lang="en" sz="1600" u="sng">
                <a:solidFill>
                  <a:schemeClr val="hlink"/>
                </a:solidFill>
                <a:hlinkClick r:id="rId3"/>
              </a:rPr>
              <a:t>https://t.ly/pdtku</a:t>
            </a:r>
            <a:r>
              <a:rPr lang="en" sz="1600"/>
              <a:t>&gt;</a:t>
            </a:r>
            <a:endParaRPr sz="1600"/>
          </a:p>
          <a:p>
            <a:pPr marL="0" indent="0">
              <a:buNone/>
            </a:pPr>
            <a:endParaRPr sz="1600"/>
          </a:p>
          <a:p>
            <a:pPr marL="0" indent="0">
              <a:buNone/>
            </a:pPr>
            <a:r>
              <a:rPr lang="en" sz="1600" b="1"/>
              <a:t>WHEN: 	</a:t>
            </a:r>
            <a:r>
              <a:rPr lang="en" sz="1600"/>
              <a:t>Monday 13 November, 9-10 HST </a:t>
            </a:r>
            <a:endParaRPr sz="1600"/>
          </a:p>
          <a:p>
            <a:pPr marL="0" indent="0">
              <a:buNone/>
            </a:pPr>
            <a:endParaRPr sz="1600"/>
          </a:p>
          <a:p>
            <a:pPr marL="0" indent="0">
              <a:buNone/>
            </a:pPr>
            <a:r>
              <a:rPr lang="en" sz="1600" b="1"/>
              <a:t>WHERE: 	</a:t>
            </a:r>
            <a:r>
              <a:rPr lang="en" sz="1600"/>
              <a:t>IEEE 802 Calendar </a:t>
            </a:r>
            <a:r>
              <a:rPr lang="en" sz="1600" u="sng">
                <a:solidFill>
                  <a:schemeClr val="hlink"/>
                </a:solidFill>
                <a:hlinkClick r:id="rId4"/>
              </a:rPr>
              <a:t>https://ieee802.org/802tele_calendar.html</a:t>
            </a:r>
            <a:endParaRPr sz="1600" b="1"/>
          </a:p>
          <a:p>
            <a:pPr marL="0" indent="0">
              <a:buNone/>
            </a:pPr>
            <a:endParaRPr sz="1600"/>
          </a:p>
          <a:p>
            <a:pPr marL="0" indent="0">
              <a:buNone/>
            </a:pPr>
            <a:r>
              <a:rPr lang="en" sz="1600" b="1"/>
              <a:t>HOW TO PREPARE:</a:t>
            </a:r>
            <a:r>
              <a:rPr lang="en" sz="1600"/>
              <a:t>	Please take an hour and get to up speed with a high-level view of IEEE 802 and how it works before you plunge into the session. IEEE 802.15 First Vice Chair Phil Beecher will lead the program. Your questions will be answered. </a:t>
            </a:r>
            <a:endParaRPr sz="1600"/>
          </a:p>
          <a:p>
            <a:pPr marL="0" indent="0">
              <a:buNone/>
            </a:pPr>
            <a:endParaRPr sz="1600"/>
          </a:p>
          <a:p>
            <a:pPr marL="0" indent="0">
              <a:buNone/>
            </a:pPr>
            <a:r>
              <a:rPr lang="en" sz="1600" b="1"/>
              <a:t>REGISTRATION FEE:</a:t>
            </a:r>
            <a:r>
              <a:rPr lang="en" sz="1600"/>
              <a:t> Registration for the IEEE 802 Plenary Session (with fee) is required, whether attending in-person or remotely. </a:t>
            </a:r>
            <a:endParaRPr sz="1600" b="1"/>
          </a:p>
          <a:p>
            <a:pPr marL="0" indent="0">
              <a:buNone/>
            </a:pP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94" name="Google Shape;94;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Coral Lounge in Mid Pacific Conference Center</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Coral Lounge in Mid Pacific Conference Center</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Tiare at Kalia Executive Conference Center</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Contact Information</a:t>
            </a:r>
            <a:endParaRPr/>
          </a:p>
        </p:txBody>
      </p:sp>
      <p:sp>
        <p:nvSpPr>
          <p:cNvPr id="75" name="Google Shape;75;g27c30aa6ca8_0_0"/>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spcBef>
                <a:spcPts val="1333"/>
              </a:spcBef>
              <a:buNone/>
            </a:pPr>
            <a:r>
              <a:rPr lang="en" b="1"/>
              <a:t>Dawn Slykhouse, Face to Face Events</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Face to Face Events</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spcBef>
                <a:spcPts val="1333"/>
              </a:spcBef>
              <a:buNone/>
            </a:pPr>
            <a:r>
              <a:rPr lang="en" b="1"/>
              <a:t>Stephanie Williams, Face to Face Events</a:t>
            </a:r>
            <a:endParaRPr b="1"/>
          </a:p>
          <a:p>
            <a:pPr marL="0" indent="0">
              <a:lnSpc>
                <a:spcPct val="100000"/>
              </a:lnSpc>
              <a:spcBef>
                <a:spcPts val="1333"/>
              </a:spcBef>
              <a:buNone/>
            </a:pPr>
            <a:r>
              <a:rPr lang="en"/>
              <a:t>Mobile: +1 (408) 497-9613 </a:t>
            </a:r>
            <a:endParaRPr/>
          </a:p>
          <a:p>
            <a:pPr marL="0" indent="0">
              <a:lnSpc>
                <a:spcPct val="100000"/>
              </a:lnSpc>
              <a:spcBef>
                <a:spcPts val="1333"/>
              </a:spcBef>
              <a:buNone/>
            </a:pPr>
            <a:r>
              <a:rPr lang="en"/>
              <a:t>Email: </a:t>
            </a:r>
            <a:r>
              <a:rPr lang="en" u="sng">
                <a:solidFill>
                  <a:schemeClr val="hlink"/>
                </a:solidFill>
                <a:hlinkClick r:id="rId5"/>
              </a:rPr>
              <a:t>stephanie@facetoface-events.com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Office: </a:t>
            </a:r>
            <a:r>
              <a:rPr lang="en"/>
              <a:t>Kalia Executive Conference Center, Tiare</a:t>
            </a:r>
            <a:endParaRPr/>
          </a:p>
          <a:p>
            <a:pPr marL="0" indent="0">
              <a:lnSpc>
                <a:spcPct val="100000"/>
              </a:lnSpc>
              <a:spcBef>
                <a:spcPts val="1333"/>
              </a:spcBef>
              <a:buNone/>
            </a:pPr>
            <a:r>
              <a:rPr lang="en" b="1"/>
              <a:t>Registration: </a:t>
            </a:r>
            <a:r>
              <a:rPr lang="en"/>
              <a:t>Mid Pacific Conference Center, Coral Lounge</a:t>
            </a:r>
            <a:endParaRPr/>
          </a:p>
          <a:p>
            <a:pPr marL="0" indent="0">
              <a:lnSpc>
                <a:spcPct val="100000"/>
              </a:lnSpc>
              <a:spcBef>
                <a:spcPts val="1333"/>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t>
            </a:r>
            <a:endParaRPr dirty="0"/>
          </a:p>
        </p:txBody>
      </p:sp>
      <p:sp>
        <p:nvSpPr>
          <p:cNvPr id="100" name="Google Shape;100;p7"/>
          <p:cNvSpPr txBox="1">
            <a:spLocks noGrp="1"/>
          </p:cNvSpPr>
          <p:nvPr>
            <p:ph type="body" idx="1"/>
          </p:nvPr>
        </p:nvSpPr>
        <p:spPr>
          <a:xfrm>
            <a:off x="629200" y="2558766"/>
            <a:ext cx="5629800" cy="3883868"/>
          </a:xfrm>
          <a:prstGeom prst="rect">
            <a:avLst/>
          </a:prstGeom>
          <a:noFill/>
          <a:ln>
            <a:noFill/>
          </a:ln>
        </p:spPr>
        <p:txBody>
          <a:bodyPr spcFirstLastPara="1" wrap="square" lIns="121900" tIns="121900" rIns="121900" bIns="121900" anchor="t" anchorCtr="0">
            <a:noAutofit/>
          </a:bodyPr>
          <a:lstStyle/>
          <a:p>
            <a:pPr marL="0" marR="101597" indent="0">
              <a:buNone/>
            </a:pPr>
            <a:r>
              <a:rPr lang="en" sz="2133" b="1" dirty="0"/>
              <a:t>SSID: </a:t>
            </a:r>
            <a:r>
              <a:rPr lang="en" sz="2133" dirty="0"/>
              <a:t>IEEE802</a:t>
            </a:r>
            <a:r>
              <a:rPr lang="en" sz="2133" b="1" dirty="0"/>
              <a:t>  </a:t>
            </a:r>
            <a:endParaRPr sz="2133" b="1" dirty="0"/>
          </a:p>
          <a:p>
            <a:pPr marR="101597" indent="-414856">
              <a:buSzPts val="1300"/>
            </a:pPr>
            <a:r>
              <a:rPr lang="en" sz="2133" b="1" dirty="0"/>
              <a:t>Password:</a:t>
            </a:r>
            <a:r>
              <a:rPr lang="en" sz="2133" dirty="0"/>
              <a:t> ieeeieee </a:t>
            </a:r>
            <a:endParaRPr sz="2133" dirty="0"/>
          </a:p>
          <a:p>
            <a:pPr indent="-414856">
              <a:buSzPts val="1300"/>
            </a:pPr>
            <a:r>
              <a:rPr lang="en" sz="2133" b="1" dirty="0"/>
              <a:t>Encryption Type:</a:t>
            </a:r>
            <a:r>
              <a:rPr lang="en" sz="2133" dirty="0"/>
              <a:t> WPA2/WPA3 </a:t>
            </a:r>
            <a:endParaRPr sz="2133" dirty="0"/>
          </a:p>
          <a:p>
            <a:pPr marL="0" marR="101597" indent="0">
              <a:spcBef>
                <a:spcPts val="1333"/>
              </a:spcBef>
              <a:buNone/>
            </a:pPr>
            <a:r>
              <a:rPr lang="en" sz="2133" b="1" dirty="0"/>
              <a:t>SSID: </a:t>
            </a:r>
            <a:r>
              <a:rPr lang="en" sz="2133" dirty="0"/>
              <a:t>IEEE802-6G</a:t>
            </a:r>
            <a:r>
              <a:rPr lang="en" sz="2133" b="1" dirty="0"/>
              <a:t>  </a:t>
            </a:r>
            <a:endParaRPr sz="2133" b="1" dirty="0"/>
          </a:p>
          <a:p>
            <a:pPr marR="101597" indent="-414856">
              <a:buSzPts val="1300"/>
            </a:pPr>
            <a:r>
              <a:rPr lang="en" sz="2133" b="1" dirty="0"/>
              <a:t>Password:</a:t>
            </a:r>
            <a:r>
              <a:rPr lang="en" sz="2133" dirty="0"/>
              <a:t> ieeeieee </a:t>
            </a:r>
            <a:endParaRPr sz="2133" dirty="0"/>
          </a:p>
          <a:p>
            <a:pPr indent="-414856">
              <a:buSzPts val="1300"/>
            </a:pPr>
            <a:r>
              <a:rPr lang="en" sz="2133" b="1" dirty="0"/>
              <a:t>Encryption Type:</a:t>
            </a:r>
            <a:r>
              <a:rPr lang="en" sz="2133" dirty="0"/>
              <a:t> WPA3 </a:t>
            </a:r>
            <a:endParaRPr sz="2133" dirty="0"/>
          </a:p>
          <a:p>
            <a:pPr indent="-414856">
              <a:buSzPts val="1300"/>
            </a:pPr>
            <a:r>
              <a:rPr lang="en" sz="2133" dirty="0"/>
              <a:t>Support for 6GHz WiFi</a:t>
            </a:r>
            <a:endParaRPr sz="2133" dirty="0"/>
          </a:p>
          <a:p>
            <a:pPr marL="0" marR="101597" indent="0">
              <a:lnSpc>
                <a:spcPct val="100000"/>
              </a:lnSpc>
              <a:spcBef>
                <a:spcPts val="1333"/>
              </a:spcBef>
              <a:buClr>
                <a:srgbClr val="000000"/>
              </a:buClr>
              <a:buNone/>
            </a:pPr>
            <a:r>
              <a:rPr lang="en" sz="2133" b="1" dirty="0"/>
              <a:t>Local Document Server for IEEE 802 Documents:  </a:t>
            </a:r>
            <a:r>
              <a:rPr lang="en" sz="2133"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133" dirty="0"/>
          </a:p>
        </p:txBody>
      </p:sp>
      <p:sp>
        <p:nvSpPr>
          <p:cNvPr id="101" name="Google Shape;101;p7"/>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1600" b="1" dirty="0"/>
              <a:t>Network Provider and </a:t>
            </a:r>
            <a:r>
              <a:rPr lang="en" sz="1733" b="1" dirty="0"/>
              <a:t>Onsite Network Support </a:t>
            </a:r>
            <a:endParaRPr sz="1733" b="1" dirty="0"/>
          </a:p>
          <a:p>
            <a:pPr marL="0" indent="0">
              <a:spcBef>
                <a:spcPts val="1333"/>
              </a:spcBef>
              <a:buClr>
                <a:srgbClr val="000000"/>
              </a:buClr>
              <a:buSzPts val="1800"/>
              <a:buNone/>
            </a:pPr>
            <a:r>
              <a:rPr lang="en" sz="1733" dirty="0"/>
              <a:t>The November 2023 IEEE 802 Plenary Session Network Provider is Linespeed Events. </a:t>
            </a:r>
          </a:p>
          <a:p>
            <a:pPr marL="0" indent="0">
              <a:lnSpc>
                <a:spcPct val="100000"/>
              </a:lnSpc>
              <a:buClr>
                <a:srgbClr val="000000"/>
              </a:buClr>
              <a:buNone/>
            </a:pPr>
            <a:endParaRPr lang="en-US" sz="1600" b="1" dirty="0"/>
          </a:p>
          <a:p>
            <a:pPr marL="0" indent="0">
              <a:lnSpc>
                <a:spcPct val="100000"/>
              </a:lnSpc>
              <a:buClr>
                <a:srgbClr val="000000"/>
              </a:buClr>
              <a:buNone/>
            </a:pPr>
            <a:r>
              <a:rPr lang="en-US" sz="1600" b="1" dirty="0"/>
              <a:t>Richard </a:t>
            </a:r>
            <a:r>
              <a:rPr lang="en-US" sz="1600" b="1" dirty="0" err="1"/>
              <a:t>Alfvin</a:t>
            </a:r>
            <a:endParaRPr lang="en-US" sz="1600" b="1" dirty="0"/>
          </a:p>
          <a:p>
            <a:pPr marL="0" indent="0">
              <a:lnSpc>
                <a:spcPct val="100000"/>
              </a:lnSpc>
              <a:buNone/>
            </a:pPr>
            <a:r>
              <a:rPr lang="en-US" sz="1600" dirty="0"/>
              <a:t>Mobile: +1 (585) 781-0952 </a:t>
            </a:r>
          </a:p>
          <a:p>
            <a:pPr marL="0" indent="0">
              <a:lnSpc>
                <a:spcPct val="100000"/>
              </a:lnSpc>
              <a:buNone/>
            </a:pPr>
            <a:r>
              <a:rPr lang="en-US" sz="1600" dirty="0"/>
              <a:t>Email: </a:t>
            </a:r>
            <a:r>
              <a:rPr lang="en-US" sz="1600" u="sng" dirty="0">
                <a:solidFill>
                  <a:schemeClr val="accent5"/>
                </a:solidFill>
                <a:hlinkClick r:id="rId4">
                  <a:extLst>
                    <a:ext uri="{A12FA001-AC4F-418D-AE19-62706E023703}">
                      <ahyp:hlinkClr xmlns:ahyp="http://schemas.microsoft.com/office/drawing/2018/hyperlinkcolor" val="tx"/>
                    </a:ext>
                  </a:extLst>
                </a:hlinkClick>
              </a:rPr>
              <a:t>rick@linespeed.com</a:t>
            </a:r>
            <a:r>
              <a:rPr lang="en-US" sz="1600" dirty="0"/>
              <a:t> </a:t>
            </a:r>
          </a:p>
          <a:p>
            <a:pPr marL="0" indent="0">
              <a:spcBef>
                <a:spcPts val="1333"/>
              </a:spcBef>
              <a:buClr>
                <a:srgbClr val="000000"/>
              </a:buClr>
              <a:buSzPts val="1800"/>
              <a:buNone/>
            </a:pPr>
            <a:r>
              <a:rPr lang="en" sz="1733"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endParaRPr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C679E-BCDB-4A5C-A38F-ECA97E9DDB64}">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 ds:uri="http://purl.org/dc/dcmitype/"/>
    <ds:schemaRef ds:uri="http://schemas.microsoft.com/office/infopath/2007/PartnerControls"/>
    <ds:schemaRef ds:uri="ba37140e-f4c5-4a6c-a9b4-20a691ce6c8a"/>
    <ds:schemaRef ds:uri="cc9c437c-ae0c-4066-8d90-a0f7de786127"/>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28787</TotalTime>
  <Words>2778</Words>
  <Application>Microsoft Office PowerPoint</Application>
  <PresentationFormat>Widescreen</PresentationFormat>
  <Paragraphs>405</Paragraphs>
  <Slides>25</Slides>
  <Notes>18</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Roboto</vt:lpstr>
      <vt:lpstr>Times New Roman</vt:lpstr>
      <vt:lpstr>Verdana</vt:lpstr>
      <vt:lpstr>Wingdings</vt:lpstr>
      <vt:lpstr>802-11 Theme</vt:lpstr>
      <vt:lpstr>Material</vt:lpstr>
      <vt:lpstr>Document</vt:lpstr>
      <vt:lpstr>1st Vice Chair Report - 2023 Nov - Plenary Honolulu</vt:lpstr>
      <vt:lpstr>Abstract</vt:lpstr>
      <vt:lpstr>Monday, November 13, 2023 802.11 WG Opening Plenary</vt:lpstr>
      <vt:lpstr>Successful Mixed-mode Meeting Protocol</vt:lpstr>
      <vt:lpstr>November 2023  IEEE 802 Plenary Session</vt:lpstr>
      <vt:lpstr>  IEEE 802 Newcomer Orientation  Monday November 13th at 9:00 AM</vt:lpstr>
      <vt:lpstr>In Person Registration Times and Location</vt:lpstr>
      <vt:lpstr>Meeting Planner Contact Information</vt:lpstr>
      <vt:lpstr>Network Access Information </vt:lpstr>
      <vt:lpstr>Schedule of Sessions and Attendance</vt:lpstr>
      <vt:lpstr>Audio Visual Support - In Person Sessions </vt:lpstr>
      <vt:lpstr>Food and Beverage Breaks</vt:lpstr>
      <vt:lpstr>Request for information on F&amp;B Friday needs</vt:lpstr>
      <vt:lpstr>  IEEE 802 Networking Social  Wednesday November 15th at 6:30 PM</vt:lpstr>
      <vt:lpstr>Resort Map - Meeting Space, Lunches, Social Locations Highlighted</vt:lpstr>
      <vt:lpstr>Next IEEE 802 Plenary Session – March 2024</vt:lpstr>
      <vt:lpstr>M3.6 Recording attendance</vt:lpstr>
      <vt:lpstr>Registration Report Nov 12, 2023</vt:lpstr>
      <vt:lpstr>Friday, November 17, 2023 802.11 WG Closing Plenary</vt:lpstr>
      <vt:lpstr>Straw Poll: Return to This Venue:  (Hilton Hawaiian Village, Honolulu)</vt:lpstr>
      <vt:lpstr>Straw Poll: January 2024 – Panama Interim</vt:lpstr>
      <vt:lpstr>Straw Poll: 2024 March - Denver Plenary</vt:lpstr>
      <vt:lpstr>Future Interim Venue Status</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Nov - Plenary Honolulu</dc:title>
  <dc:subject>November 2023</dc:subject>
  <dc:creator>Jon Rosdahl</dc:creator>
  <dc:description>Jon Rosdahl (Qualcomm)</dc:description>
  <cp:lastModifiedBy>Jon Rosdahl</cp:lastModifiedBy>
  <cp:revision>39</cp:revision>
  <cp:lastPrinted>1601-01-01T00:00:00Z</cp:lastPrinted>
  <dcterms:created xsi:type="dcterms:W3CDTF">2020-01-12T14:48:27Z</dcterms:created>
  <dcterms:modified xsi:type="dcterms:W3CDTF">2023-11-13T20:50:53Z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