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2398" r:id="rId17"/>
    <p:sldId id="2397" r:id="rId18"/>
    <p:sldId id="314"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78" d="100"/>
          <a:sy n="78" d="100"/>
        </p:scale>
        <p:origin x="66"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16</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409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802.11-23/1687r0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0653-00-0000-2022-march-wba-whitepaper-re-device-identification.pdf" TargetMode="External"/><Relationship Id="rId3" Type="http://schemas.openxmlformats.org/officeDocument/2006/relationships/hyperlink" Target="https://mentor.ieee.org/802.11/dcn/22/11-22-0651-25-00bh-tgbh-motions-list.pptx" TargetMode="External"/><Relationship Id="rId7" Type="http://schemas.openxmlformats.org/officeDocument/2006/relationships/hyperlink" Target="https://mentor.ieee.org/802.11/dcn/22/11-22-0668-00-0000-liaison-statement-from-wba-re-wi-fi-devices-identification-group.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3/11-23-1152-22-00bh-ieee-802-11bh-lb274-comments.xlsx" TargetMode="External"/><Relationship Id="rId9" Type="http://schemas.openxmlformats.org/officeDocument/2006/relationships/hyperlink" Target="https://mentor.ieee.org/802.11/dcn/23/11-23-0888-00-00bh-wba-liaison-discussion.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3/11-23-1427-02-00bh-cid18-and-cid111-resolution-for-lb274.pptx" TargetMode="External"/><Relationship Id="rId3" Type="http://schemas.openxmlformats.org/officeDocument/2006/relationships/hyperlink" Target="https://mentor.ieee.org/802.11/dcn/23/11-23-1316-10-00bh-cr-for-cids-relevant-to-device-id-part-1.docx" TargetMode="External"/><Relationship Id="rId7" Type="http://schemas.openxmlformats.org/officeDocument/2006/relationships/hyperlink" Target="https://mentor.ieee.org/802.11/dcn/23/11-23-1369-02-00bh-cr-for-cids-in-subclause-9.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353-02-00bh-cr-for-cids-relevant-to-device-id-part-2.docx" TargetMode="External"/><Relationship Id="rId11" Type="http://schemas.openxmlformats.org/officeDocument/2006/relationships/hyperlink" Target="https://mentor.ieee.org/802.11/dcn/23/11-23-1258-04-00bh-comment-resolutions-draft-3-0-section-12-7.docx" TargetMode="External"/><Relationship Id="rId5" Type="http://schemas.openxmlformats.org/officeDocument/2006/relationships/hyperlink" Target="https://mentor.ieee.org/802.11/dcn/23/11-23-1373-01-00bh-cid-resolutions-irm-2.docx" TargetMode="External"/><Relationship Id="rId10" Type="http://schemas.openxmlformats.org/officeDocument/2006/relationships/hyperlink" Target="https://mentor.ieee.org/802.11/dcn/23/11-23-1285-00-00bh-lb274-cid-resolutions.docx" TargetMode="External"/><Relationship Id="rId4" Type="http://schemas.openxmlformats.org/officeDocument/2006/relationships/hyperlink" Target="https://mentor.ieee.org/802.11/dcn/23/11-23-1245-21-00bh-cid-resolutions-irm-1.docx" TargetMode="External"/><Relationship Id="rId9" Type="http://schemas.openxmlformats.org/officeDocument/2006/relationships/hyperlink" Target="https://mentor.ieee.org/802.11/dcn/23/11-23-1314-05-00bh-cr-for-use-case-4-8.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TGbh-agenda-2023-Oct-10</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2023-10-xx</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8169962"/>
              </p:ext>
            </p:extLst>
          </p:nvPr>
        </p:nvGraphicFramePr>
        <p:xfrm>
          <a:off x="989013" y="2413001"/>
          <a:ext cx="10288587" cy="2491230"/>
        </p:xfrm>
        <a:graphic>
          <a:graphicData uri="http://schemas.openxmlformats.org/presentationml/2006/ole">
            <mc:AlternateContent xmlns:mc="http://schemas.openxmlformats.org/markup-compatibility/2006">
              <mc:Choice xmlns:v="urn:schemas-microsoft-com:vml" Requires="v">
                <p:oleObj name="Document" r:id="rId3" imgW="10457640" imgH="2536149" progId="Word.Document.8">
                  <p:embed/>
                </p:oleObj>
              </mc:Choice>
              <mc:Fallback>
                <p:oleObj name="Document" r:id="rId3" imgW="10457640" imgH="2536149" progId="Word.Document.8">
                  <p:embed/>
                  <p:pic>
                    <p:nvPicPr>
                      <p:cNvPr id="0" name="Picture 3"/>
                      <p:cNvPicPr>
                        <a:picLocks noChangeAspect="1" noChangeArrowheads="1"/>
                      </p:cNvPicPr>
                      <p:nvPr/>
                    </p:nvPicPr>
                    <p:blipFill>
                      <a:blip r:embed="rId4"/>
                      <a:srcRect/>
                      <a:stretch>
                        <a:fillRect/>
                      </a:stretch>
                    </p:blipFill>
                    <p:spPr bwMode="auto">
                      <a:xfrm>
                        <a:off x="989013" y="2413001"/>
                        <a:ext cx="10288587" cy="249123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Oct 2023</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16)</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3"/>
              </a:rPr>
              <a:t>11-22/0651r25</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a:t>
            </a:r>
            <a:r>
              <a:rPr lang="en-US" sz="2200" dirty="0">
                <a:hlinkClick r:id="rId4"/>
              </a:rPr>
              <a:t>11-23/1152r22</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topics list (slide 17)</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(was due Sept): </a:t>
            </a:r>
            <a:r>
              <a:rPr lang="en-US" sz="2200" b="0" u="sng" dirty="0">
                <a:hlinkClick r:id="rId5"/>
              </a:rPr>
              <a:t>11-21/0703r0</a:t>
            </a:r>
            <a:r>
              <a:rPr lang="en-US" sz="2200" b="0" dirty="0"/>
              <a:t>, </a:t>
            </a:r>
            <a:r>
              <a:rPr lang="en-US" sz="2200" b="0" dirty="0">
                <a:hlinkClick r:id="rId6"/>
              </a:rPr>
              <a:t>11-21/1141r0</a:t>
            </a:r>
            <a:r>
              <a:rPr lang="en-US" sz="2200" b="0" dirty="0"/>
              <a:t>, </a:t>
            </a:r>
            <a:r>
              <a:rPr lang="en-US" sz="2200" b="0" dirty="0">
                <a:hlinkClick r:id="rId7"/>
              </a:rPr>
              <a:t>11-22/0668r0</a:t>
            </a:r>
            <a:r>
              <a:rPr lang="en-US" sz="2200" b="0" dirty="0"/>
              <a:t>, </a:t>
            </a:r>
            <a:r>
              <a:rPr lang="en-US" sz="2200" b="0" dirty="0">
                <a:hlinkClick r:id="rId8"/>
              </a:rPr>
              <a:t>11-22/0653r0</a:t>
            </a:r>
            <a:r>
              <a:rPr lang="en-US" sz="2200" b="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hlinkClick r:id="rId9"/>
              </a:rPr>
              <a:t>11-23/0888r0</a:t>
            </a:r>
            <a:r>
              <a:rPr lang="en-US" sz="2200" b="0" dirty="0"/>
              <a:t> Stephen Orr</a:t>
            </a:r>
            <a:endParaRPr lang="en-US" sz="22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Nov 2023</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topics list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857250" lvl="1" indent="-457200">
              <a:lnSpc>
                <a:spcPct val="70000"/>
              </a:lnSpc>
              <a:spcBef>
                <a:spcPts val="300"/>
              </a:spcBef>
              <a:spcAft>
                <a:spcPts val="600"/>
              </a:spcAft>
              <a:buFont typeface="Arial" panose="020B0604020202020204" pitchFamily="34" charset="0"/>
              <a:buChar char="•"/>
              <a:defRPr/>
            </a:pPr>
            <a:r>
              <a:rPr lang="en-US" dirty="0"/>
              <a:t>Device ID and “opaque identifier” – parallel concepts, or is opaque a specific use of Device ID? (CIDs 8, 9) – Lumbatis</a:t>
            </a:r>
          </a:p>
          <a:p>
            <a:pPr marL="857250" lvl="1" indent="-457200">
              <a:lnSpc>
                <a:spcPct val="70000"/>
              </a:lnSpc>
              <a:spcBef>
                <a:spcPts val="300"/>
              </a:spcBef>
              <a:spcAft>
                <a:spcPts val="600"/>
              </a:spcAft>
              <a:buFont typeface="Arial" panose="020B0604020202020204" pitchFamily="34" charset="0"/>
              <a:buChar char="•"/>
              <a:defRPr/>
            </a:pPr>
            <a:r>
              <a:rPr lang="en-US" dirty="0"/>
              <a:t>P2P use of </a:t>
            </a:r>
            <a:r>
              <a:rPr lang="en-US" dirty="0">
                <a:highlight>
                  <a:srgbClr val="FFFF00"/>
                </a:highlight>
              </a:rPr>
              <a:t>Device ID</a:t>
            </a:r>
            <a:r>
              <a:rPr lang="en-US" dirty="0"/>
              <a:t>/IRM (CID 18, 162) – </a:t>
            </a:r>
            <a:r>
              <a:rPr lang="en-US" dirty="0">
                <a:highlight>
                  <a:srgbClr val="FFFF00"/>
                </a:highlight>
              </a:rPr>
              <a:t>Okan? </a:t>
            </a:r>
          </a:p>
          <a:p>
            <a:pPr marL="857250" lvl="1" indent="-457200">
              <a:lnSpc>
                <a:spcPct val="70000"/>
              </a:lnSpc>
              <a:spcBef>
                <a:spcPts val="300"/>
              </a:spcBef>
              <a:spcAft>
                <a:spcPts val="600"/>
              </a:spcAft>
              <a:buFont typeface="Arial" panose="020B0604020202020204" pitchFamily="34" charset="0"/>
              <a:buChar char="•"/>
              <a:defRPr/>
            </a:pPr>
            <a:r>
              <a:rPr lang="en-US" dirty="0"/>
              <a:t>MLO/MLD use of TGbh (CID 19) – Yang? De la Oliva? </a:t>
            </a:r>
          </a:p>
          <a:p>
            <a:pPr marL="857250" lvl="1" indent="-457200">
              <a:lnSpc>
                <a:spcPct val="70000"/>
              </a:lnSpc>
              <a:spcBef>
                <a:spcPts val="300"/>
              </a:spcBef>
              <a:spcAft>
                <a:spcPts val="600"/>
              </a:spcAft>
              <a:buFont typeface="Arial" panose="020B0604020202020204" pitchFamily="34" charset="0"/>
              <a:buChar char="•"/>
              <a:defRPr/>
            </a:pPr>
            <a:r>
              <a:rPr lang="en-US" dirty="0"/>
              <a:t>Use case 4.8 (probing) – does IRM address this? (CIDs 20, 89, 98) – Yang </a:t>
            </a:r>
          </a:p>
          <a:p>
            <a:pPr marL="857250" lvl="1" indent="-457200">
              <a:lnSpc>
                <a:spcPct val="70000"/>
              </a:lnSpc>
              <a:spcBef>
                <a:spcPts val="300"/>
              </a:spcBef>
              <a:spcAft>
                <a:spcPts val="600"/>
              </a:spcAft>
              <a:buFont typeface="Arial" panose="020B0604020202020204" pitchFamily="34" charset="0"/>
              <a:buChar char="•"/>
              <a:defRPr/>
            </a:pPr>
            <a:r>
              <a:rPr lang="en-US" dirty="0"/>
              <a:t>REVme CID 4069 (when there’s time) – Malinen </a:t>
            </a:r>
          </a:p>
          <a:p>
            <a:pPr marL="857250" lvl="1" indent="-457200">
              <a:lnSpc>
                <a:spcPct val="70000"/>
              </a:lnSpc>
              <a:spcBef>
                <a:spcPts val="300"/>
              </a:spcBef>
              <a:spcAft>
                <a:spcPts val="600"/>
              </a:spcAft>
              <a:buFont typeface="Arial" panose="020B0604020202020204" pitchFamily="34" charset="0"/>
              <a:buChar char="•"/>
              <a:defRPr/>
            </a:pPr>
            <a:r>
              <a:rPr lang="en-US" dirty="0"/>
              <a:t>Encryption of Device ID and IRM (CIDs 84, 85, 87)</a:t>
            </a:r>
          </a:p>
          <a:p>
            <a:pPr marL="857250" lvl="1" indent="-457200">
              <a:lnSpc>
                <a:spcPct val="70000"/>
              </a:lnSpc>
              <a:spcBef>
                <a:spcPts val="300"/>
              </a:spcBef>
              <a:spcAft>
                <a:spcPts val="600"/>
              </a:spcAft>
              <a:buFont typeface="Arial" panose="020B0604020202020204" pitchFamily="34" charset="0"/>
              <a:buChar char="•"/>
              <a:defRPr/>
            </a:pPr>
            <a:r>
              <a:rPr lang="en-US" dirty="0"/>
              <a:t>TDLS operation (CID 111)</a:t>
            </a:r>
          </a:p>
          <a:p>
            <a:pPr marL="857250" lvl="1" indent="-457200">
              <a:lnSpc>
                <a:spcPct val="70000"/>
              </a:lnSpc>
              <a:spcBef>
                <a:spcPts val="300"/>
              </a:spcBef>
              <a:spcAft>
                <a:spcPts val="600"/>
              </a:spcAft>
              <a:buFont typeface="Arial" panose="020B0604020202020204" pitchFamily="34" charset="0"/>
              <a:buChar char="•"/>
              <a:defRPr/>
            </a:pPr>
            <a:r>
              <a:rPr lang="en-US" dirty="0"/>
              <a:t>Minimum length of a Device ID (CIDs 8, 9, 52, 53)</a:t>
            </a:r>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872270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066800"/>
            <a:ext cx="10820399" cy="5408614"/>
          </a:xfrm>
          <a:ln/>
        </p:spPr>
        <p:txBody>
          <a:bodyPr/>
          <a:lstStyle/>
          <a:p>
            <a:pPr marL="457200" indent="-457200">
              <a:spcBef>
                <a:spcPts val="300"/>
              </a:spcBef>
              <a:spcAft>
                <a:spcPts val="0"/>
              </a:spcAft>
              <a:buFont typeface="Arial" panose="020B0604020202020204" pitchFamily="34" charset="0"/>
              <a:buChar char="•"/>
              <a:defRPr/>
            </a:pPr>
            <a:r>
              <a:rPr lang="en-US" sz="1800" dirty="0"/>
              <a:t>CID 40 (no need for 11-23/1372?) and related: CIDs 19, 88 in 11-23/1316 (Yang)</a:t>
            </a:r>
          </a:p>
          <a:p>
            <a:pPr marL="857250" lvl="1" indent="-457200">
              <a:spcBef>
                <a:spcPts val="300"/>
              </a:spcBef>
              <a:spcAft>
                <a:spcPts val="0"/>
              </a:spcAft>
              <a:buFont typeface="Arial" panose="020B0604020202020204" pitchFamily="34" charset="0"/>
              <a:buChar char="•"/>
              <a:defRPr/>
            </a:pPr>
            <a:r>
              <a:rPr lang="en-US" sz="1600" dirty="0"/>
              <a:t>Note TGbh may still want to work on this topic, to help TGbe with integration of our features into MLD/MLO</a:t>
            </a:r>
          </a:p>
          <a:p>
            <a:pPr marL="457200" indent="-457200">
              <a:spcBef>
                <a:spcPts val="300"/>
              </a:spcBef>
              <a:spcAft>
                <a:spcPts val="0"/>
              </a:spcAft>
              <a:buFont typeface="Arial" panose="020B0604020202020204" pitchFamily="34" charset="0"/>
              <a:buChar char="•"/>
              <a:defRPr/>
            </a:pPr>
            <a:r>
              <a:rPr lang="en-US" sz="1800" dirty="0"/>
              <a:t>Numerous CIDs/topics (mostly Device ID): </a:t>
            </a:r>
            <a:r>
              <a:rPr lang="en-US" sz="1800" dirty="0">
                <a:hlinkClick r:id="rId3"/>
              </a:rPr>
              <a:t>11-23/1316r10</a:t>
            </a:r>
            <a:r>
              <a:rPr lang="en-US" sz="1800" dirty="0"/>
              <a:t> (Yang): </a:t>
            </a:r>
            <a:endParaRPr lang="en-US" sz="1400" dirty="0">
              <a:highlight>
                <a:srgbClr val="FFFF00"/>
              </a:highlight>
            </a:endParaRPr>
          </a:p>
          <a:p>
            <a:pPr marL="857250" lvl="1" indent="-457200">
              <a:spcBef>
                <a:spcPts val="300"/>
              </a:spcBef>
              <a:spcAft>
                <a:spcPts val="0"/>
              </a:spcAft>
              <a:buFont typeface="Arial" panose="020B0604020202020204" pitchFamily="34" charset="0"/>
              <a:buChar char="•"/>
              <a:defRPr/>
            </a:pPr>
            <a:r>
              <a:rPr lang="en-US" sz="1600" dirty="0"/>
              <a:t>CIDs 75, 123, 249, 106, 105, 121, 91, 92, 172, 166, 251</a:t>
            </a:r>
            <a:endParaRPr lang="en-US" sz="1600" dirty="0">
              <a:highlight>
                <a:srgbClr val="FFFF00"/>
              </a:highlight>
            </a:endParaRPr>
          </a:p>
          <a:p>
            <a:pPr marL="457200" indent="-457200">
              <a:spcBef>
                <a:spcPts val="300"/>
              </a:spcBef>
              <a:spcAft>
                <a:spcPts val="0"/>
              </a:spcAft>
              <a:buFont typeface="Arial" panose="020B0604020202020204" pitchFamily="34" charset="0"/>
              <a:buChar char="•"/>
              <a:defRPr/>
            </a:pPr>
            <a:r>
              <a:rPr lang="en-US" sz="1800" dirty="0"/>
              <a:t>Continue </a:t>
            </a:r>
            <a:r>
              <a:rPr lang="en-US" sz="1800" dirty="0">
                <a:hlinkClick r:id="rId4"/>
              </a:rPr>
              <a:t>11-23/1245r21</a:t>
            </a:r>
            <a:r>
              <a:rPr lang="en-US" sz="1800" dirty="0"/>
              <a:t> (Numerous CIDs) (Smith): </a:t>
            </a:r>
          </a:p>
          <a:p>
            <a:pPr marL="857250" lvl="1" indent="-457200">
              <a:spcBef>
                <a:spcPts val="300"/>
              </a:spcBef>
              <a:spcAft>
                <a:spcPts val="0"/>
              </a:spcAft>
              <a:buFont typeface="Arial" panose="020B0604020202020204" pitchFamily="34" charset="0"/>
              <a:buChar char="•"/>
              <a:defRPr/>
            </a:pPr>
            <a:r>
              <a:rPr lang="en-US" sz="1600" dirty="0"/>
              <a:t>CIDs 34, 241</a:t>
            </a:r>
          </a:p>
          <a:p>
            <a:pPr marL="857250" lvl="1" indent="-457200">
              <a:spcBef>
                <a:spcPts val="300"/>
              </a:spcBef>
              <a:spcAft>
                <a:spcPts val="0"/>
              </a:spcAft>
              <a:buFont typeface="Arial" panose="020B0604020202020204" pitchFamily="34" charset="0"/>
              <a:buChar char="•"/>
              <a:defRPr/>
            </a:pPr>
            <a:r>
              <a:rPr lang="en-US" sz="1600" dirty="0"/>
              <a:t>restart from CID 109</a:t>
            </a:r>
          </a:p>
          <a:p>
            <a:pPr marL="457200" indent="-457200">
              <a:spcBef>
                <a:spcPts val="300"/>
              </a:spcBef>
              <a:spcAft>
                <a:spcPts val="0"/>
              </a:spcAft>
              <a:buFont typeface="Arial" panose="020B0604020202020204" pitchFamily="34" charset="0"/>
              <a:buChar char="•"/>
              <a:defRPr/>
            </a:pPr>
            <a:r>
              <a:rPr lang="en-US" sz="1800" dirty="0"/>
              <a:t>IRM topics: </a:t>
            </a:r>
            <a:r>
              <a:rPr lang="en-US" sz="1800" dirty="0">
                <a:hlinkClick r:id="rId5"/>
              </a:rPr>
              <a:t>11-23/1373r1</a:t>
            </a:r>
            <a:r>
              <a:rPr lang="en-US" sz="1800" dirty="0"/>
              <a:t> (Smith)</a:t>
            </a:r>
          </a:p>
          <a:p>
            <a:pPr marL="457200" indent="-457200">
              <a:spcBef>
                <a:spcPts val="300"/>
              </a:spcBef>
              <a:spcAft>
                <a:spcPts val="0"/>
              </a:spcAft>
              <a:buFont typeface="Arial" panose="020B0604020202020204" pitchFamily="34" charset="0"/>
              <a:buChar char="•"/>
              <a:defRPr/>
            </a:pPr>
            <a:r>
              <a:rPr lang="en-US" sz="1800" dirty="0"/>
              <a:t>Numerous CIDs/topics, Part 2 (mostly Device ID): </a:t>
            </a:r>
            <a:r>
              <a:rPr lang="en-US" sz="1800" dirty="0">
                <a:hlinkClick r:id="rId6"/>
              </a:rPr>
              <a:t>11-23/1353r2</a:t>
            </a:r>
            <a:r>
              <a:rPr lang="en-US" sz="1800" dirty="0"/>
              <a:t> (Yang)</a:t>
            </a:r>
          </a:p>
          <a:p>
            <a:pPr marL="0" indent="0">
              <a:spcBef>
                <a:spcPts val="300"/>
              </a:spcBef>
              <a:spcAft>
                <a:spcPts val="0"/>
              </a:spcAft>
              <a:defRPr/>
            </a:pPr>
            <a:r>
              <a:rPr lang="en-US" sz="1800" dirty="0"/>
              <a:t>Pending (awaiting presentation update/discussion to reach consensus):</a:t>
            </a:r>
          </a:p>
          <a:p>
            <a:pPr marL="457200" indent="-457200">
              <a:spcBef>
                <a:spcPts val="300"/>
              </a:spcBef>
              <a:spcAft>
                <a:spcPts val="0"/>
              </a:spcAft>
              <a:buFont typeface="Arial" panose="020B0604020202020204" pitchFamily="34" charset="0"/>
              <a:buChar char="•"/>
              <a:defRPr/>
            </a:pPr>
            <a:r>
              <a:rPr lang="en-US" sz="1800" dirty="0"/>
              <a:t>Clause 9: </a:t>
            </a:r>
            <a:r>
              <a:rPr lang="en-US" sz="1800" dirty="0">
                <a:hlinkClick r:id="rId7"/>
              </a:rPr>
              <a:t>11-23/1369r2</a:t>
            </a:r>
            <a:r>
              <a:rPr lang="en-US" sz="1800" dirty="0"/>
              <a:t> (Yang); Return to CIDs 159 and 276</a:t>
            </a:r>
          </a:p>
          <a:p>
            <a:pPr marL="457200" indent="-457200">
              <a:spcBef>
                <a:spcPts val="300"/>
              </a:spcBef>
              <a:spcAft>
                <a:spcPts val="0"/>
              </a:spcAft>
              <a:buFont typeface="Arial" panose="020B0604020202020204" pitchFamily="34" charset="0"/>
              <a:buChar char="•"/>
              <a:defRPr/>
            </a:pPr>
            <a:r>
              <a:rPr lang="en-US" sz="1800" dirty="0"/>
              <a:t>171, 103, 244, 123, 104, 170, 72, 178: </a:t>
            </a:r>
            <a:r>
              <a:rPr lang="en-US" sz="1800" dirty="0">
                <a:hlinkClick r:id="rId3"/>
              </a:rPr>
              <a:t>11-23/1316r10</a:t>
            </a:r>
            <a:r>
              <a:rPr lang="en-US" sz="1800" dirty="0"/>
              <a:t> (Yang)</a:t>
            </a:r>
          </a:p>
          <a:p>
            <a:pPr marL="457200" indent="-457200">
              <a:spcBef>
                <a:spcPts val="300"/>
              </a:spcBef>
              <a:spcAft>
                <a:spcPts val="0"/>
              </a:spcAft>
              <a:buFont typeface="Arial" panose="020B0604020202020204" pitchFamily="34" charset="0"/>
              <a:buChar char="•"/>
              <a:defRPr/>
            </a:pPr>
            <a:r>
              <a:rPr lang="en-US" sz="1800" dirty="0"/>
              <a:t>CIDs 18 and 111 (and 162?) (client to client): </a:t>
            </a:r>
            <a:r>
              <a:rPr lang="en-US" sz="1800" dirty="0">
                <a:hlinkClick r:id="rId8"/>
              </a:rPr>
              <a:t>11-23/1427r2</a:t>
            </a:r>
            <a:r>
              <a:rPr lang="en-US" sz="1800" dirty="0"/>
              <a:t> (Mutgan)</a:t>
            </a:r>
          </a:p>
          <a:p>
            <a:pPr marL="457200" indent="-457200">
              <a:spcBef>
                <a:spcPts val="300"/>
              </a:spcBef>
              <a:spcAft>
                <a:spcPts val="0"/>
              </a:spcAft>
              <a:buFont typeface="Arial" panose="020B0604020202020204" pitchFamily="34" charset="0"/>
              <a:buChar char="•"/>
              <a:defRPr/>
            </a:pPr>
            <a:r>
              <a:rPr lang="en-US" sz="1800" dirty="0"/>
              <a:t>Use Case 4.8/randomized probes (CID 98): </a:t>
            </a:r>
            <a:r>
              <a:rPr lang="en-US" sz="1800" dirty="0">
                <a:hlinkClick r:id="rId9"/>
              </a:rPr>
              <a:t>11-23/1314r5</a:t>
            </a:r>
            <a:r>
              <a:rPr lang="en-US" sz="1800" dirty="0"/>
              <a:t> (Yang) </a:t>
            </a:r>
          </a:p>
          <a:p>
            <a:pPr marL="457200" indent="-457200">
              <a:spcBef>
                <a:spcPts val="300"/>
              </a:spcBef>
              <a:spcAft>
                <a:spcPts val="0"/>
              </a:spcAft>
              <a:buFont typeface="Arial" panose="020B0604020202020204" pitchFamily="34" charset="0"/>
              <a:buChar char="•"/>
              <a:defRPr/>
            </a:pPr>
            <a:r>
              <a:rPr lang="en-US" sz="1800" dirty="0" err="1"/>
              <a:t>Misc</a:t>
            </a:r>
            <a:r>
              <a:rPr lang="en-US" sz="1800" dirty="0"/>
              <a:t> CIDs </a:t>
            </a:r>
            <a:r>
              <a:rPr lang="en-US" sz="1800" dirty="0">
                <a:hlinkClick r:id="rId10"/>
              </a:rPr>
              <a:t>11-23/1285r0</a:t>
            </a:r>
            <a:r>
              <a:rPr lang="en-US" sz="1800" dirty="0"/>
              <a:t> (Mutgan)</a:t>
            </a:r>
          </a:p>
          <a:p>
            <a:pPr marL="457200" indent="-457200">
              <a:spcBef>
                <a:spcPts val="300"/>
              </a:spcBef>
              <a:spcAft>
                <a:spcPts val="0"/>
              </a:spcAft>
              <a:buFont typeface="Arial" panose="020B0604020202020204" pitchFamily="34" charset="0"/>
              <a:buChar char="•"/>
              <a:defRPr/>
            </a:pPr>
            <a:r>
              <a:rPr lang="en-US" sz="1800" dirty="0"/>
              <a:t>Device ID/opaque identifier (CIDs 8, 9, 52, 53) </a:t>
            </a:r>
            <a:r>
              <a:rPr lang="en-US" sz="1800" dirty="0">
                <a:hlinkClick r:id="rId11"/>
              </a:rPr>
              <a:t>11-23/1258r4</a:t>
            </a:r>
            <a:r>
              <a:rPr lang="en-US" sz="1800" dirty="0"/>
              <a:t> (Lumbatis) (group agreement on min/max length for device ID)</a:t>
            </a:r>
          </a:p>
          <a:p>
            <a:pPr marL="457200" indent="-457200">
              <a:spcBef>
                <a:spcPts val="300"/>
              </a:spcBef>
              <a:spcAft>
                <a:spcPts val="0"/>
              </a:spcAft>
              <a:buFont typeface="Arial" panose="020B0604020202020204" pitchFamily="34" charset="0"/>
              <a:buChar char="•"/>
              <a:defRPr/>
            </a:pPr>
            <a:r>
              <a:rPr lang="en-US" sz="1800" dirty="0"/>
              <a:t>REVme CID 4069 (when there’s time) (Jouni, SA Query procedure)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10 Oct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10 Oct 2023 Teleconference</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76108</TotalTime>
  <Words>2316</Words>
  <Application>Microsoft Office PowerPoint</Application>
  <PresentationFormat>Widescreen</PresentationFormat>
  <Paragraphs>215</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TGbh-agenda-2023-Oct-10</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10 Oct 2023</vt:lpstr>
      <vt:lpstr>Timeline</vt:lpstr>
      <vt:lpstr>Comment topics list</vt:lpstr>
      <vt:lpstr>Comment Resolution queue</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515</cp:revision>
  <cp:lastPrinted>1601-01-01T00:00:00Z</cp:lastPrinted>
  <dcterms:created xsi:type="dcterms:W3CDTF">2021-01-26T19:12:38Z</dcterms:created>
  <dcterms:modified xsi:type="dcterms:W3CDTF">2023-10-06T18:40:16Z</dcterms:modified>
</cp:coreProperties>
</file>