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443" r:id="rId3"/>
    <p:sldId id="2444" r:id="rId4"/>
    <p:sldId id="2451" r:id="rId5"/>
    <p:sldId id="2445" r:id="rId6"/>
    <p:sldId id="2448" r:id="rId7"/>
    <p:sldId id="2449" r:id="rId8"/>
    <p:sldId id="2455" r:id="rId9"/>
    <p:sldId id="2447" r:id="rId10"/>
    <p:sldId id="2450" r:id="rId11"/>
    <p:sldId id="2454" r:id="rId12"/>
    <p:sldId id="2438" r:id="rId13"/>
    <p:sldId id="2453" r:id="rId14"/>
    <p:sldId id="2440" r:id="rId15"/>
    <p:sldId id="2452"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FFEE54-3E3E-2857-02D9-0E3BEA99D2EB}" name="Antonio de la Oliva" initials="AdlO" userId="S::aoliva@it.uc3m.es::62d8fd50-3ea9-438a-8635-fc3c8143fbd3" providerId="AD"/>
  <p188:author id="{558580E1-9F43-268A-EF8B-4CC5C47A8444}" name="Joseph Levy" initials="JL" userId="S::Joseph.Levy@InterDigital.com::3766db8f-7892-44ce-ae9b-8fce39950ac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3"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967" autoAdjust="0"/>
    <p:restoredTop sz="96563" autoAdjust="0"/>
  </p:normalViewPr>
  <p:slideViewPr>
    <p:cSldViewPr>
      <p:cViewPr varScale="1">
        <p:scale>
          <a:sx n="219" d="100"/>
          <a:sy n="219" d="100"/>
        </p:scale>
        <p:origin x="3320" y="19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dirty="0"/>
              <a:t>Sept 2023</a:t>
            </a:r>
            <a:endParaRPr lang="en-GB" dirty="0"/>
          </a:p>
        </p:txBody>
      </p:sp>
      <p:sp>
        <p:nvSpPr>
          <p:cNvPr id="5" name="Footer Placeholder 4"/>
          <p:cNvSpPr>
            <a:spLocks noGrp="1"/>
          </p:cNvSpPr>
          <p:nvPr>
            <p:ph type="ftr" idx="11"/>
          </p:nvPr>
        </p:nvSpPr>
        <p:spPr>
          <a:xfrm>
            <a:off x="7162800" y="6476207"/>
            <a:ext cx="4246027" cy="180975"/>
          </a:xfrm>
        </p:spPr>
        <p:txBody>
          <a:bodyPr/>
          <a:lstStyle>
            <a:lvl1pPr>
              <a:defRPr/>
            </a:lvl1pPr>
          </a:lstStyle>
          <a:p>
            <a:r>
              <a:rPr lang="en-GB" dirty="0"/>
              <a:t>Henry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Henry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dirty="0"/>
              <a:t>Sept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dirty="0"/>
              <a:t>Sept 2023</a:t>
            </a:r>
            <a:endParaRPr lang="en-GB" dirty="0"/>
          </a:p>
        </p:txBody>
      </p:sp>
      <p:sp>
        <p:nvSpPr>
          <p:cNvPr id="5" name="Footer Placeholder 4"/>
          <p:cNvSpPr>
            <a:spLocks noGrp="1"/>
          </p:cNvSpPr>
          <p:nvPr>
            <p:ph type="ftr" idx="11"/>
          </p:nvPr>
        </p:nvSpPr>
        <p:spPr/>
        <p:txBody>
          <a:bodyPr/>
          <a:lstStyle>
            <a:lvl1pPr>
              <a:defRPr/>
            </a:lvl1pPr>
          </a:lstStyle>
          <a:p>
            <a:r>
              <a:rPr lang="en-GB" dirty="0"/>
              <a:t>Henry et 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dirty="0"/>
              <a:t>Sept 2023</a:t>
            </a:r>
            <a:endParaRPr lang="en-GB" dirty="0"/>
          </a:p>
        </p:txBody>
      </p:sp>
      <p:sp>
        <p:nvSpPr>
          <p:cNvPr id="6" name="Footer Placeholder 5"/>
          <p:cNvSpPr>
            <a:spLocks noGrp="1"/>
          </p:cNvSpPr>
          <p:nvPr>
            <p:ph type="ftr" idx="11"/>
          </p:nvPr>
        </p:nvSpPr>
        <p:spPr/>
        <p:txBody>
          <a:bodyPr/>
          <a:lstStyle>
            <a:lvl1pPr>
              <a:defRPr/>
            </a:lvl1pPr>
          </a:lstStyle>
          <a:p>
            <a:r>
              <a:rPr lang="en-GB" dirty="0"/>
              <a:t>Henry et 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dirty="0"/>
              <a:t>Sept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Henry et 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dirty="0"/>
              <a:t>Sept 2023</a:t>
            </a:r>
            <a:endParaRPr lang="en-GB" dirty="0"/>
          </a:p>
        </p:txBody>
      </p:sp>
      <p:sp>
        <p:nvSpPr>
          <p:cNvPr id="4" name="Footer Placeholder 3"/>
          <p:cNvSpPr>
            <a:spLocks noGrp="1"/>
          </p:cNvSpPr>
          <p:nvPr>
            <p:ph type="ftr" idx="11"/>
          </p:nvPr>
        </p:nvSpPr>
        <p:spPr/>
        <p:txBody>
          <a:bodyPr/>
          <a:lstStyle>
            <a:lvl1pPr>
              <a:defRPr/>
            </a:lvl1pPr>
          </a:lstStyle>
          <a:p>
            <a:r>
              <a:rPr lang="en-GB" dirty="0"/>
              <a:t>Henry et 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dirty="0"/>
              <a:t>Sept 2023</a:t>
            </a:r>
            <a:endParaRPr lang="en-GB" dirty="0"/>
          </a:p>
        </p:txBody>
      </p:sp>
      <p:sp>
        <p:nvSpPr>
          <p:cNvPr id="3" name="Footer Placeholder 2"/>
          <p:cNvSpPr>
            <a:spLocks noGrp="1"/>
          </p:cNvSpPr>
          <p:nvPr>
            <p:ph type="ftr" idx="11"/>
          </p:nvPr>
        </p:nvSpPr>
        <p:spPr/>
        <p:txBody>
          <a:bodyPr/>
          <a:lstStyle>
            <a:lvl1pPr>
              <a:defRPr/>
            </a:lvl1pPr>
          </a:lstStyle>
          <a:p>
            <a:r>
              <a:rPr lang="en-GB" dirty="0"/>
              <a:t>Henry et 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dirty="0"/>
              <a:t>Sept 2023</a:t>
            </a:r>
            <a:endParaRPr lang="en-GB" dirty="0"/>
          </a:p>
        </p:txBody>
      </p:sp>
      <p:sp>
        <p:nvSpPr>
          <p:cNvPr id="5" name="Footer Placeholder 4"/>
          <p:cNvSpPr>
            <a:spLocks noGrp="1"/>
          </p:cNvSpPr>
          <p:nvPr>
            <p:ph type="ftr" idx="11"/>
          </p:nvPr>
        </p:nvSpPr>
        <p:spPr/>
        <p:txBody>
          <a:bodyPr/>
          <a:lstStyle>
            <a:lvl1pPr>
              <a:defRPr/>
            </a:lvl1pPr>
          </a:lstStyle>
          <a:p>
            <a:r>
              <a:rPr lang="en-GB" dirty="0"/>
              <a:t>Henry et 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dirty="0"/>
              <a:t>Sept 2023</a:t>
            </a:r>
            <a:endParaRPr lang="en-GB" dirty="0"/>
          </a:p>
        </p:txBody>
      </p:sp>
      <p:sp>
        <p:nvSpPr>
          <p:cNvPr id="5" name="Footer Placeholder 4"/>
          <p:cNvSpPr>
            <a:spLocks noGrp="1"/>
          </p:cNvSpPr>
          <p:nvPr>
            <p:ph type="ftr" idx="11"/>
          </p:nvPr>
        </p:nvSpPr>
        <p:spPr/>
        <p:txBody>
          <a:bodyPr/>
          <a:lstStyle>
            <a:lvl1pPr>
              <a:defRPr/>
            </a:lvl1pPr>
          </a:lstStyle>
          <a:p>
            <a:r>
              <a:rPr lang="en-GB" dirty="0"/>
              <a:t>Henry et 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dirty="0"/>
              <a:t>Sept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Henry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802.11-23/1675r0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 Epoch Structure Proposal</a:t>
            </a:r>
            <a:endParaRPr lang="en-GB" dirty="0"/>
          </a:p>
        </p:txBody>
      </p:sp>
      <p:sp>
        <p:nvSpPr>
          <p:cNvPr id="3074" name="Rectangle 2"/>
          <p:cNvSpPr>
            <a:spLocks noGrp="1" noChangeArrowheads="1"/>
          </p:cNvSpPr>
          <p:nvPr>
            <p:ph type="subTitle" idx="1"/>
          </p:nvPr>
        </p:nvSpPr>
        <p:spPr>
          <a:xfrm>
            <a:off x="1828800" y="160079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6" name="Date Placeholder 3"/>
          <p:cNvSpPr>
            <a:spLocks noGrp="1"/>
          </p:cNvSpPr>
          <p:nvPr>
            <p:ph type="dt" idx="10"/>
          </p:nvPr>
        </p:nvSpPr>
        <p:spPr/>
        <p:txBody>
          <a:bodyPr/>
          <a:lstStyle/>
          <a:p>
            <a:r>
              <a:rPr lang="es-ES_tradnl" dirty="0"/>
              <a:t>Sept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Henry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1068648145"/>
              </p:ext>
            </p:extLst>
          </p:nvPr>
        </p:nvGraphicFramePr>
        <p:xfrm>
          <a:off x="1191154" y="2433637"/>
          <a:ext cx="9629245" cy="265176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US" sz="1100" kern="1200" dirty="0">
                          <a:solidFill>
                            <a:schemeClr val="tx1"/>
                          </a:solidFill>
                          <a:latin typeface="+mn-lt"/>
                          <a:ea typeface="+mn-ea"/>
                          <a:cs typeface="+mn-cs"/>
                        </a:rPr>
                        <a:t>Jerome Henry</a:t>
                      </a:r>
                      <a:endParaRPr lang="en-ES" sz="1100" kern="1200" dirty="0">
                        <a:solidFill>
                          <a:schemeClr val="tx1"/>
                        </a:solidFill>
                        <a:latin typeface="+mn-lt"/>
                        <a:ea typeface="+mn-ea"/>
                        <a:cs typeface="+mn-cs"/>
                      </a:endParaRPr>
                    </a:p>
                  </a:txBody>
                  <a:tcPr/>
                </a:tc>
                <a:tc>
                  <a:txBody>
                    <a:bodyPr/>
                    <a:lstStyle/>
                    <a:p>
                      <a:r>
                        <a:rPr lang="en-US" sz="1100" dirty="0"/>
                        <a:t>Cisco</a:t>
                      </a:r>
                      <a:endParaRPr lang="en-ES" sz="1100" dirty="0"/>
                    </a:p>
                  </a:txBody>
                  <a:tcPr/>
                </a:tc>
                <a:tc>
                  <a:txBody>
                    <a:bodyPr/>
                    <a:lstStyle/>
                    <a:p>
                      <a:endParaRPr lang="en-ES" sz="1100" dirty="0"/>
                    </a:p>
                  </a:txBody>
                  <a:tcPr/>
                </a:tc>
                <a:tc>
                  <a:txBody>
                    <a:bodyPr/>
                    <a:lstStyle/>
                    <a:p>
                      <a:endParaRPr lang="en-ES" sz="1100" dirty="0"/>
                    </a:p>
                  </a:txBody>
                  <a:tcPr/>
                </a:tc>
                <a:tc>
                  <a:txBody>
                    <a:bodyPr/>
                    <a:lstStyle/>
                    <a:p>
                      <a:r>
                        <a:rPr lang="en-US" sz="1100" dirty="0" err="1"/>
                        <a:t>jerhenry@cisco.com</a:t>
                      </a:r>
                      <a:endParaRPr lang="en-ES" sz="1100" dirty="0"/>
                    </a:p>
                  </a:txBody>
                  <a:tcPr/>
                </a:tc>
                <a:extLst>
                  <a:ext uri="{0D108BD9-81ED-4DB2-BD59-A6C34878D82A}">
                    <a16:rowId xmlns:a16="http://schemas.microsoft.com/office/drawing/2014/main" val="1392850236"/>
                  </a:ext>
                </a:extLst>
              </a:tr>
              <a:tr h="370840">
                <a:tc>
                  <a:txBody>
                    <a:bodyPr/>
                    <a:lstStyle/>
                    <a:p>
                      <a:r>
                        <a:rPr lang="en-US" sz="1100" kern="1200" dirty="0">
                          <a:solidFill>
                            <a:schemeClr val="tx1"/>
                          </a:solidFill>
                          <a:latin typeface="+mn-lt"/>
                          <a:ea typeface="+mn-ea"/>
                          <a:cs typeface="+mn-cs"/>
                        </a:rPr>
                        <a:t>Domenico </a:t>
                      </a:r>
                      <a:r>
                        <a:rPr lang="en-US" sz="1100" kern="1200" dirty="0" err="1">
                          <a:solidFill>
                            <a:schemeClr val="tx1"/>
                          </a:solidFill>
                          <a:latin typeface="+mn-lt"/>
                          <a:ea typeface="+mn-ea"/>
                          <a:cs typeface="+mn-cs"/>
                        </a:rPr>
                        <a:t>Ficara</a:t>
                      </a:r>
                      <a:endParaRPr lang="en-ES" sz="1100" kern="1200" dirty="0">
                        <a:solidFill>
                          <a:schemeClr val="tx1"/>
                        </a:solidFill>
                        <a:latin typeface="+mn-lt"/>
                        <a:ea typeface="+mn-ea"/>
                        <a:cs typeface="+mn-cs"/>
                      </a:endParaRPr>
                    </a:p>
                  </a:txBody>
                  <a:tcPr/>
                </a:tc>
                <a:tc>
                  <a:txBody>
                    <a:bodyPr/>
                    <a:lstStyle/>
                    <a:p>
                      <a:r>
                        <a:rPr lang="en-US" sz="1100" kern="1200" dirty="0">
                          <a:solidFill>
                            <a:schemeClr val="tx1"/>
                          </a:solidFill>
                          <a:latin typeface="+mn-lt"/>
                          <a:ea typeface="+mn-ea"/>
                          <a:cs typeface="+mn-cs"/>
                        </a:rPr>
                        <a:t>Cisco</a:t>
                      </a:r>
                      <a:endParaRPr lang="en-ES" sz="1100" kern="1200" dirty="0">
                        <a:solidFill>
                          <a:schemeClr val="tx1"/>
                        </a:solidFill>
                        <a:latin typeface="+mn-lt"/>
                        <a:ea typeface="+mn-ea"/>
                        <a:cs typeface="+mn-cs"/>
                      </a:endParaRPr>
                    </a:p>
                  </a:txBody>
                  <a:tcPr/>
                </a:tc>
                <a:tc>
                  <a:txBody>
                    <a:bodyPr/>
                    <a:lstStyle/>
                    <a:p>
                      <a:endParaRPr lang="en-ES" sz="1100" dirty="0"/>
                    </a:p>
                  </a:txBody>
                  <a:tcPr/>
                </a:tc>
                <a:tc>
                  <a:txBody>
                    <a:bodyPr/>
                    <a:lstStyle/>
                    <a:p>
                      <a:endParaRPr lang="en-ES" sz="1100"/>
                    </a:p>
                  </a:txBody>
                  <a:tcPr/>
                </a:tc>
                <a:tc>
                  <a:txBody>
                    <a:bodyPr/>
                    <a:lstStyle/>
                    <a:p>
                      <a:r>
                        <a:rPr lang="en-US" sz="1100" dirty="0" err="1"/>
                        <a:t>dficara@cisco.com</a:t>
                      </a:r>
                      <a:endParaRPr lang="en-ES" sz="1100"/>
                    </a:p>
                  </a:txBody>
                  <a:tcPr/>
                </a:tc>
                <a:extLst>
                  <a:ext uri="{0D108BD9-81ED-4DB2-BD59-A6C34878D82A}">
                    <a16:rowId xmlns:a16="http://schemas.microsoft.com/office/drawing/2014/main" val="3423799968"/>
                  </a:ext>
                </a:extLst>
              </a:tr>
              <a:tr h="370840">
                <a:tc>
                  <a:txBody>
                    <a:bodyPr/>
                    <a:lstStyle/>
                    <a:p>
                      <a:r>
                        <a:rPr lang="en-US" sz="1100" dirty="0"/>
                        <a:t>Javier Contreras</a:t>
                      </a:r>
                      <a:endParaRPr lang="en-ES" sz="1100"/>
                    </a:p>
                  </a:txBody>
                  <a:tcPr/>
                </a:tc>
                <a:tc>
                  <a:txBody>
                    <a:bodyPr/>
                    <a:lstStyle/>
                    <a:p>
                      <a:r>
                        <a:rPr lang="en-US" sz="1100" dirty="0"/>
                        <a:t>Cisco</a:t>
                      </a:r>
                      <a:endParaRPr lang="en-ES" sz="1100"/>
                    </a:p>
                  </a:txBody>
                  <a:tcPr/>
                </a:tc>
                <a:tc>
                  <a:txBody>
                    <a:bodyPr/>
                    <a:lstStyle/>
                    <a:p>
                      <a:endParaRPr lang="en-ES" sz="1100"/>
                    </a:p>
                  </a:txBody>
                  <a:tcPr/>
                </a:tc>
                <a:tc>
                  <a:txBody>
                    <a:bodyPr/>
                    <a:lstStyle/>
                    <a:p>
                      <a:endParaRPr lang="en-ES" sz="1100"/>
                    </a:p>
                  </a:txBody>
                  <a:tcPr/>
                </a:tc>
                <a:tc>
                  <a:txBody>
                    <a:bodyPr/>
                    <a:lstStyle/>
                    <a:p>
                      <a:r>
                        <a:rPr lang="en-US" sz="1100" dirty="0" err="1"/>
                        <a:t>jacontre@cisco.com</a:t>
                      </a:r>
                      <a:endParaRPr lang="en-ES" sz="1100" dirty="0"/>
                    </a:p>
                  </a:txBody>
                  <a:tcPr/>
                </a:tc>
                <a:extLst>
                  <a:ext uri="{0D108BD9-81ED-4DB2-BD59-A6C34878D82A}">
                    <a16:rowId xmlns:a16="http://schemas.microsoft.com/office/drawing/2014/main" val="3071180347"/>
                  </a:ext>
                </a:extLst>
              </a:tr>
              <a:tr h="370840">
                <a:tc>
                  <a:txBody>
                    <a:bodyPr/>
                    <a:lstStyle/>
                    <a:p>
                      <a:r>
                        <a:rPr lang="en-US" sz="1100" dirty="0"/>
                        <a:t>Ugo Campiglio</a:t>
                      </a:r>
                      <a:endParaRPr lang="en-ES" sz="1100"/>
                    </a:p>
                  </a:txBody>
                  <a:tcPr/>
                </a:tc>
                <a:tc>
                  <a:txBody>
                    <a:bodyPr/>
                    <a:lstStyle/>
                    <a:p>
                      <a:r>
                        <a:rPr lang="en-US" sz="1100" dirty="0"/>
                        <a:t>Cisco</a:t>
                      </a:r>
                      <a:endParaRPr lang="en-ES" sz="1100"/>
                    </a:p>
                  </a:txBody>
                  <a:tcPr/>
                </a:tc>
                <a:tc>
                  <a:txBody>
                    <a:bodyPr/>
                    <a:lstStyle/>
                    <a:p>
                      <a:endParaRPr lang="en-ES" sz="1100"/>
                    </a:p>
                  </a:txBody>
                  <a:tcPr/>
                </a:tc>
                <a:tc>
                  <a:txBody>
                    <a:bodyPr/>
                    <a:lstStyle/>
                    <a:p>
                      <a:endParaRPr lang="en-ES" sz="1100"/>
                    </a:p>
                  </a:txBody>
                  <a:tcPr/>
                </a:tc>
                <a:tc>
                  <a:txBody>
                    <a:bodyPr/>
                    <a:lstStyle/>
                    <a:p>
                      <a:r>
                        <a:rPr lang="en-US" sz="1100" dirty="0" err="1"/>
                        <a:t>ucampigl@cisco.com</a:t>
                      </a:r>
                      <a:endParaRPr lang="en-ES" sz="1100" dirty="0"/>
                    </a:p>
                  </a:txBody>
                  <a:tcPr/>
                </a:tc>
                <a:extLst>
                  <a:ext uri="{0D108BD9-81ED-4DB2-BD59-A6C34878D82A}">
                    <a16:rowId xmlns:a16="http://schemas.microsoft.com/office/drawing/2014/main" val="1803604986"/>
                  </a:ext>
                </a:extLst>
              </a:tr>
              <a:tr h="370840">
                <a:tc>
                  <a:txBody>
                    <a:bodyPr/>
                    <a:lstStyle/>
                    <a:p>
                      <a:r>
                        <a:rPr lang="en-US" sz="1100" dirty="0"/>
                        <a:t>Steve Rodriguez</a:t>
                      </a:r>
                      <a:endParaRPr lang="en-ES" sz="1100"/>
                    </a:p>
                  </a:txBody>
                  <a:tcPr/>
                </a:tc>
                <a:tc>
                  <a:txBody>
                    <a:bodyPr/>
                    <a:lstStyle/>
                    <a:p>
                      <a:r>
                        <a:rPr lang="en-US" sz="1100" dirty="0"/>
                        <a:t>Cisco</a:t>
                      </a:r>
                      <a:endParaRPr lang="en-ES" sz="1100"/>
                    </a:p>
                  </a:txBody>
                  <a:tcPr/>
                </a:tc>
                <a:tc>
                  <a:txBody>
                    <a:bodyPr/>
                    <a:lstStyle/>
                    <a:p>
                      <a:endParaRPr lang="en-ES" sz="1100"/>
                    </a:p>
                  </a:txBody>
                  <a:tcPr/>
                </a:tc>
                <a:tc>
                  <a:txBody>
                    <a:bodyPr/>
                    <a:lstStyle/>
                    <a:p>
                      <a:endParaRPr lang="en-ES" sz="1100"/>
                    </a:p>
                  </a:txBody>
                  <a:tcPr/>
                </a:tc>
                <a:tc>
                  <a:txBody>
                    <a:bodyPr/>
                    <a:lstStyle/>
                    <a:p>
                      <a:r>
                        <a:rPr lang="en-US" sz="1100" dirty="0" err="1"/>
                        <a:t>steprodr@cisco.com</a:t>
                      </a:r>
                      <a:endParaRPr lang="en-ES" sz="1100" dirty="0"/>
                    </a:p>
                  </a:txBody>
                  <a:tcPr/>
                </a:tc>
                <a:extLst>
                  <a:ext uri="{0D108BD9-81ED-4DB2-BD59-A6C34878D82A}">
                    <a16:rowId xmlns:a16="http://schemas.microsoft.com/office/drawing/2014/main" val="2713502558"/>
                  </a:ext>
                </a:extLst>
              </a:tr>
              <a:tr h="370840">
                <a:tc>
                  <a:txBody>
                    <a:bodyPr/>
                    <a:lstStyle/>
                    <a:p>
                      <a:r>
                        <a:rPr lang="en-ES" sz="1100" dirty="0"/>
                        <a:t>A. </a:t>
                      </a:r>
                      <a:r>
                        <a:rPr lang="en-US" sz="1100" dirty="0"/>
                        <a:t>D</a:t>
                      </a:r>
                      <a:r>
                        <a:rPr lang="en-ES" sz="1100" dirty="0"/>
                        <a:t>e la Oliva</a:t>
                      </a:r>
                    </a:p>
                  </a:txBody>
                  <a:tcPr/>
                </a:tc>
                <a:tc>
                  <a:txBody>
                    <a:bodyPr/>
                    <a:lstStyle/>
                    <a:p>
                      <a:r>
                        <a:rPr lang="en-ES" sz="1100" dirty="0"/>
                        <a:t>InterDigital, UC3M</a:t>
                      </a:r>
                    </a:p>
                  </a:txBody>
                  <a:tcPr/>
                </a:tc>
                <a:tc>
                  <a:txBody>
                    <a:bodyPr/>
                    <a:lstStyle/>
                    <a:p>
                      <a:r>
                        <a:rPr lang="en-ES" sz="1100" dirty="0"/>
                        <a:t>Avda. </a:t>
                      </a:r>
                      <a:r>
                        <a:rPr lang="en-US" sz="1100" dirty="0"/>
                        <a:t>D</a:t>
                      </a:r>
                      <a:r>
                        <a:rPr lang="en-ES" sz="1100" dirty="0"/>
                        <a:t>e la Universidad 30, Leganes, Madrid, Spain</a:t>
                      </a:r>
                    </a:p>
                  </a:txBody>
                  <a:tcPr/>
                </a:tc>
                <a:tc>
                  <a:txBody>
                    <a:bodyPr/>
                    <a:lstStyle/>
                    <a:p>
                      <a:r>
                        <a:rPr lang="en-ES" sz="1100" dirty="0"/>
                        <a:t>+34 91 6248803</a:t>
                      </a:r>
                    </a:p>
                  </a:txBody>
                  <a:tcPr/>
                </a:tc>
                <a:tc>
                  <a:txBody>
                    <a:bodyPr/>
                    <a:lstStyle/>
                    <a:p>
                      <a:r>
                        <a:rPr lang="en-ES" sz="1100" dirty="0"/>
                        <a:t>aoliva@it.uc3m.es</a:t>
                      </a:r>
                    </a:p>
                  </a:txBody>
                  <a:tcPr/>
                </a:tc>
                <a:extLst>
                  <a:ext uri="{0D108BD9-81ED-4DB2-BD59-A6C34878D82A}">
                    <a16:rowId xmlns:a16="http://schemas.microsoft.com/office/drawing/2014/main" val="34346619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Why First Epoch Frames Are Auth/Assoc</a:t>
            </a:r>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pic>
        <p:nvPicPr>
          <p:cNvPr id="10" name="Picture 9" descr="A blue symbol with waves&#10;&#10;Description automatically generated">
            <a:extLst>
              <a:ext uri="{FF2B5EF4-FFF2-40B4-BE49-F238E27FC236}">
                <a16:creationId xmlns:a16="http://schemas.microsoft.com/office/drawing/2014/main" id="{AB02F695-9FB8-0EDC-B12E-B229AFF521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543800" y="2057400"/>
            <a:ext cx="419087" cy="450782"/>
          </a:xfrm>
          <a:prstGeom prst="rect">
            <a:avLst/>
          </a:prstGeom>
        </p:spPr>
      </p:pic>
      <p:pic>
        <p:nvPicPr>
          <p:cNvPr id="12" name="Picture 11" descr="A black and white cell phone&#10;&#10;Description automatically generated">
            <a:extLst>
              <a:ext uri="{FF2B5EF4-FFF2-40B4-BE49-F238E27FC236}">
                <a16:creationId xmlns:a16="http://schemas.microsoft.com/office/drawing/2014/main" id="{3A1E953B-5DB9-EDD8-6AB8-81E2FDF205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2441" y="1936492"/>
            <a:ext cx="765750" cy="765750"/>
          </a:xfrm>
          <a:prstGeom prst="rect">
            <a:avLst/>
          </a:prstGeom>
        </p:spPr>
      </p:pic>
      <p:cxnSp>
        <p:nvCxnSpPr>
          <p:cNvPr id="14" name="Straight Arrow Connector 13">
            <a:extLst>
              <a:ext uri="{FF2B5EF4-FFF2-40B4-BE49-F238E27FC236}">
                <a16:creationId xmlns:a16="http://schemas.microsoft.com/office/drawing/2014/main" id="{210E0D37-E1AB-775A-A339-5949065E0716}"/>
              </a:ext>
            </a:extLst>
          </p:cNvPr>
          <p:cNvCxnSpPr/>
          <p:nvPr/>
        </p:nvCxnSpPr>
        <p:spPr bwMode="auto">
          <a:xfrm>
            <a:off x="2590800" y="2209800"/>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E8B7F855-2C30-7A36-2DFF-4F6FAFD3967D}"/>
              </a:ext>
            </a:extLst>
          </p:cNvPr>
          <p:cNvCxnSpPr/>
          <p:nvPr/>
        </p:nvCxnSpPr>
        <p:spPr bwMode="auto">
          <a:xfrm>
            <a:off x="2590799" y="2667000"/>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A4B61186-79E3-6B0B-4758-B69D2999D0F3}"/>
              </a:ext>
            </a:extLst>
          </p:cNvPr>
          <p:cNvCxnSpPr/>
          <p:nvPr/>
        </p:nvCxnSpPr>
        <p:spPr bwMode="auto">
          <a:xfrm>
            <a:off x="2590799" y="2362200"/>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17" name="Straight Arrow Connector 16">
            <a:extLst>
              <a:ext uri="{FF2B5EF4-FFF2-40B4-BE49-F238E27FC236}">
                <a16:creationId xmlns:a16="http://schemas.microsoft.com/office/drawing/2014/main" id="{F2DEE12B-83D8-6AED-B58B-1A41667E8F9F}"/>
              </a:ext>
            </a:extLst>
          </p:cNvPr>
          <p:cNvCxnSpPr/>
          <p:nvPr/>
        </p:nvCxnSpPr>
        <p:spPr bwMode="auto">
          <a:xfrm>
            <a:off x="2590798" y="2819400"/>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18" name="TextBox 17">
            <a:extLst>
              <a:ext uri="{FF2B5EF4-FFF2-40B4-BE49-F238E27FC236}">
                <a16:creationId xmlns:a16="http://schemas.microsoft.com/office/drawing/2014/main" id="{B48C4324-7B47-F857-18BC-820C8F5CF7DD}"/>
              </a:ext>
            </a:extLst>
          </p:cNvPr>
          <p:cNvSpPr txBox="1"/>
          <p:nvPr/>
        </p:nvSpPr>
        <p:spPr>
          <a:xfrm>
            <a:off x="4000355" y="1992869"/>
            <a:ext cx="1792478" cy="246221"/>
          </a:xfrm>
          <a:prstGeom prst="rect">
            <a:avLst/>
          </a:prstGeom>
          <a:noFill/>
        </p:spPr>
        <p:txBody>
          <a:bodyPr wrap="none" rtlCol="0">
            <a:spAutoFit/>
          </a:bodyPr>
          <a:lstStyle/>
          <a:p>
            <a:r>
              <a:rPr lang="en-US" sz="1000" dirty="0">
                <a:solidFill>
                  <a:schemeClr val="tx1"/>
                </a:solidFill>
              </a:rPr>
              <a:t>Frame type </a:t>
            </a:r>
            <a:r>
              <a:rPr lang="en-US" sz="1000" dirty="0" err="1">
                <a:solidFill>
                  <a:schemeClr val="tx1"/>
                </a:solidFill>
              </a:rPr>
              <a:t>Mgnt</a:t>
            </a:r>
            <a:r>
              <a:rPr lang="en-US" sz="1000" dirty="0">
                <a:solidFill>
                  <a:schemeClr val="tx1"/>
                </a:solidFill>
              </a:rPr>
              <a:t>, subtype auth</a:t>
            </a:r>
          </a:p>
        </p:txBody>
      </p:sp>
      <p:sp>
        <p:nvSpPr>
          <p:cNvPr id="19" name="TextBox 18">
            <a:extLst>
              <a:ext uri="{FF2B5EF4-FFF2-40B4-BE49-F238E27FC236}">
                <a16:creationId xmlns:a16="http://schemas.microsoft.com/office/drawing/2014/main" id="{59DABC36-A298-ED83-70D5-74AFB8490B76}"/>
              </a:ext>
            </a:extLst>
          </p:cNvPr>
          <p:cNvSpPr txBox="1"/>
          <p:nvPr/>
        </p:nvSpPr>
        <p:spPr>
          <a:xfrm>
            <a:off x="4028505" y="2456021"/>
            <a:ext cx="1850186" cy="246221"/>
          </a:xfrm>
          <a:prstGeom prst="rect">
            <a:avLst/>
          </a:prstGeom>
          <a:noFill/>
        </p:spPr>
        <p:txBody>
          <a:bodyPr wrap="none" rtlCol="0">
            <a:spAutoFit/>
          </a:bodyPr>
          <a:lstStyle/>
          <a:p>
            <a:r>
              <a:rPr lang="en-US" sz="1000" dirty="0">
                <a:solidFill>
                  <a:schemeClr val="tx1"/>
                </a:solidFill>
              </a:rPr>
              <a:t>Frame type </a:t>
            </a:r>
            <a:r>
              <a:rPr lang="en-US" sz="1000" dirty="0" err="1">
                <a:solidFill>
                  <a:schemeClr val="tx1"/>
                </a:solidFill>
              </a:rPr>
              <a:t>Mgnt</a:t>
            </a:r>
            <a:r>
              <a:rPr lang="en-US" sz="1000" dirty="0">
                <a:solidFill>
                  <a:schemeClr val="tx1"/>
                </a:solidFill>
              </a:rPr>
              <a:t>, subtype </a:t>
            </a:r>
            <a:r>
              <a:rPr lang="en-US" sz="1000" dirty="0" err="1">
                <a:solidFill>
                  <a:schemeClr val="tx1"/>
                </a:solidFill>
              </a:rPr>
              <a:t>assoc</a:t>
            </a:r>
            <a:endParaRPr lang="en-US" sz="1000" dirty="0">
              <a:solidFill>
                <a:schemeClr val="tx1"/>
              </a:solidFill>
            </a:endParaRPr>
          </a:p>
        </p:txBody>
      </p:sp>
      <p:sp>
        <p:nvSpPr>
          <p:cNvPr id="20" name="TextBox 19">
            <a:extLst>
              <a:ext uri="{FF2B5EF4-FFF2-40B4-BE49-F238E27FC236}">
                <a16:creationId xmlns:a16="http://schemas.microsoft.com/office/drawing/2014/main" id="{A316EEDD-1669-7556-E609-3A8BA4FAD020}"/>
              </a:ext>
            </a:extLst>
          </p:cNvPr>
          <p:cNvSpPr txBox="1"/>
          <p:nvPr/>
        </p:nvSpPr>
        <p:spPr>
          <a:xfrm>
            <a:off x="1953656" y="2282791"/>
            <a:ext cx="540533" cy="246221"/>
          </a:xfrm>
          <a:prstGeom prst="rect">
            <a:avLst/>
          </a:prstGeom>
          <a:noFill/>
        </p:spPr>
        <p:txBody>
          <a:bodyPr wrap="none" rtlCol="0">
            <a:spAutoFit/>
          </a:bodyPr>
          <a:lstStyle/>
          <a:p>
            <a:r>
              <a:rPr lang="en-US" sz="1000" dirty="0">
                <a:solidFill>
                  <a:schemeClr val="tx1"/>
                </a:solidFill>
              </a:rPr>
              <a:t>MAC1</a:t>
            </a:r>
          </a:p>
        </p:txBody>
      </p:sp>
      <p:cxnSp>
        <p:nvCxnSpPr>
          <p:cNvPr id="21" name="Straight Arrow Connector 20">
            <a:extLst>
              <a:ext uri="{FF2B5EF4-FFF2-40B4-BE49-F238E27FC236}">
                <a16:creationId xmlns:a16="http://schemas.microsoft.com/office/drawing/2014/main" id="{4DAACC81-82A8-1B90-E01C-4169A276A3EC}"/>
              </a:ext>
            </a:extLst>
          </p:cNvPr>
          <p:cNvCxnSpPr/>
          <p:nvPr/>
        </p:nvCxnSpPr>
        <p:spPr bwMode="auto">
          <a:xfrm>
            <a:off x="2667001" y="3332398"/>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0807B444-6F6B-88C5-CD89-4C60317B7176}"/>
              </a:ext>
            </a:extLst>
          </p:cNvPr>
          <p:cNvCxnSpPr/>
          <p:nvPr/>
        </p:nvCxnSpPr>
        <p:spPr bwMode="auto">
          <a:xfrm>
            <a:off x="2667000" y="3484798"/>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3" name="TextBox 22">
            <a:extLst>
              <a:ext uri="{FF2B5EF4-FFF2-40B4-BE49-F238E27FC236}">
                <a16:creationId xmlns:a16="http://schemas.microsoft.com/office/drawing/2014/main" id="{61256645-A82D-DAE7-FB56-051D31F97ACE}"/>
              </a:ext>
            </a:extLst>
          </p:cNvPr>
          <p:cNvSpPr txBox="1"/>
          <p:nvPr/>
        </p:nvSpPr>
        <p:spPr>
          <a:xfrm>
            <a:off x="4419600" y="3124649"/>
            <a:ext cx="1042273" cy="246221"/>
          </a:xfrm>
          <a:prstGeom prst="rect">
            <a:avLst/>
          </a:prstGeom>
          <a:noFill/>
        </p:spPr>
        <p:txBody>
          <a:bodyPr wrap="none" rtlCol="0">
            <a:spAutoFit/>
          </a:bodyPr>
          <a:lstStyle/>
          <a:p>
            <a:r>
              <a:rPr lang="en-US" sz="1000" dirty="0">
                <a:solidFill>
                  <a:schemeClr val="tx1"/>
                </a:solidFill>
              </a:rPr>
              <a:t>Frame type Data</a:t>
            </a:r>
          </a:p>
        </p:txBody>
      </p:sp>
      <p:cxnSp>
        <p:nvCxnSpPr>
          <p:cNvPr id="24" name="Straight Arrow Connector 23">
            <a:extLst>
              <a:ext uri="{FF2B5EF4-FFF2-40B4-BE49-F238E27FC236}">
                <a16:creationId xmlns:a16="http://schemas.microsoft.com/office/drawing/2014/main" id="{F2153A50-00A3-A361-749F-1F307FBA4F85}"/>
              </a:ext>
            </a:extLst>
          </p:cNvPr>
          <p:cNvCxnSpPr/>
          <p:nvPr/>
        </p:nvCxnSpPr>
        <p:spPr bwMode="auto">
          <a:xfrm>
            <a:off x="2667001" y="3978138"/>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8E9439BD-4D2B-DB7D-498E-0E1D536B91FE}"/>
              </a:ext>
            </a:extLst>
          </p:cNvPr>
          <p:cNvCxnSpPr/>
          <p:nvPr/>
        </p:nvCxnSpPr>
        <p:spPr bwMode="auto">
          <a:xfrm>
            <a:off x="2667000" y="4130538"/>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6" name="TextBox 25">
            <a:extLst>
              <a:ext uri="{FF2B5EF4-FFF2-40B4-BE49-F238E27FC236}">
                <a16:creationId xmlns:a16="http://schemas.microsoft.com/office/drawing/2014/main" id="{4ECD2D1E-213D-F38D-93AE-38BAC2A01FBE}"/>
              </a:ext>
            </a:extLst>
          </p:cNvPr>
          <p:cNvSpPr txBox="1"/>
          <p:nvPr/>
        </p:nvSpPr>
        <p:spPr>
          <a:xfrm>
            <a:off x="4419600" y="3770389"/>
            <a:ext cx="1042273" cy="246221"/>
          </a:xfrm>
          <a:prstGeom prst="rect">
            <a:avLst/>
          </a:prstGeom>
          <a:noFill/>
        </p:spPr>
        <p:txBody>
          <a:bodyPr wrap="none" rtlCol="0">
            <a:spAutoFit/>
          </a:bodyPr>
          <a:lstStyle/>
          <a:p>
            <a:r>
              <a:rPr lang="en-US" sz="1000" dirty="0">
                <a:solidFill>
                  <a:schemeClr val="tx1"/>
                </a:solidFill>
              </a:rPr>
              <a:t>Frame type Data</a:t>
            </a:r>
          </a:p>
        </p:txBody>
      </p:sp>
      <p:cxnSp>
        <p:nvCxnSpPr>
          <p:cNvPr id="27" name="Straight Arrow Connector 26">
            <a:extLst>
              <a:ext uri="{FF2B5EF4-FFF2-40B4-BE49-F238E27FC236}">
                <a16:creationId xmlns:a16="http://schemas.microsoft.com/office/drawing/2014/main" id="{88C5FC6F-487F-6481-EB93-DD85F4D94024}"/>
              </a:ext>
            </a:extLst>
          </p:cNvPr>
          <p:cNvCxnSpPr/>
          <p:nvPr/>
        </p:nvCxnSpPr>
        <p:spPr bwMode="auto">
          <a:xfrm>
            <a:off x="2700302" y="4799854"/>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C7CD5B57-F134-7A37-ECE9-51A114927874}"/>
              </a:ext>
            </a:extLst>
          </p:cNvPr>
          <p:cNvCxnSpPr/>
          <p:nvPr/>
        </p:nvCxnSpPr>
        <p:spPr bwMode="auto">
          <a:xfrm>
            <a:off x="2700301" y="4952254"/>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9" name="TextBox 28">
            <a:extLst>
              <a:ext uri="{FF2B5EF4-FFF2-40B4-BE49-F238E27FC236}">
                <a16:creationId xmlns:a16="http://schemas.microsoft.com/office/drawing/2014/main" id="{CEE41839-A3FB-CF39-9915-945C04AD3FE1}"/>
              </a:ext>
            </a:extLst>
          </p:cNvPr>
          <p:cNvSpPr txBox="1"/>
          <p:nvPr/>
        </p:nvSpPr>
        <p:spPr>
          <a:xfrm>
            <a:off x="4452901" y="4592105"/>
            <a:ext cx="1042273" cy="246221"/>
          </a:xfrm>
          <a:prstGeom prst="rect">
            <a:avLst/>
          </a:prstGeom>
          <a:noFill/>
        </p:spPr>
        <p:txBody>
          <a:bodyPr wrap="none" rtlCol="0">
            <a:spAutoFit/>
          </a:bodyPr>
          <a:lstStyle/>
          <a:p>
            <a:r>
              <a:rPr lang="en-US" sz="1000" dirty="0">
                <a:solidFill>
                  <a:schemeClr val="tx1"/>
                </a:solidFill>
              </a:rPr>
              <a:t>Frame type Data</a:t>
            </a:r>
          </a:p>
        </p:txBody>
      </p:sp>
      <p:sp>
        <p:nvSpPr>
          <p:cNvPr id="30" name="TextBox 29">
            <a:extLst>
              <a:ext uri="{FF2B5EF4-FFF2-40B4-BE49-F238E27FC236}">
                <a16:creationId xmlns:a16="http://schemas.microsoft.com/office/drawing/2014/main" id="{B917DDB6-C56D-27C0-40E1-04C48EF5E8DC}"/>
              </a:ext>
            </a:extLst>
          </p:cNvPr>
          <p:cNvSpPr txBox="1"/>
          <p:nvPr/>
        </p:nvSpPr>
        <p:spPr>
          <a:xfrm>
            <a:off x="1953656" y="4799854"/>
            <a:ext cx="540533" cy="246221"/>
          </a:xfrm>
          <a:prstGeom prst="rect">
            <a:avLst/>
          </a:prstGeom>
          <a:noFill/>
        </p:spPr>
        <p:txBody>
          <a:bodyPr wrap="none" rtlCol="0">
            <a:spAutoFit/>
          </a:bodyPr>
          <a:lstStyle/>
          <a:p>
            <a:r>
              <a:rPr lang="en-US" sz="1000" dirty="0">
                <a:solidFill>
                  <a:srgbClr val="C00000"/>
                </a:solidFill>
              </a:rPr>
              <a:t>MAC2</a:t>
            </a:r>
          </a:p>
        </p:txBody>
      </p:sp>
      <p:sp>
        <p:nvSpPr>
          <p:cNvPr id="31" name="TextBox 30">
            <a:extLst>
              <a:ext uri="{FF2B5EF4-FFF2-40B4-BE49-F238E27FC236}">
                <a16:creationId xmlns:a16="http://schemas.microsoft.com/office/drawing/2014/main" id="{90E4F57C-3BC7-8A74-2795-37E7042DC7BA}"/>
              </a:ext>
            </a:extLst>
          </p:cNvPr>
          <p:cNvSpPr txBox="1"/>
          <p:nvPr/>
        </p:nvSpPr>
        <p:spPr>
          <a:xfrm>
            <a:off x="4694514" y="3328659"/>
            <a:ext cx="492443" cy="461665"/>
          </a:xfrm>
          <a:prstGeom prst="rect">
            <a:avLst/>
          </a:prstGeom>
          <a:noFill/>
        </p:spPr>
        <p:txBody>
          <a:bodyPr wrap="none" rtlCol="0">
            <a:spAutoFit/>
          </a:bodyPr>
          <a:lstStyle/>
          <a:p>
            <a:r>
              <a:rPr lang="en-US" dirty="0">
                <a:solidFill>
                  <a:schemeClr val="tx1"/>
                </a:solidFill>
              </a:rPr>
              <a:t>…</a:t>
            </a:r>
          </a:p>
        </p:txBody>
      </p:sp>
      <p:sp>
        <p:nvSpPr>
          <p:cNvPr id="32" name="TextBox 31">
            <a:extLst>
              <a:ext uri="{FF2B5EF4-FFF2-40B4-BE49-F238E27FC236}">
                <a16:creationId xmlns:a16="http://schemas.microsoft.com/office/drawing/2014/main" id="{C0F6CC7C-9AFB-C37C-D92C-403240C85026}"/>
              </a:ext>
            </a:extLst>
          </p:cNvPr>
          <p:cNvSpPr txBox="1"/>
          <p:nvPr/>
        </p:nvSpPr>
        <p:spPr>
          <a:xfrm>
            <a:off x="4694513" y="4079731"/>
            <a:ext cx="492443" cy="461665"/>
          </a:xfrm>
          <a:prstGeom prst="rect">
            <a:avLst/>
          </a:prstGeom>
          <a:noFill/>
        </p:spPr>
        <p:txBody>
          <a:bodyPr wrap="none" rtlCol="0">
            <a:spAutoFit/>
          </a:bodyPr>
          <a:lstStyle/>
          <a:p>
            <a:r>
              <a:rPr lang="en-US" dirty="0">
                <a:solidFill>
                  <a:schemeClr val="tx1"/>
                </a:solidFill>
              </a:rPr>
              <a:t>…</a:t>
            </a:r>
          </a:p>
        </p:txBody>
      </p:sp>
      <p:pic>
        <p:nvPicPr>
          <p:cNvPr id="34" name="Picture 33" descr="A pair of sunglasses in the dark&#10;&#10;Description automatically generated">
            <a:extLst>
              <a:ext uri="{FF2B5EF4-FFF2-40B4-BE49-F238E27FC236}">
                <a16:creationId xmlns:a16="http://schemas.microsoft.com/office/drawing/2014/main" id="{97B24D64-4157-A14D-CCCE-D18F931290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77575" y="5603303"/>
            <a:ext cx="636836" cy="760457"/>
          </a:xfrm>
          <a:prstGeom prst="rect">
            <a:avLst/>
          </a:prstGeom>
        </p:spPr>
      </p:pic>
      <p:sp>
        <p:nvSpPr>
          <p:cNvPr id="35" name="TextBox 34">
            <a:extLst>
              <a:ext uri="{FF2B5EF4-FFF2-40B4-BE49-F238E27FC236}">
                <a16:creationId xmlns:a16="http://schemas.microsoft.com/office/drawing/2014/main" id="{46DB7681-7F7E-1129-7ABE-94F6400C2E4E}"/>
              </a:ext>
            </a:extLst>
          </p:cNvPr>
          <p:cNvSpPr txBox="1"/>
          <p:nvPr/>
        </p:nvSpPr>
        <p:spPr>
          <a:xfrm>
            <a:off x="8229600" y="4676743"/>
            <a:ext cx="3962400" cy="738664"/>
          </a:xfrm>
          <a:prstGeom prst="rect">
            <a:avLst/>
          </a:prstGeom>
          <a:noFill/>
        </p:spPr>
        <p:txBody>
          <a:bodyPr wrap="square" rtlCol="0">
            <a:spAutoFit/>
          </a:bodyPr>
          <a:lstStyle/>
          <a:p>
            <a:r>
              <a:rPr lang="en-US" sz="1400" i="1" dirty="0">
                <a:solidFill>
                  <a:schemeClr val="tx1"/>
                </a:solidFill>
              </a:rPr>
              <a:t>A data frame from a new MAC without auth/</a:t>
            </a:r>
            <a:r>
              <a:rPr lang="en-US" sz="1400" i="1" dirty="0" err="1">
                <a:solidFill>
                  <a:schemeClr val="tx1"/>
                </a:solidFill>
              </a:rPr>
              <a:t>assoc</a:t>
            </a:r>
            <a:r>
              <a:rPr lang="en-US" sz="1400" i="1" dirty="0">
                <a:solidFill>
                  <a:schemeClr val="tx1"/>
                </a:solidFill>
              </a:rPr>
              <a:t>?</a:t>
            </a:r>
            <a:br>
              <a:rPr lang="en-US" sz="1400" i="1" dirty="0">
                <a:solidFill>
                  <a:schemeClr val="tx1"/>
                </a:solidFill>
              </a:rPr>
            </a:br>
            <a:r>
              <a:rPr lang="en-US" sz="1400" i="1" dirty="0">
                <a:solidFill>
                  <a:schemeClr val="tx1"/>
                </a:solidFill>
              </a:rPr>
              <a:t>Quite obviously a MAC rotation (not a new STA), let’s see which other MAC stops being used</a:t>
            </a:r>
          </a:p>
        </p:txBody>
      </p:sp>
      <p:cxnSp>
        <p:nvCxnSpPr>
          <p:cNvPr id="37" name="Straight Connector 36">
            <a:extLst>
              <a:ext uri="{FF2B5EF4-FFF2-40B4-BE49-F238E27FC236}">
                <a16:creationId xmlns:a16="http://schemas.microsoft.com/office/drawing/2014/main" id="{C477F330-6D69-6486-9571-8F33193A987D}"/>
              </a:ext>
            </a:extLst>
          </p:cNvPr>
          <p:cNvCxnSpPr/>
          <p:nvPr/>
        </p:nvCxnSpPr>
        <p:spPr bwMode="auto">
          <a:xfrm>
            <a:off x="8229600" y="5410200"/>
            <a:ext cx="38100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7FF4E710-8BC3-A88A-F118-31B52FD5C425}"/>
              </a:ext>
            </a:extLst>
          </p:cNvPr>
          <p:cNvCxnSpPr/>
          <p:nvPr/>
        </p:nvCxnSpPr>
        <p:spPr bwMode="auto">
          <a:xfrm flipH="1">
            <a:off x="8991600" y="5415407"/>
            <a:ext cx="381000" cy="375793"/>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BBC77FFA-7435-D737-8D4A-F3A2B85BD612}"/>
                  </a:ext>
                </a:extLst>
              </p:cNvPr>
              <p:cNvSpPr txBox="1"/>
              <p:nvPr/>
            </p:nvSpPr>
            <p:spPr>
              <a:xfrm>
                <a:off x="6498167" y="5940802"/>
                <a:ext cx="1672957" cy="3191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rgbClr val="C00000"/>
                          </a:solidFill>
                          <a:latin typeface="Cambria Math" panose="02040503050406030204" pitchFamily="18" charset="0"/>
                        </a:rPr>
                        <m:t>𝑀𝐴𝐶</m:t>
                      </m:r>
                      <m:r>
                        <a:rPr lang="en-US" sz="2000" b="0" i="1" smtClean="0">
                          <a:solidFill>
                            <a:srgbClr val="C00000"/>
                          </a:solidFill>
                          <a:latin typeface="Cambria Math" panose="02040503050406030204" pitchFamily="18" charset="0"/>
                        </a:rPr>
                        <m:t>2 </m:t>
                      </m:r>
                      <m:sPre>
                        <m:sPrePr>
                          <m:ctrlPr>
                            <a:rPr lang="en-US" sz="2000" i="1">
                              <a:solidFill>
                                <a:srgbClr val="C00000"/>
                              </a:solidFill>
                              <a:latin typeface="Cambria Math" panose="02040503050406030204" pitchFamily="18" charset="0"/>
                            </a:rPr>
                          </m:ctrlPr>
                        </m:sPrePr>
                        <m:sub>
                          <m:r>
                            <a:rPr lang="en-US" sz="2000" b="0" i="1" smtClean="0">
                              <a:solidFill>
                                <a:srgbClr val="C00000"/>
                              </a:solidFill>
                              <a:latin typeface="Cambria Math" panose="02040503050406030204" pitchFamily="18" charset="0"/>
                            </a:rPr>
                            <m:t>=</m:t>
                          </m:r>
                        </m:sub>
                        <m:sup>
                          <m:r>
                            <a:rPr lang="en-US" sz="2000" b="0" i="1" smtClean="0">
                              <a:solidFill>
                                <a:srgbClr val="C00000"/>
                              </a:solidFill>
                              <a:latin typeface="Cambria Math" panose="02040503050406030204" pitchFamily="18" charset="0"/>
                            </a:rPr>
                            <m:t>𝑝</m:t>
                          </m:r>
                        </m:sup>
                        <m:e>
                          <m:r>
                            <a:rPr lang="en-US" sz="2000" b="0" i="1" smtClean="0">
                              <a:solidFill>
                                <a:srgbClr val="C00000"/>
                              </a:solidFill>
                              <a:latin typeface="Cambria Math" panose="02040503050406030204" pitchFamily="18" charset="0"/>
                            </a:rPr>
                            <m:t> </m:t>
                          </m:r>
                          <m:r>
                            <a:rPr lang="en-US" sz="2000" b="0" i="1" smtClean="0">
                              <a:solidFill>
                                <a:srgbClr val="C00000"/>
                              </a:solidFill>
                              <a:latin typeface="Cambria Math" panose="02040503050406030204" pitchFamily="18" charset="0"/>
                            </a:rPr>
                            <m:t>𝑀𝐴𝐶</m:t>
                          </m:r>
                          <m:r>
                            <a:rPr lang="en-US" sz="2000" b="0" i="1" smtClean="0">
                              <a:solidFill>
                                <a:srgbClr val="C00000"/>
                              </a:solidFill>
                              <a:latin typeface="Cambria Math" panose="02040503050406030204" pitchFamily="18" charset="0"/>
                            </a:rPr>
                            <m:t>1</m:t>
                          </m:r>
                        </m:e>
                      </m:sPre>
                    </m:oMath>
                  </m:oMathPara>
                </a14:m>
                <a:endParaRPr lang="en-US" sz="2000" dirty="0">
                  <a:solidFill>
                    <a:srgbClr val="C00000"/>
                  </a:solidFill>
                </a:endParaRPr>
              </a:p>
            </p:txBody>
          </p:sp>
        </mc:Choice>
        <mc:Fallback xmlns="">
          <p:sp>
            <p:nvSpPr>
              <p:cNvPr id="40" name="TextBox 39">
                <a:extLst>
                  <a:ext uri="{FF2B5EF4-FFF2-40B4-BE49-F238E27FC236}">
                    <a16:creationId xmlns:a16="http://schemas.microsoft.com/office/drawing/2014/main" id="{BBC77FFA-7435-D737-8D4A-F3A2B85BD612}"/>
                  </a:ext>
                </a:extLst>
              </p:cNvPr>
              <p:cNvSpPr txBox="1">
                <a:spLocks noRot="1" noChangeAspect="1" noMove="1" noResize="1" noEditPoints="1" noAdjustHandles="1" noChangeArrowheads="1" noChangeShapeType="1" noTextEdit="1"/>
              </p:cNvSpPr>
              <p:nvPr/>
            </p:nvSpPr>
            <p:spPr>
              <a:xfrm>
                <a:off x="6498167" y="5940802"/>
                <a:ext cx="1672957" cy="319190"/>
              </a:xfrm>
              <a:prstGeom prst="rect">
                <a:avLst/>
              </a:prstGeom>
              <a:blipFill>
                <a:blip r:embed="rId5"/>
                <a:stretch>
                  <a:fillRect l="-3008" t="-4000" r="-3008" b="-40000"/>
                </a:stretch>
              </a:blipFill>
            </p:spPr>
            <p:txBody>
              <a:bodyPr/>
              <a:lstStyle/>
              <a:p>
                <a:r>
                  <a:rPr lang="en-US">
                    <a:noFill/>
                  </a:rPr>
                  <a:t> </a:t>
                </a:r>
              </a:p>
            </p:txBody>
          </p:sp>
        </mc:Fallback>
      </mc:AlternateContent>
    </p:spTree>
    <p:extLst>
      <p:ext uri="{BB962C8B-B14F-4D97-AF65-F5344CB8AC3E}">
        <p14:creationId xmlns:p14="http://schemas.microsoft.com/office/powerpoint/2010/main" val="1954540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How Many MACs per STA per Epoch</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p:txBody>
          <a:bodyPr/>
          <a:lstStyle/>
          <a:p>
            <a:pPr>
              <a:buFont typeface="Arial" panose="020B0604020202020204" pitchFamily="34" charset="0"/>
              <a:buChar char="•"/>
            </a:pPr>
            <a:r>
              <a:rPr lang="en-US" b="0" dirty="0"/>
              <a:t>11-23/1628 suggested that a STA may have more than one MAC. This scheme is compatible with this submission.</a:t>
            </a:r>
          </a:p>
          <a:p>
            <a:pPr>
              <a:buFont typeface="Arial" panose="020B0604020202020204" pitchFamily="34" charset="0"/>
              <a:buChar char="•"/>
            </a:pPr>
            <a:r>
              <a:rPr lang="en-US" b="0" dirty="0"/>
              <a:t>STA MAC count could be negotiated at initial association (and/or later)</a:t>
            </a:r>
          </a:p>
          <a:p>
            <a:pPr>
              <a:buFont typeface="Arial" panose="020B0604020202020204" pitchFamily="34" charset="0"/>
              <a:buChar char="•"/>
            </a:pPr>
            <a:r>
              <a:rPr lang="en-US" b="0" dirty="0"/>
              <a:t>Then the principles in this proposal could apply to each STA MAC</a:t>
            </a:r>
          </a:p>
          <a:p>
            <a:pPr lvl="1">
              <a:buFont typeface="Arial" panose="020B0604020202020204" pitchFamily="34" charset="0"/>
              <a:buChar char="•"/>
            </a:pPr>
            <a:r>
              <a:rPr lang="en-US" dirty="0"/>
              <a:t>Epoch applies to all MACs</a:t>
            </a:r>
          </a:p>
          <a:p>
            <a:pPr lvl="1">
              <a:buFont typeface="Arial" panose="020B0604020202020204" pitchFamily="34" charset="0"/>
              <a:buChar char="•"/>
            </a:pPr>
            <a:r>
              <a:rPr lang="en-US" b="0" dirty="0"/>
              <a:t>STA changes its MAC(s) within </a:t>
            </a:r>
            <a:r>
              <a:rPr lang="en-US" dirty="0"/>
              <a:t>each Epoch (at random times that the STA decides, within the Epoch)</a:t>
            </a:r>
            <a:endParaRPr lang="en-US" b="0" dirty="0"/>
          </a:p>
          <a:p>
            <a:pPr>
              <a:buFont typeface="Arial" panose="020B0604020202020204" pitchFamily="34" charset="0"/>
              <a:buChar char="•"/>
            </a:pPr>
            <a:endParaRPr lang="en-US" b="0" dirty="0"/>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791617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D9775-5593-6370-1048-6217B6ABB48B}"/>
              </a:ext>
            </a:extLst>
          </p:cNvPr>
          <p:cNvSpPr>
            <a:spLocks noGrp="1"/>
          </p:cNvSpPr>
          <p:nvPr>
            <p:ph type="title"/>
          </p:nvPr>
        </p:nvSpPr>
        <p:spPr/>
        <p:txBody>
          <a:bodyPr/>
          <a:lstStyle/>
          <a:p>
            <a:r>
              <a:rPr lang="en-ES" dirty="0"/>
              <a:t>Summary</a:t>
            </a:r>
          </a:p>
        </p:txBody>
      </p:sp>
      <p:sp>
        <p:nvSpPr>
          <p:cNvPr id="3" name="Content Placeholder 2">
            <a:extLst>
              <a:ext uri="{FF2B5EF4-FFF2-40B4-BE49-F238E27FC236}">
                <a16:creationId xmlns:a16="http://schemas.microsoft.com/office/drawing/2014/main" id="{BE0978A0-0D1C-0CC5-CE2F-8226140C0159}"/>
              </a:ext>
            </a:extLst>
          </p:cNvPr>
          <p:cNvSpPr>
            <a:spLocks noGrp="1"/>
          </p:cNvSpPr>
          <p:nvPr>
            <p:ph idx="1"/>
          </p:nvPr>
        </p:nvSpPr>
        <p:spPr/>
        <p:txBody>
          <a:bodyPr/>
          <a:lstStyle/>
          <a:p>
            <a:pPr>
              <a:buFont typeface="Arial" panose="020B0604020202020204" pitchFamily="34" charset="0"/>
              <a:buChar char="•"/>
            </a:pPr>
            <a:r>
              <a:rPr lang="en-US" dirty="0"/>
              <a:t>MAC changes should occur at epoch boundary, each STA may define its own epoch</a:t>
            </a:r>
          </a:p>
          <a:p>
            <a:pPr>
              <a:buFont typeface="Arial" panose="020B0604020202020204" pitchFamily="34" charset="0"/>
              <a:buChar char="•"/>
            </a:pPr>
            <a:r>
              <a:rPr lang="en-US" dirty="0"/>
              <a:t>AP and STA can agree on Epoch durations</a:t>
            </a:r>
          </a:p>
          <a:p>
            <a:pPr>
              <a:buFont typeface="Arial" panose="020B0604020202020204" pitchFamily="34" charset="0"/>
              <a:buChar char="•"/>
            </a:pPr>
            <a:r>
              <a:rPr lang="en-US" dirty="0"/>
              <a:t>For a MAC rotation to be undistinguishable from a new association, the same frames should be observed</a:t>
            </a:r>
          </a:p>
          <a:p>
            <a:pPr>
              <a:buFont typeface="Arial" panose="020B0604020202020204" pitchFamily="34" charset="0"/>
              <a:buChar char="•"/>
            </a:pPr>
            <a:endParaRPr lang="en-ES" dirty="0"/>
          </a:p>
          <a:p>
            <a:pPr marL="0" indent="0"/>
            <a:endParaRPr lang="en-ES" dirty="0"/>
          </a:p>
        </p:txBody>
      </p:sp>
      <p:sp>
        <p:nvSpPr>
          <p:cNvPr id="4" name="Slide Number Placeholder 3">
            <a:extLst>
              <a:ext uri="{FF2B5EF4-FFF2-40B4-BE49-F238E27FC236}">
                <a16:creationId xmlns:a16="http://schemas.microsoft.com/office/drawing/2014/main" id="{1E7DE601-7E6C-C548-D569-04E8BFF2358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52F19D0-C521-6F3B-4E61-FEB9D82E9A2E}"/>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ACD304D9-F971-DD34-5907-9172D48AE464}"/>
              </a:ext>
            </a:extLst>
          </p:cNvPr>
          <p:cNvSpPr>
            <a:spLocks noGrp="1"/>
          </p:cNvSpPr>
          <p:nvPr>
            <p:ph type="dt" idx="15"/>
          </p:nvPr>
        </p:nvSpPr>
        <p:spPr/>
        <p:txBody>
          <a:bodyPr/>
          <a:lstStyle/>
          <a:p>
            <a:r>
              <a:rPr lang="es-ES_tradnl" dirty="0"/>
              <a:t>Sept 2023</a:t>
            </a:r>
            <a:endParaRPr lang="en-GB" dirty="0"/>
          </a:p>
        </p:txBody>
      </p:sp>
    </p:spTree>
    <p:extLst>
      <p:ext uri="{BB962C8B-B14F-4D97-AF65-F5344CB8AC3E}">
        <p14:creationId xmlns:p14="http://schemas.microsoft.com/office/powerpoint/2010/main" val="3112737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2B70-5C01-266A-9AFB-1A4B2FCE53C9}"/>
              </a:ext>
            </a:extLst>
          </p:cNvPr>
          <p:cNvSpPr>
            <a:spLocks noGrp="1"/>
          </p:cNvSpPr>
          <p:nvPr>
            <p:ph type="title"/>
          </p:nvPr>
        </p:nvSpPr>
        <p:spPr/>
        <p:txBody>
          <a:bodyPr/>
          <a:lstStyle/>
          <a:p>
            <a:r>
              <a:rPr lang="en-ES" dirty="0"/>
              <a:t>Strawpoll</a:t>
            </a:r>
          </a:p>
        </p:txBody>
      </p:sp>
      <p:sp>
        <p:nvSpPr>
          <p:cNvPr id="3" name="Content Placeholder 2">
            <a:extLst>
              <a:ext uri="{FF2B5EF4-FFF2-40B4-BE49-F238E27FC236}">
                <a16:creationId xmlns:a16="http://schemas.microsoft.com/office/drawing/2014/main" id="{FE7553A4-6CF3-298E-C020-9F761DFD9153}"/>
              </a:ext>
            </a:extLst>
          </p:cNvPr>
          <p:cNvSpPr>
            <a:spLocks noGrp="1"/>
          </p:cNvSpPr>
          <p:nvPr>
            <p:ph idx="1"/>
          </p:nvPr>
        </p:nvSpPr>
        <p:spPr/>
        <p:txBody>
          <a:bodyPr/>
          <a:lstStyle/>
          <a:p>
            <a:r>
              <a:rPr lang="en-ES" dirty="0"/>
              <a:t>Do you </a:t>
            </a:r>
            <a:r>
              <a:rPr lang="en-ES"/>
              <a:t>agree </a:t>
            </a:r>
            <a:r>
              <a:rPr lang="en-US" dirty="0"/>
              <a:t>that epochs should be individual (i.e., each CPE Client has its own epoch negotiated with the AP)</a:t>
            </a:r>
            <a:r>
              <a:rPr lang="en-ES"/>
              <a:t>?</a:t>
            </a:r>
            <a:endParaRPr lang="en-ES" dirty="0"/>
          </a:p>
          <a:p>
            <a:endParaRPr lang="en-ES" dirty="0"/>
          </a:p>
          <a:p>
            <a:r>
              <a:rPr lang="en-ES"/>
              <a:t>Y:</a:t>
            </a:r>
            <a:endParaRPr lang="en-ES" dirty="0"/>
          </a:p>
          <a:p>
            <a:r>
              <a:rPr lang="en-ES"/>
              <a:t>N:</a:t>
            </a:r>
            <a:endParaRPr lang="en-ES" dirty="0"/>
          </a:p>
          <a:p>
            <a:r>
              <a:rPr lang="en-ES"/>
              <a:t>Abs:</a:t>
            </a:r>
            <a:endParaRPr lang="en-ES" dirty="0"/>
          </a:p>
          <a:p>
            <a:r>
              <a:rPr lang="en-ES" dirty="0"/>
              <a:t>No </a:t>
            </a:r>
            <a:r>
              <a:rPr lang="en-ES"/>
              <a:t>answer:</a:t>
            </a:r>
            <a:endParaRPr lang="en-ES" dirty="0"/>
          </a:p>
        </p:txBody>
      </p:sp>
      <p:sp>
        <p:nvSpPr>
          <p:cNvPr id="4" name="Slide Number Placeholder 3">
            <a:extLst>
              <a:ext uri="{FF2B5EF4-FFF2-40B4-BE49-F238E27FC236}">
                <a16:creationId xmlns:a16="http://schemas.microsoft.com/office/drawing/2014/main" id="{F29C2F86-6E90-EBA3-4536-03FBFB25BB0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0540D2E-1CBA-5509-856E-FAA1ACCD7F27}"/>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34EC0808-A364-54EC-18FF-7C2177E99102}"/>
              </a:ext>
            </a:extLst>
          </p:cNvPr>
          <p:cNvSpPr>
            <a:spLocks noGrp="1"/>
          </p:cNvSpPr>
          <p:nvPr>
            <p:ph type="dt" idx="15"/>
          </p:nvPr>
        </p:nvSpPr>
        <p:spPr/>
        <p:txBody>
          <a:bodyPr/>
          <a:lstStyle/>
          <a:p>
            <a:r>
              <a:rPr lang="es-ES_tradnl" dirty="0"/>
              <a:t>Sept 2023</a:t>
            </a:r>
            <a:endParaRPr lang="en-GB" dirty="0"/>
          </a:p>
        </p:txBody>
      </p:sp>
    </p:spTree>
    <p:extLst>
      <p:ext uri="{BB962C8B-B14F-4D97-AF65-F5344CB8AC3E}">
        <p14:creationId xmlns:p14="http://schemas.microsoft.com/office/powerpoint/2010/main" val="350759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2B70-5C01-266A-9AFB-1A4B2FCE53C9}"/>
              </a:ext>
            </a:extLst>
          </p:cNvPr>
          <p:cNvSpPr>
            <a:spLocks noGrp="1"/>
          </p:cNvSpPr>
          <p:nvPr>
            <p:ph type="title"/>
          </p:nvPr>
        </p:nvSpPr>
        <p:spPr/>
        <p:txBody>
          <a:bodyPr/>
          <a:lstStyle/>
          <a:p>
            <a:r>
              <a:rPr lang="en-ES" dirty="0"/>
              <a:t>Strawpoll</a:t>
            </a:r>
          </a:p>
        </p:txBody>
      </p:sp>
      <p:sp>
        <p:nvSpPr>
          <p:cNvPr id="3" name="Content Placeholder 2">
            <a:extLst>
              <a:ext uri="{FF2B5EF4-FFF2-40B4-BE49-F238E27FC236}">
                <a16:creationId xmlns:a16="http://schemas.microsoft.com/office/drawing/2014/main" id="{FE7553A4-6CF3-298E-C020-9F761DFD9153}"/>
              </a:ext>
            </a:extLst>
          </p:cNvPr>
          <p:cNvSpPr>
            <a:spLocks noGrp="1"/>
          </p:cNvSpPr>
          <p:nvPr>
            <p:ph idx="1"/>
          </p:nvPr>
        </p:nvSpPr>
        <p:spPr/>
        <p:txBody>
          <a:bodyPr/>
          <a:lstStyle/>
          <a:p>
            <a:r>
              <a:rPr lang="en-ES" dirty="0"/>
              <a:t>Do you </a:t>
            </a:r>
            <a:r>
              <a:rPr lang="en-ES"/>
              <a:t>agree </a:t>
            </a:r>
            <a:r>
              <a:rPr lang="en-US" dirty="0"/>
              <a:t>that the first frames in a CPE Client next epoch should resemble (for an eavesdropper) an auth then </a:t>
            </a:r>
            <a:r>
              <a:rPr lang="en-US" dirty="0" err="1"/>
              <a:t>assoc</a:t>
            </a:r>
            <a:r>
              <a:rPr lang="en-US" dirty="0"/>
              <a:t> frames</a:t>
            </a:r>
            <a:r>
              <a:rPr lang="en-ES"/>
              <a:t>?</a:t>
            </a:r>
            <a:endParaRPr lang="en-ES" dirty="0"/>
          </a:p>
          <a:p>
            <a:endParaRPr lang="en-ES" dirty="0"/>
          </a:p>
          <a:p>
            <a:r>
              <a:rPr lang="en-ES"/>
              <a:t>Y:</a:t>
            </a:r>
            <a:endParaRPr lang="en-ES" dirty="0"/>
          </a:p>
          <a:p>
            <a:r>
              <a:rPr lang="en-ES"/>
              <a:t>N:</a:t>
            </a:r>
            <a:endParaRPr lang="en-ES" dirty="0"/>
          </a:p>
          <a:p>
            <a:r>
              <a:rPr lang="en-ES"/>
              <a:t>Abs:</a:t>
            </a:r>
            <a:endParaRPr lang="en-ES" dirty="0"/>
          </a:p>
          <a:p>
            <a:r>
              <a:rPr lang="en-ES" dirty="0"/>
              <a:t>No </a:t>
            </a:r>
            <a:r>
              <a:rPr lang="en-ES"/>
              <a:t>answer:</a:t>
            </a:r>
            <a:endParaRPr lang="en-ES" dirty="0"/>
          </a:p>
        </p:txBody>
      </p:sp>
      <p:sp>
        <p:nvSpPr>
          <p:cNvPr id="4" name="Slide Number Placeholder 3">
            <a:extLst>
              <a:ext uri="{FF2B5EF4-FFF2-40B4-BE49-F238E27FC236}">
                <a16:creationId xmlns:a16="http://schemas.microsoft.com/office/drawing/2014/main" id="{F29C2F86-6E90-EBA3-4536-03FBFB25BB0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0540D2E-1CBA-5509-856E-FAA1ACCD7F27}"/>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34EC0808-A364-54EC-18FF-7C2177E99102}"/>
              </a:ext>
            </a:extLst>
          </p:cNvPr>
          <p:cNvSpPr>
            <a:spLocks noGrp="1"/>
          </p:cNvSpPr>
          <p:nvPr>
            <p:ph type="dt" idx="15"/>
          </p:nvPr>
        </p:nvSpPr>
        <p:spPr/>
        <p:txBody>
          <a:bodyPr/>
          <a:lstStyle/>
          <a:p>
            <a:r>
              <a:rPr lang="es-ES_tradnl" dirty="0"/>
              <a:t>Sept 2023</a:t>
            </a:r>
            <a:endParaRPr lang="en-GB" dirty="0"/>
          </a:p>
        </p:txBody>
      </p:sp>
    </p:spTree>
    <p:extLst>
      <p:ext uri="{BB962C8B-B14F-4D97-AF65-F5344CB8AC3E}">
        <p14:creationId xmlns:p14="http://schemas.microsoft.com/office/powerpoint/2010/main" val="829948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2B70-5C01-266A-9AFB-1A4B2FCE53C9}"/>
              </a:ext>
            </a:extLst>
          </p:cNvPr>
          <p:cNvSpPr>
            <a:spLocks noGrp="1"/>
          </p:cNvSpPr>
          <p:nvPr>
            <p:ph type="title"/>
          </p:nvPr>
        </p:nvSpPr>
        <p:spPr/>
        <p:txBody>
          <a:bodyPr/>
          <a:lstStyle/>
          <a:p>
            <a:r>
              <a:rPr lang="en-ES" dirty="0"/>
              <a:t>Strawpoll</a:t>
            </a:r>
          </a:p>
        </p:txBody>
      </p:sp>
      <p:sp>
        <p:nvSpPr>
          <p:cNvPr id="3" name="Content Placeholder 2">
            <a:extLst>
              <a:ext uri="{FF2B5EF4-FFF2-40B4-BE49-F238E27FC236}">
                <a16:creationId xmlns:a16="http://schemas.microsoft.com/office/drawing/2014/main" id="{FE7553A4-6CF3-298E-C020-9F761DFD9153}"/>
              </a:ext>
            </a:extLst>
          </p:cNvPr>
          <p:cNvSpPr>
            <a:spLocks noGrp="1"/>
          </p:cNvSpPr>
          <p:nvPr>
            <p:ph idx="1"/>
          </p:nvPr>
        </p:nvSpPr>
        <p:spPr/>
        <p:txBody>
          <a:bodyPr/>
          <a:lstStyle/>
          <a:p>
            <a:r>
              <a:rPr lang="en-ES" dirty="0"/>
              <a:t>Do you agree on working on a solution for MAC address changing, in </a:t>
            </a:r>
            <a:r>
              <a:rPr lang="en-ES"/>
              <a:t>which </a:t>
            </a:r>
            <a:r>
              <a:rPr lang="en-US" dirty="0"/>
              <a:t>the STA is allowed to use more than one MAC per epoch</a:t>
            </a:r>
            <a:r>
              <a:rPr lang="en-ES"/>
              <a:t>?</a:t>
            </a:r>
            <a:endParaRPr lang="en-ES" dirty="0"/>
          </a:p>
          <a:p>
            <a:endParaRPr lang="en-ES" dirty="0"/>
          </a:p>
          <a:p>
            <a:r>
              <a:rPr lang="en-ES"/>
              <a:t>Y:</a:t>
            </a:r>
            <a:endParaRPr lang="en-ES" dirty="0"/>
          </a:p>
          <a:p>
            <a:r>
              <a:rPr lang="en-ES"/>
              <a:t>N:</a:t>
            </a:r>
            <a:endParaRPr lang="en-ES" dirty="0"/>
          </a:p>
          <a:p>
            <a:r>
              <a:rPr lang="en-ES"/>
              <a:t>Abs:</a:t>
            </a:r>
            <a:endParaRPr lang="en-ES" dirty="0"/>
          </a:p>
          <a:p>
            <a:r>
              <a:rPr lang="en-ES" dirty="0"/>
              <a:t>No </a:t>
            </a:r>
            <a:r>
              <a:rPr lang="en-ES"/>
              <a:t>answer:</a:t>
            </a:r>
            <a:endParaRPr lang="en-ES" dirty="0"/>
          </a:p>
        </p:txBody>
      </p:sp>
      <p:sp>
        <p:nvSpPr>
          <p:cNvPr id="4" name="Slide Number Placeholder 3">
            <a:extLst>
              <a:ext uri="{FF2B5EF4-FFF2-40B4-BE49-F238E27FC236}">
                <a16:creationId xmlns:a16="http://schemas.microsoft.com/office/drawing/2014/main" id="{F29C2F86-6E90-EBA3-4536-03FBFB25BB0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0540D2E-1CBA-5509-856E-FAA1ACCD7F27}"/>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34EC0808-A364-54EC-18FF-7C2177E99102}"/>
              </a:ext>
            </a:extLst>
          </p:cNvPr>
          <p:cNvSpPr>
            <a:spLocks noGrp="1"/>
          </p:cNvSpPr>
          <p:nvPr>
            <p:ph type="dt" idx="15"/>
          </p:nvPr>
        </p:nvSpPr>
        <p:spPr/>
        <p:txBody>
          <a:bodyPr/>
          <a:lstStyle/>
          <a:p>
            <a:r>
              <a:rPr lang="es-ES_tradnl" dirty="0"/>
              <a:t>Sept 2023</a:t>
            </a:r>
            <a:endParaRPr lang="en-GB" dirty="0"/>
          </a:p>
        </p:txBody>
      </p:sp>
    </p:spTree>
    <p:extLst>
      <p:ext uri="{BB962C8B-B14F-4D97-AF65-F5344CB8AC3E}">
        <p14:creationId xmlns:p14="http://schemas.microsoft.com/office/powerpoint/2010/main" val="270310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Background - Epochs</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p:txBody>
          <a:bodyPr/>
          <a:lstStyle/>
          <a:p>
            <a:r>
              <a:rPr lang="en-US" dirty="0"/>
              <a:t>Epochs were discussed in 11-23/0873 and 11-23/1246. Epochs define time periods at the edge of which a CPE client rotates its MAC address</a:t>
            </a:r>
          </a:p>
          <a:p>
            <a:r>
              <a:rPr lang="en-US" dirty="0"/>
              <a:t>This document suggests several mechanisms for the implementation of epochs</a:t>
            </a:r>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295047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Epoch is a Flexible Structure</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14401" y="1763633"/>
            <a:ext cx="10361084" cy="4113213"/>
          </a:xfrm>
        </p:spPr>
        <p:txBody>
          <a:bodyPr/>
          <a:lstStyle/>
          <a:p>
            <a:r>
              <a:rPr lang="en-US" b="0" dirty="0"/>
              <a:t>Each CPE client may have different epoch duration needs</a:t>
            </a:r>
          </a:p>
          <a:p>
            <a:pPr lvl="1">
              <a:buFont typeface="Arial" panose="020B0604020202020204" pitchFamily="34" charset="0"/>
              <a:buChar char="•"/>
            </a:pPr>
            <a:r>
              <a:rPr lang="en-US" dirty="0"/>
              <a:t>STA1 moving about the floor may need to rotate MAC(s) at each roam</a:t>
            </a:r>
          </a:p>
          <a:p>
            <a:pPr lvl="1">
              <a:buFont typeface="Arial" panose="020B0604020202020204" pitchFamily="34" charset="0"/>
              <a:buChar char="•"/>
            </a:pPr>
            <a:r>
              <a:rPr lang="en-US" dirty="0"/>
              <a:t>STA2 is mostly dozing state may not need to rotate MAC(s) “often”</a:t>
            </a:r>
          </a:p>
          <a:p>
            <a:pPr lvl="1">
              <a:buFont typeface="Arial" panose="020B0604020202020204" pitchFamily="34" charset="0"/>
              <a:buChar char="•"/>
            </a:pPr>
            <a:r>
              <a:rPr lang="en-US" dirty="0"/>
              <a:t>STA3, set for high privacy, may need to rotate its MAC(s) “often”</a:t>
            </a:r>
          </a:p>
          <a:p>
            <a:pPr lvl="1">
              <a:buFont typeface="Arial" panose="020B0604020202020204" pitchFamily="34" charset="0"/>
              <a:buChar char="•"/>
            </a:pPr>
            <a:r>
              <a:rPr lang="en-US" dirty="0"/>
              <a:t>STA4, with limited privacy requirements, and/or internal constraints (resources, power), may need to rotate its MAC(s) “less often”</a:t>
            </a:r>
          </a:p>
          <a:p>
            <a:pPr>
              <a:buFont typeface="Arial" panose="020B0604020202020204" pitchFamily="34" charset="0"/>
              <a:buChar char="•"/>
            </a:pPr>
            <a:r>
              <a:rPr lang="en-US" b="0" dirty="0"/>
              <a:t>Changing Epoch for all CPE clients at the same time may simply provide a linear translation from MACs to MACs</a:t>
            </a:r>
          </a:p>
          <a:p>
            <a:pPr lvl="1">
              <a:buFont typeface="Arial" panose="020B0604020202020204" pitchFamily="34" charset="0"/>
              <a:buChar char="•"/>
            </a:pPr>
            <a:r>
              <a:rPr lang="en-US" dirty="0"/>
              <a:t>If all STAs change MAC at the same time, an eavesdropper guesses that there is no new STA, juts a mapping need between a fixed set of STAs MACs</a:t>
            </a:r>
          </a:p>
          <a:p>
            <a:pPr lvl="1">
              <a:buFont typeface="Arial" panose="020B0604020202020204" pitchFamily="34" charset="0"/>
              <a:buChar char="•"/>
            </a:pPr>
            <a:r>
              <a:rPr lang="en-US" b="0" dirty="0"/>
              <a:t>If MACs appear and disappear at random times, it is more difficult to know if a STA changed its MAC, or if </a:t>
            </a:r>
            <a:r>
              <a:rPr lang="en-US" dirty="0"/>
              <a:t>a STA appeared/went away</a:t>
            </a:r>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3372186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Why Individual Rotations are Better than Mass Rotations</a:t>
            </a:r>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
        <p:nvSpPr>
          <p:cNvPr id="20" name="TextBox 19">
            <a:extLst>
              <a:ext uri="{FF2B5EF4-FFF2-40B4-BE49-F238E27FC236}">
                <a16:creationId xmlns:a16="http://schemas.microsoft.com/office/drawing/2014/main" id="{A316EEDD-1669-7556-E609-3A8BA4FAD020}"/>
              </a:ext>
            </a:extLst>
          </p:cNvPr>
          <p:cNvSpPr txBox="1"/>
          <p:nvPr/>
        </p:nvSpPr>
        <p:spPr>
          <a:xfrm>
            <a:off x="1546346" y="1813482"/>
            <a:ext cx="540533" cy="246221"/>
          </a:xfrm>
          <a:prstGeom prst="rect">
            <a:avLst/>
          </a:prstGeom>
          <a:noFill/>
        </p:spPr>
        <p:txBody>
          <a:bodyPr wrap="none" rtlCol="0">
            <a:spAutoFit/>
          </a:bodyPr>
          <a:lstStyle/>
          <a:p>
            <a:r>
              <a:rPr lang="en-US" sz="1000" dirty="0">
                <a:solidFill>
                  <a:schemeClr val="tx1"/>
                </a:solidFill>
              </a:rPr>
              <a:t>MAC1</a:t>
            </a:r>
          </a:p>
        </p:txBody>
      </p:sp>
      <p:cxnSp>
        <p:nvCxnSpPr>
          <p:cNvPr id="24" name="Straight Arrow Connector 23">
            <a:extLst>
              <a:ext uri="{FF2B5EF4-FFF2-40B4-BE49-F238E27FC236}">
                <a16:creationId xmlns:a16="http://schemas.microsoft.com/office/drawing/2014/main" id="{F2153A50-00A3-A361-749F-1F307FBA4F85}"/>
              </a:ext>
            </a:extLst>
          </p:cNvPr>
          <p:cNvCxnSpPr>
            <a:cxnSpLocks/>
          </p:cNvCxnSpPr>
          <p:nvPr/>
        </p:nvCxnSpPr>
        <p:spPr bwMode="auto">
          <a:xfrm>
            <a:off x="2224738" y="1921153"/>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8E9439BD-4D2B-DB7D-498E-0E1D536B91FE}"/>
              </a:ext>
            </a:extLst>
          </p:cNvPr>
          <p:cNvCxnSpPr>
            <a:cxnSpLocks/>
          </p:cNvCxnSpPr>
          <p:nvPr/>
        </p:nvCxnSpPr>
        <p:spPr bwMode="auto">
          <a:xfrm flipV="1">
            <a:off x="2224737" y="1984973"/>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6" name="TextBox 25">
            <a:extLst>
              <a:ext uri="{FF2B5EF4-FFF2-40B4-BE49-F238E27FC236}">
                <a16:creationId xmlns:a16="http://schemas.microsoft.com/office/drawing/2014/main" id="{4ECD2D1E-213D-F38D-93AE-38BAC2A01FBE}"/>
              </a:ext>
            </a:extLst>
          </p:cNvPr>
          <p:cNvSpPr txBox="1"/>
          <p:nvPr/>
        </p:nvSpPr>
        <p:spPr>
          <a:xfrm>
            <a:off x="2873702" y="1708986"/>
            <a:ext cx="1042273" cy="246221"/>
          </a:xfrm>
          <a:prstGeom prst="rect">
            <a:avLst/>
          </a:prstGeom>
          <a:noFill/>
        </p:spPr>
        <p:txBody>
          <a:bodyPr wrap="none" rtlCol="0">
            <a:spAutoFit/>
          </a:bodyPr>
          <a:lstStyle/>
          <a:p>
            <a:r>
              <a:rPr lang="en-US" sz="1000" dirty="0">
                <a:solidFill>
                  <a:schemeClr val="tx1"/>
                </a:solidFill>
              </a:rPr>
              <a:t>Frame type Data</a:t>
            </a:r>
          </a:p>
        </p:txBody>
      </p:sp>
      <p:sp>
        <p:nvSpPr>
          <p:cNvPr id="31" name="TextBox 30">
            <a:extLst>
              <a:ext uri="{FF2B5EF4-FFF2-40B4-BE49-F238E27FC236}">
                <a16:creationId xmlns:a16="http://schemas.microsoft.com/office/drawing/2014/main" id="{90E4F57C-3BC7-8A74-2795-37E7042DC7BA}"/>
              </a:ext>
            </a:extLst>
          </p:cNvPr>
          <p:cNvSpPr txBox="1"/>
          <p:nvPr/>
        </p:nvSpPr>
        <p:spPr>
          <a:xfrm>
            <a:off x="1720890" y="1954390"/>
            <a:ext cx="389850" cy="338554"/>
          </a:xfrm>
          <a:prstGeom prst="rect">
            <a:avLst/>
          </a:prstGeom>
          <a:noFill/>
        </p:spPr>
        <p:txBody>
          <a:bodyPr wrap="none" rtlCol="0">
            <a:spAutoFit/>
          </a:bodyPr>
          <a:lstStyle/>
          <a:p>
            <a:r>
              <a:rPr lang="en-US" sz="1600" dirty="0">
                <a:solidFill>
                  <a:schemeClr val="tx1"/>
                </a:solidFill>
              </a:rPr>
              <a:t>…</a:t>
            </a:r>
          </a:p>
        </p:txBody>
      </p:sp>
      <p:pic>
        <p:nvPicPr>
          <p:cNvPr id="34" name="Picture 33" descr="A pair of sunglasses in the dark&#10;&#10;Description automatically generated">
            <a:extLst>
              <a:ext uri="{FF2B5EF4-FFF2-40B4-BE49-F238E27FC236}">
                <a16:creationId xmlns:a16="http://schemas.microsoft.com/office/drawing/2014/main" id="{97B24D64-4157-A14D-CCCE-D18F931290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6623" y="2726822"/>
            <a:ext cx="345862" cy="413000"/>
          </a:xfrm>
          <a:prstGeom prst="rect">
            <a:avLst/>
          </a:prstGeom>
        </p:spPr>
      </p:pic>
      <p:sp>
        <p:nvSpPr>
          <p:cNvPr id="35" name="TextBox 34">
            <a:extLst>
              <a:ext uri="{FF2B5EF4-FFF2-40B4-BE49-F238E27FC236}">
                <a16:creationId xmlns:a16="http://schemas.microsoft.com/office/drawing/2014/main" id="{46DB7681-7F7E-1129-7ABE-94F6400C2E4E}"/>
              </a:ext>
            </a:extLst>
          </p:cNvPr>
          <p:cNvSpPr txBox="1"/>
          <p:nvPr/>
        </p:nvSpPr>
        <p:spPr>
          <a:xfrm>
            <a:off x="5040485" y="1615641"/>
            <a:ext cx="3962400" cy="738664"/>
          </a:xfrm>
          <a:prstGeom prst="rect">
            <a:avLst/>
          </a:prstGeom>
          <a:noFill/>
        </p:spPr>
        <p:txBody>
          <a:bodyPr wrap="square" rtlCol="0">
            <a:spAutoFit/>
          </a:bodyPr>
          <a:lstStyle/>
          <a:p>
            <a:r>
              <a:rPr lang="en-US" sz="1400" i="1" dirty="0" err="1">
                <a:solidFill>
                  <a:schemeClr val="tx1"/>
                </a:solidFill>
              </a:rPr>
              <a:t>Mmm</a:t>
            </a:r>
            <a:r>
              <a:rPr lang="en-US" sz="1400" i="1" dirty="0">
                <a:solidFill>
                  <a:schemeClr val="tx1"/>
                </a:solidFill>
              </a:rPr>
              <a:t>… all STAs MACs suddenly changed </a:t>
            </a:r>
            <a:br>
              <a:rPr lang="en-US" sz="1400" i="1" dirty="0">
                <a:solidFill>
                  <a:schemeClr val="tx1"/>
                </a:solidFill>
              </a:rPr>
            </a:br>
            <a:r>
              <a:rPr lang="en-US" sz="1400" i="1" dirty="0">
                <a:solidFill>
                  <a:schemeClr val="tx1"/>
                </a:solidFill>
              </a:rPr>
              <a:t>-&gt; obviously MAC rotation. Can I find patterns to map </a:t>
            </a:r>
            <a:r>
              <a:rPr lang="en-US" sz="1400" i="1" dirty="0" err="1">
                <a:solidFill>
                  <a:schemeClr val="tx1"/>
                </a:solidFill>
              </a:rPr>
              <a:t>MACi</a:t>
            </a:r>
            <a:r>
              <a:rPr lang="en-US" sz="1400" i="1" dirty="0">
                <a:solidFill>
                  <a:schemeClr val="tx1"/>
                </a:solidFill>
              </a:rPr>
              <a:t> to </a:t>
            </a:r>
            <a:r>
              <a:rPr lang="en-US" sz="1400" i="1" dirty="0" err="1">
                <a:solidFill>
                  <a:schemeClr val="tx1"/>
                </a:solidFill>
              </a:rPr>
              <a:t>MACj</a:t>
            </a:r>
            <a:r>
              <a:rPr lang="en-US" sz="1400" i="1" dirty="0">
                <a:solidFill>
                  <a:schemeClr val="tx1"/>
                </a:solidFill>
              </a:rPr>
              <a:t> along time axis?</a:t>
            </a:r>
          </a:p>
        </p:txBody>
      </p:sp>
      <p:cxnSp>
        <p:nvCxnSpPr>
          <p:cNvPr id="37" name="Straight Connector 36">
            <a:extLst>
              <a:ext uri="{FF2B5EF4-FFF2-40B4-BE49-F238E27FC236}">
                <a16:creationId xmlns:a16="http://schemas.microsoft.com/office/drawing/2014/main" id="{C477F330-6D69-6486-9571-8F33193A987D}"/>
              </a:ext>
            </a:extLst>
          </p:cNvPr>
          <p:cNvCxnSpPr/>
          <p:nvPr/>
        </p:nvCxnSpPr>
        <p:spPr bwMode="auto">
          <a:xfrm>
            <a:off x="5040485" y="2349098"/>
            <a:ext cx="38100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7FF4E710-8BC3-A88A-F118-31B52FD5C425}"/>
              </a:ext>
            </a:extLst>
          </p:cNvPr>
          <p:cNvCxnSpPr/>
          <p:nvPr/>
        </p:nvCxnSpPr>
        <p:spPr bwMode="auto">
          <a:xfrm flipH="1">
            <a:off x="5802485" y="2354305"/>
            <a:ext cx="381000" cy="375793"/>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mc:Choice xmlns:a14="http://schemas.microsoft.com/office/drawing/2010/main" Requires="a14">
          <p:sp>
            <p:nvSpPr>
              <p:cNvPr id="40" name="TextBox 39">
                <a:extLst>
                  <a:ext uri="{FF2B5EF4-FFF2-40B4-BE49-F238E27FC236}">
                    <a16:creationId xmlns:a16="http://schemas.microsoft.com/office/drawing/2014/main" id="{BBC77FFA-7435-D737-8D4A-F3A2B85BD612}"/>
                  </a:ext>
                </a:extLst>
              </p:cNvPr>
              <p:cNvSpPr txBox="1"/>
              <p:nvPr/>
            </p:nvSpPr>
            <p:spPr>
              <a:xfrm>
                <a:off x="6081953" y="2462852"/>
                <a:ext cx="1815625" cy="3191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rgbClr val="C00000"/>
                          </a:solidFill>
                          <a:latin typeface="Cambria Math" panose="02040503050406030204" pitchFamily="18" charset="0"/>
                        </a:rPr>
                        <m:t>𝑀𝐴𝐶</m:t>
                      </m:r>
                      <m:r>
                        <a:rPr lang="en-US" sz="2000" b="0" i="1" smtClean="0">
                          <a:solidFill>
                            <a:srgbClr val="C00000"/>
                          </a:solidFill>
                          <a:latin typeface="Cambria Math" panose="02040503050406030204" pitchFamily="18" charset="0"/>
                        </a:rPr>
                        <m:t>2 </m:t>
                      </m:r>
                      <m:sPre>
                        <m:sPrePr>
                          <m:ctrlPr>
                            <a:rPr lang="en-US" sz="2000" i="1">
                              <a:solidFill>
                                <a:srgbClr val="C00000"/>
                              </a:solidFill>
                              <a:latin typeface="Cambria Math" panose="02040503050406030204" pitchFamily="18" charset="0"/>
                            </a:rPr>
                          </m:ctrlPr>
                        </m:sPrePr>
                        <m:sub>
                          <m:r>
                            <a:rPr lang="en-US" sz="2000" b="0" i="1" smtClean="0">
                              <a:solidFill>
                                <a:srgbClr val="C00000"/>
                              </a:solidFill>
                              <a:latin typeface="Cambria Math" panose="02040503050406030204" pitchFamily="18" charset="0"/>
                            </a:rPr>
                            <m:t>=</m:t>
                          </m:r>
                        </m:sub>
                        <m:sup>
                          <m:r>
                            <a:rPr lang="en-US" sz="2000" b="0" i="1" smtClean="0">
                              <a:solidFill>
                                <a:srgbClr val="C00000"/>
                              </a:solidFill>
                              <a:latin typeface="Cambria Math" panose="02040503050406030204" pitchFamily="18" charset="0"/>
                            </a:rPr>
                            <m:t>𝑝</m:t>
                          </m:r>
                        </m:sup>
                        <m:e>
                          <m:r>
                            <a:rPr lang="en-US" sz="2000" b="0" i="1" smtClean="0">
                              <a:solidFill>
                                <a:srgbClr val="C00000"/>
                              </a:solidFill>
                              <a:latin typeface="Cambria Math" panose="02040503050406030204" pitchFamily="18" charset="0"/>
                            </a:rPr>
                            <m:t> </m:t>
                          </m:r>
                          <m:r>
                            <a:rPr lang="en-US" sz="2000" b="0" i="1" smtClean="0">
                              <a:solidFill>
                                <a:srgbClr val="C00000"/>
                              </a:solidFill>
                              <a:latin typeface="Cambria Math" panose="02040503050406030204" pitchFamily="18" charset="0"/>
                            </a:rPr>
                            <m:t>𝑀𝐴𝐶</m:t>
                          </m:r>
                          <m:r>
                            <a:rPr lang="en-US" sz="2000" b="0" i="1" smtClean="0">
                              <a:solidFill>
                                <a:srgbClr val="C00000"/>
                              </a:solidFill>
                              <a:latin typeface="Cambria Math" panose="02040503050406030204" pitchFamily="18" charset="0"/>
                            </a:rPr>
                            <m:t>12</m:t>
                          </m:r>
                        </m:e>
                      </m:sPre>
                    </m:oMath>
                  </m:oMathPara>
                </a14:m>
                <a:endParaRPr lang="en-US" sz="2000" dirty="0">
                  <a:solidFill>
                    <a:srgbClr val="C00000"/>
                  </a:solidFill>
                </a:endParaRPr>
              </a:p>
            </p:txBody>
          </p:sp>
        </mc:Choice>
        <mc:Fallback>
          <p:sp>
            <p:nvSpPr>
              <p:cNvPr id="40" name="TextBox 39">
                <a:extLst>
                  <a:ext uri="{FF2B5EF4-FFF2-40B4-BE49-F238E27FC236}">
                    <a16:creationId xmlns:a16="http://schemas.microsoft.com/office/drawing/2014/main" id="{BBC77FFA-7435-D737-8D4A-F3A2B85BD612}"/>
                  </a:ext>
                </a:extLst>
              </p:cNvPr>
              <p:cNvSpPr txBox="1">
                <a:spLocks noRot="1" noChangeAspect="1" noMove="1" noResize="1" noEditPoints="1" noAdjustHandles="1" noChangeArrowheads="1" noChangeShapeType="1" noTextEdit="1"/>
              </p:cNvSpPr>
              <p:nvPr/>
            </p:nvSpPr>
            <p:spPr>
              <a:xfrm>
                <a:off x="6081953" y="2462852"/>
                <a:ext cx="1815625" cy="319190"/>
              </a:xfrm>
              <a:prstGeom prst="rect">
                <a:avLst/>
              </a:prstGeom>
              <a:blipFill>
                <a:blip r:embed="rId3"/>
                <a:stretch>
                  <a:fillRect l="-2778" t="-3846" r="-2083" b="-38462"/>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CB778C1E-DC87-3455-0361-A1D47F993C2A}"/>
              </a:ext>
            </a:extLst>
          </p:cNvPr>
          <p:cNvSpPr txBox="1"/>
          <p:nvPr/>
        </p:nvSpPr>
        <p:spPr>
          <a:xfrm>
            <a:off x="1573451" y="1948687"/>
            <a:ext cx="540533" cy="246221"/>
          </a:xfrm>
          <a:prstGeom prst="rect">
            <a:avLst/>
          </a:prstGeom>
          <a:noFill/>
        </p:spPr>
        <p:txBody>
          <a:bodyPr wrap="none" rtlCol="0">
            <a:spAutoFit/>
          </a:bodyPr>
          <a:lstStyle/>
          <a:p>
            <a:r>
              <a:rPr lang="en-US" sz="1000" dirty="0">
                <a:solidFill>
                  <a:schemeClr val="tx1"/>
                </a:solidFill>
              </a:rPr>
              <a:t>MAC2</a:t>
            </a:r>
          </a:p>
        </p:txBody>
      </p:sp>
      <p:sp>
        <p:nvSpPr>
          <p:cNvPr id="7" name="TextBox 6">
            <a:extLst>
              <a:ext uri="{FF2B5EF4-FFF2-40B4-BE49-F238E27FC236}">
                <a16:creationId xmlns:a16="http://schemas.microsoft.com/office/drawing/2014/main" id="{1340DB35-6492-DF5C-096A-D26CA9D41B20}"/>
              </a:ext>
            </a:extLst>
          </p:cNvPr>
          <p:cNvSpPr txBox="1"/>
          <p:nvPr/>
        </p:nvSpPr>
        <p:spPr>
          <a:xfrm>
            <a:off x="1640981" y="2191663"/>
            <a:ext cx="540533" cy="246221"/>
          </a:xfrm>
          <a:prstGeom prst="rect">
            <a:avLst/>
          </a:prstGeom>
          <a:noFill/>
        </p:spPr>
        <p:txBody>
          <a:bodyPr wrap="none" rtlCol="0">
            <a:spAutoFit/>
          </a:bodyPr>
          <a:lstStyle/>
          <a:p>
            <a:r>
              <a:rPr lang="en-US" sz="1000" dirty="0" err="1">
                <a:solidFill>
                  <a:schemeClr val="tx1"/>
                </a:solidFill>
              </a:rPr>
              <a:t>MACn</a:t>
            </a:r>
            <a:endParaRPr lang="en-US" sz="1000" dirty="0">
              <a:solidFill>
                <a:schemeClr val="tx1"/>
              </a:solidFill>
            </a:endParaRPr>
          </a:p>
        </p:txBody>
      </p:sp>
      <p:sp>
        <p:nvSpPr>
          <p:cNvPr id="8" name="TextBox 7">
            <a:extLst>
              <a:ext uri="{FF2B5EF4-FFF2-40B4-BE49-F238E27FC236}">
                <a16:creationId xmlns:a16="http://schemas.microsoft.com/office/drawing/2014/main" id="{6F115AA6-3325-60BE-2D9D-C5E831C2B85A}"/>
              </a:ext>
            </a:extLst>
          </p:cNvPr>
          <p:cNvSpPr txBox="1"/>
          <p:nvPr/>
        </p:nvSpPr>
        <p:spPr>
          <a:xfrm>
            <a:off x="4449394" y="1592914"/>
            <a:ext cx="348172" cy="246221"/>
          </a:xfrm>
          <a:prstGeom prst="rect">
            <a:avLst/>
          </a:prstGeom>
          <a:noFill/>
        </p:spPr>
        <p:txBody>
          <a:bodyPr wrap="none" rtlCol="0">
            <a:spAutoFit/>
          </a:bodyPr>
          <a:lstStyle/>
          <a:p>
            <a:r>
              <a:rPr lang="en-US" sz="1000" dirty="0">
                <a:solidFill>
                  <a:schemeClr val="tx1"/>
                </a:solidFill>
              </a:rPr>
              <a:t>AP</a:t>
            </a:r>
          </a:p>
        </p:txBody>
      </p:sp>
      <p:cxnSp>
        <p:nvCxnSpPr>
          <p:cNvPr id="13" name="Straight Arrow Connector 12">
            <a:extLst>
              <a:ext uri="{FF2B5EF4-FFF2-40B4-BE49-F238E27FC236}">
                <a16:creationId xmlns:a16="http://schemas.microsoft.com/office/drawing/2014/main" id="{C78A411C-4D67-CF82-EACA-0BC4370C438D}"/>
              </a:ext>
            </a:extLst>
          </p:cNvPr>
          <p:cNvCxnSpPr>
            <a:cxnSpLocks/>
          </p:cNvCxnSpPr>
          <p:nvPr/>
        </p:nvCxnSpPr>
        <p:spPr bwMode="auto">
          <a:xfrm>
            <a:off x="2224738" y="2079362"/>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 name="Straight Arrow Connector 32">
            <a:extLst>
              <a:ext uri="{FF2B5EF4-FFF2-40B4-BE49-F238E27FC236}">
                <a16:creationId xmlns:a16="http://schemas.microsoft.com/office/drawing/2014/main" id="{D5AB7C97-238A-8A3A-23DD-DF6F5364D778}"/>
              </a:ext>
            </a:extLst>
          </p:cNvPr>
          <p:cNvCxnSpPr>
            <a:cxnSpLocks/>
          </p:cNvCxnSpPr>
          <p:nvPr/>
        </p:nvCxnSpPr>
        <p:spPr bwMode="auto">
          <a:xfrm flipV="1">
            <a:off x="2224737" y="2143182"/>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36" name="Straight Arrow Connector 35">
            <a:extLst>
              <a:ext uri="{FF2B5EF4-FFF2-40B4-BE49-F238E27FC236}">
                <a16:creationId xmlns:a16="http://schemas.microsoft.com/office/drawing/2014/main" id="{37EE065C-4A24-9883-D98E-B365829519EC}"/>
              </a:ext>
            </a:extLst>
          </p:cNvPr>
          <p:cNvCxnSpPr>
            <a:cxnSpLocks/>
          </p:cNvCxnSpPr>
          <p:nvPr/>
        </p:nvCxnSpPr>
        <p:spPr bwMode="auto">
          <a:xfrm>
            <a:off x="2224738" y="2311501"/>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55F7CA49-077D-28AF-AAA5-57364E5783E3}"/>
              </a:ext>
            </a:extLst>
          </p:cNvPr>
          <p:cNvCxnSpPr>
            <a:cxnSpLocks/>
          </p:cNvCxnSpPr>
          <p:nvPr/>
        </p:nvCxnSpPr>
        <p:spPr bwMode="auto">
          <a:xfrm flipV="1">
            <a:off x="2224737" y="2375321"/>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41" name="TextBox 40">
            <a:extLst>
              <a:ext uri="{FF2B5EF4-FFF2-40B4-BE49-F238E27FC236}">
                <a16:creationId xmlns:a16="http://schemas.microsoft.com/office/drawing/2014/main" id="{23438469-1424-842D-627C-9FAFDC2721D7}"/>
              </a:ext>
            </a:extLst>
          </p:cNvPr>
          <p:cNvSpPr txBox="1"/>
          <p:nvPr/>
        </p:nvSpPr>
        <p:spPr>
          <a:xfrm>
            <a:off x="1590028" y="2603712"/>
            <a:ext cx="676788" cy="246221"/>
          </a:xfrm>
          <a:prstGeom prst="rect">
            <a:avLst/>
          </a:prstGeom>
          <a:noFill/>
        </p:spPr>
        <p:txBody>
          <a:bodyPr wrap="none" rtlCol="0">
            <a:spAutoFit/>
          </a:bodyPr>
          <a:lstStyle/>
          <a:p>
            <a:r>
              <a:rPr lang="en-US" sz="1000" dirty="0">
                <a:solidFill>
                  <a:schemeClr val="tx1"/>
                </a:solidFill>
              </a:rPr>
              <a:t>MACn+1</a:t>
            </a:r>
          </a:p>
        </p:txBody>
      </p:sp>
      <p:cxnSp>
        <p:nvCxnSpPr>
          <p:cNvPr id="42" name="Straight Arrow Connector 41">
            <a:extLst>
              <a:ext uri="{FF2B5EF4-FFF2-40B4-BE49-F238E27FC236}">
                <a16:creationId xmlns:a16="http://schemas.microsoft.com/office/drawing/2014/main" id="{6A41E758-2CF9-498D-6A15-ABB93560915A}"/>
              </a:ext>
            </a:extLst>
          </p:cNvPr>
          <p:cNvCxnSpPr>
            <a:cxnSpLocks/>
          </p:cNvCxnSpPr>
          <p:nvPr/>
        </p:nvCxnSpPr>
        <p:spPr bwMode="auto">
          <a:xfrm>
            <a:off x="2268420" y="2711383"/>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Straight Arrow Connector 42">
            <a:extLst>
              <a:ext uri="{FF2B5EF4-FFF2-40B4-BE49-F238E27FC236}">
                <a16:creationId xmlns:a16="http://schemas.microsoft.com/office/drawing/2014/main" id="{97D37967-36FD-A3BF-80B4-28B213422F2F}"/>
              </a:ext>
            </a:extLst>
          </p:cNvPr>
          <p:cNvCxnSpPr>
            <a:cxnSpLocks/>
          </p:cNvCxnSpPr>
          <p:nvPr/>
        </p:nvCxnSpPr>
        <p:spPr bwMode="auto">
          <a:xfrm flipV="1">
            <a:off x="2268419" y="2775203"/>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44" name="TextBox 43">
            <a:extLst>
              <a:ext uri="{FF2B5EF4-FFF2-40B4-BE49-F238E27FC236}">
                <a16:creationId xmlns:a16="http://schemas.microsoft.com/office/drawing/2014/main" id="{E54150B8-A692-C53B-A90C-0D8BE6365F39}"/>
              </a:ext>
            </a:extLst>
          </p:cNvPr>
          <p:cNvSpPr txBox="1"/>
          <p:nvPr/>
        </p:nvSpPr>
        <p:spPr>
          <a:xfrm>
            <a:off x="2917384" y="2499216"/>
            <a:ext cx="1042273" cy="246221"/>
          </a:xfrm>
          <a:prstGeom prst="rect">
            <a:avLst/>
          </a:prstGeom>
          <a:noFill/>
        </p:spPr>
        <p:txBody>
          <a:bodyPr wrap="none" rtlCol="0">
            <a:spAutoFit/>
          </a:bodyPr>
          <a:lstStyle/>
          <a:p>
            <a:r>
              <a:rPr lang="en-US" sz="1000" dirty="0">
                <a:solidFill>
                  <a:schemeClr val="tx1"/>
                </a:solidFill>
              </a:rPr>
              <a:t>Frame type Data</a:t>
            </a:r>
          </a:p>
        </p:txBody>
      </p:sp>
      <p:sp>
        <p:nvSpPr>
          <p:cNvPr id="45" name="TextBox 44">
            <a:extLst>
              <a:ext uri="{FF2B5EF4-FFF2-40B4-BE49-F238E27FC236}">
                <a16:creationId xmlns:a16="http://schemas.microsoft.com/office/drawing/2014/main" id="{A506C915-F3C2-B871-6F70-600885FDE3D8}"/>
              </a:ext>
            </a:extLst>
          </p:cNvPr>
          <p:cNvSpPr txBox="1"/>
          <p:nvPr/>
        </p:nvSpPr>
        <p:spPr>
          <a:xfrm>
            <a:off x="1764572" y="2744620"/>
            <a:ext cx="389850" cy="338554"/>
          </a:xfrm>
          <a:prstGeom prst="rect">
            <a:avLst/>
          </a:prstGeom>
          <a:noFill/>
        </p:spPr>
        <p:txBody>
          <a:bodyPr wrap="none" rtlCol="0">
            <a:spAutoFit/>
          </a:bodyPr>
          <a:lstStyle/>
          <a:p>
            <a:r>
              <a:rPr lang="en-US" sz="1600" dirty="0">
                <a:solidFill>
                  <a:schemeClr val="tx1"/>
                </a:solidFill>
              </a:rPr>
              <a:t>…</a:t>
            </a:r>
          </a:p>
        </p:txBody>
      </p:sp>
      <p:sp>
        <p:nvSpPr>
          <p:cNvPr id="46" name="TextBox 45">
            <a:extLst>
              <a:ext uri="{FF2B5EF4-FFF2-40B4-BE49-F238E27FC236}">
                <a16:creationId xmlns:a16="http://schemas.microsoft.com/office/drawing/2014/main" id="{332B34EE-0DA7-326E-4DCD-ACD1CC537B4A}"/>
              </a:ext>
            </a:extLst>
          </p:cNvPr>
          <p:cNvSpPr txBox="1"/>
          <p:nvPr/>
        </p:nvSpPr>
        <p:spPr>
          <a:xfrm>
            <a:off x="1617133" y="2738917"/>
            <a:ext cx="676788" cy="246221"/>
          </a:xfrm>
          <a:prstGeom prst="rect">
            <a:avLst/>
          </a:prstGeom>
          <a:noFill/>
        </p:spPr>
        <p:txBody>
          <a:bodyPr wrap="none" rtlCol="0">
            <a:spAutoFit/>
          </a:bodyPr>
          <a:lstStyle/>
          <a:p>
            <a:r>
              <a:rPr lang="en-US" sz="1000" dirty="0">
                <a:solidFill>
                  <a:schemeClr val="tx1"/>
                </a:solidFill>
              </a:rPr>
              <a:t>MACn+2</a:t>
            </a:r>
          </a:p>
        </p:txBody>
      </p:sp>
      <p:sp>
        <p:nvSpPr>
          <p:cNvPr id="47" name="TextBox 46">
            <a:extLst>
              <a:ext uri="{FF2B5EF4-FFF2-40B4-BE49-F238E27FC236}">
                <a16:creationId xmlns:a16="http://schemas.microsoft.com/office/drawing/2014/main" id="{07458E12-F59C-824D-985B-65C55FFC75B7}"/>
              </a:ext>
            </a:extLst>
          </p:cNvPr>
          <p:cNvSpPr txBox="1"/>
          <p:nvPr/>
        </p:nvSpPr>
        <p:spPr>
          <a:xfrm>
            <a:off x="1684663" y="2981893"/>
            <a:ext cx="676788" cy="246221"/>
          </a:xfrm>
          <a:prstGeom prst="rect">
            <a:avLst/>
          </a:prstGeom>
          <a:noFill/>
        </p:spPr>
        <p:txBody>
          <a:bodyPr wrap="none" rtlCol="0">
            <a:spAutoFit/>
          </a:bodyPr>
          <a:lstStyle/>
          <a:p>
            <a:r>
              <a:rPr lang="en-US" sz="1000" dirty="0" err="1">
                <a:solidFill>
                  <a:schemeClr val="tx1"/>
                </a:solidFill>
              </a:rPr>
              <a:t>MACn+n</a:t>
            </a:r>
            <a:endParaRPr lang="en-US" sz="1000" dirty="0">
              <a:solidFill>
                <a:schemeClr val="tx1"/>
              </a:solidFill>
            </a:endParaRPr>
          </a:p>
        </p:txBody>
      </p:sp>
      <p:cxnSp>
        <p:nvCxnSpPr>
          <p:cNvPr id="48" name="Straight Arrow Connector 47">
            <a:extLst>
              <a:ext uri="{FF2B5EF4-FFF2-40B4-BE49-F238E27FC236}">
                <a16:creationId xmlns:a16="http://schemas.microsoft.com/office/drawing/2014/main" id="{9833715D-3CAC-4ADA-E29A-5F033FC0F06E}"/>
              </a:ext>
            </a:extLst>
          </p:cNvPr>
          <p:cNvCxnSpPr>
            <a:cxnSpLocks/>
          </p:cNvCxnSpPr>
          <p:nvPr/>
        </p:nvCxnSpPr>
        <p:spPr bwMode="auto">
          <a:xfrm>
            <a:off x="2268420" y="2869592"/>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8A600A21-FEF3-6F17-F004-783DF0331348}"/>
              </a:ext>
            </a:extLst>
          </p:cNvPr>
          <p:cNvCxnSpPr>
            <a:cxnSpLocks/>
          </p:cNvCxnSpPr>
          <p:nvPr/>
        </p:nvCxnSpPr>
        <p:spPr bwMode="auto">
          <a:xfrm flipV="1">
            <a:off x="2268419" y="2933412"/>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50" name="Straight Arrow Connector 49">
            <a:extLst>
              <a:ext uri="{FF2B5EF4-FFF2-40B4-BE49-F238E27FC236}">
                <a16:creationId xmlns:a16="http://schemas.microsoft.com/office/drawing/2014/main" id="{23AB74F5-7470-EA77-027B-8C0EABBEB396}"/>
              </a:ext>
            </a:extLst>
          </p:cNvPr>
          <p:cNvCxnSpPr>
            <a:cxnSpLocks/>
          </p:cNvCxnSpPr>
          <p:nvPr/>
        </p:nvCxnSpPr>
        <p:spPr bwMode="auto">
          <a:xfrm>
            <a:off x="2268420" y="3101731"/>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C141FADA-15A2-B52D-F629-4072D6BB8FD8}"/>
              </a:ext>
            </a:extLst>
          </p:cNvPr>
          <p:cNvCxnSpPr>
            <a:cxnSpLocks/>
          </p:cNvCxnSpPr>
          <p:nvPr/>
        </p:nvCxnSpPr>
        <p:spPr bwMode="auto">
          <a:xfrm flipV="1">
            <a:off x="2268419" y="3165551"/>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52" name="TextBox 51">
            <a:extLst>
              <a:ext uri="{FF2B5EF4-FFF2-40B4-BE49-F238E27FC236}">
                <a16:creationId xmlns:a16="http://schemas.microsoft.com/office/drawing/2014/main" id="{382F94C7-5CA6-F47B-EFB2-EAB84E9FA33E}"/>
              </a:ext>
            </a:extLst>
          </p:cNvPr>
          <p:cNvSpPr txBox="1"/>
          <p:nvPr/>
        </p:nvSpPr>
        <p:spPr>
          <a:xfrm>
            <a:off x="5973394" y="2854737"/>
            <a:ext cx="3643946" cy="230832"/>
          </a:xfrm>
          <a:prstGeom prst="rect">
            <a:avLst/>
          </a:prstGeom>
          <a:noFill/>
        </p:spPr>
        <p:txBody>
          <a:bodyPr wrap="none" rtlCol="0">
            <a:spAutoFit/>
          </a:bodyPr>
          <a:lstStyle/>
          <a:p>
            <a:r>
              <a:rPr lang="en-US" sz="900" dirty="0">
                <a:solidFill>
                  <a:srgbClr val="C00000"/>
                </a:solidFill>
              </a:rPr>
              <a:t>Because… “both send 160-byte frames”, “both send at 20 </a:t>
            </a:r>
            <a:r>
              <a:rPr lang="en-US" sz="900" dirty="0" err="1">
                <a:solidFill>
                  <a:srgbClr val="C00000"/>
                </a:solidFill>
              </a:rPr>
              <a:t>ms</a:t>
            </a:r>
            <a:r>
              <a:rPr lang="en-US" sz="900" dirty="0">
                <a:solidFill>
                  <a:srgbClr val="C00000"/>
                </a:solidFill>
              </a:rPr>
              <a:t> interval” etc.</a:t>
            </a:r>
          </a:p>
        </p:txBody>
      </p:sp>
      <p:sp>
        <p:nvSpPr>
          <p:cNvPr id="75" name="TextBox 74">
            <a:extLst>
              <a:ext uri="{FF2B5EF4-FFF2-40B4-BE49-F238E27FC236}">
                <a16:creationId xmlns:a16="http://schemas.microsoft.com/office/drawing/2014/main" id="{555CB360-81D0-5CE4-7FCA-7E9BE814803B}"/>
              </a:ext>
            </a:extLst>
          </p:cNvPr>
          <p:cNvSpPr txBox="1"/>
          <p:nvPr/>
        </p:nvSpPr>
        <p:spPr>
          <a:xfrm>
            <a:off x="1614093" y="4618665"/>
            <a:ext cx="540533" cy="246221"/>
          </a:xfrm>
          <a:prstGeom prst="rect">
            <a:avLst/>
          </a:prstGeom>
          <a:noFill/>
        </p:spPr>
        <p:txBody>
          <a:bodyPr wrap="none" rtlCol="0">
            <a:spAutoFit/>
          </a:bodyPr>
          <a:lstStyle/>
          <a:p>
            <a:r>
              <a:rPr lang="en-US" sz="1000" dirty="0">
                <a:solidFill>
                  <a:schemeClr val="tx1"/>
                </a:solidFill>
              </a:rPr>
              <a:t>MAC1</a:t>
            </a:r>
          </a:p>
        </p:txBody>
      </p:sp>
      <p:cxnSp>
        <p:nvCxnSpPr>
          <p:cNvPr id="76" name="Straight Arrow Connector 75">
            <a:extLst>
              <a:ext uri="{FF2B5EF4-FFF2-40B4-BE49-F238E27FC236}">
                <a16:creationId xmlns:a16="http://schemas.microsoft.com/office/drawing/2014/main" id="{E007BD11-8259-F433-D790-4804A89E8612}"/>
              </a:ext>
            </a:extLst>
          </p:cNvPr>
          <p:cNvCxnSpPr>
            <a:cxnSpLocks/>
          </p:cNvCxnSpPr>
          <p:nvPr/>
        </p:nvCxnSpPr>
        <p:spPr bwMode="auto">
          <a:xfrm>
            <a:off x="2292485" y="4726336"/>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7" name="Straight Arrow Connector 76">
            <a:extLst>
              <a:ext uri="{FF2B5EF4-FFF2-40B4-BE49-F238E27FC236}">
                <a16:creationId xmlns:a16="http://schemas.microsoft.com/office/drawing/2014/main" id="{83E8E357-9BAB-3F88-2E2C-6BC4CA54F9AF}"/>
              </a:ext>
            </a:extLst>
          </p:cNvPr>
          <p:cNvCxnSpPr>
            <a:cxnSpLocks/>
          </p:cNvCxnSpPr>
          <p:nvPr/>
        </p:nvCxnSpPr>
        <p:spPr bwMode="auto">
          <a:xfrm flipV="1">
            <a:off x="2292484" y="4790156"/>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78" name="TextBox 77">
            <a:extLst>
              <a:ext uri="{FF2B5EF4-FFF2-40B4-BE49-F238E27FC236}">
                <a16:creationId xmlns:a16="http://schemas.microsoft.com/office/drawing/2014/main" id="{754BD87F-4DEE-9E0B-2744-B18014D14841}"/>
              </a:ext>
            </a:extLst>
          </p:cNvPr>
          <p:cNvSpPr txBox="1"/>
          <p:nvPr/>
        </p:nvSpPr>
        <p:spPr>
          <a:xfrm>
            <a:off x="2941449" y="4514169"/>
            <a:ext cx="1042273" cy="246221"/>
          </a:xfrm>
          <a:prstGeom prst="rect">
            <a:avLst/>
          </a:prstGeom>
          <a:noFill/>
        </p:spPr>
        <p:txBody>
          <a:bodyPr wrap="none" rtlCol="0">
            <a:spAutoFit/>
          </a:bodyPr>
          <a:lstStyle/>
          <a:p>
            <a:r>
              <a:rPr lang="en-US" sz="1000" dirty="0">
                <a:solidFill>
                  <a:schemeClr val="tx1"/>
                </a:solidFill>
              </a:rPr>
              <a:t>Frame type Data</a:t>
            </a:r>
          </a:p>
        </p:txBody>
      </p:sp>
      <p:sp>
        <p:nvSpPr>
          <p:cNvPr id="79" name="TextBox 78">
            <a:extLst>
              <a:ext uri="{FF2B5EF4-FFF2-40B4-BE49-F238E27FC236}">
                <a16:creationId xmlns:a16="http://schemas.microsoft.com/office/drawing/2014/main" id="{F376EDF2-3113-81B2-5978-EE7E44115A02}"/>
              </a:ext>
            </a:extLst>
          </p:cNvPr>
          <p:cNvSpPr txBox="1"/>
          <p:nvPr/>
        </p:nvSpPr>
        <p:spPr>
          <a:xfrm>
            <a:off x="1788637" y="4759573"/>
            <a:ext cx="389850" cy="338554"/>
          </a:xfrm>
          <a:prstGeom prst="rect">
            <a:avLst/>
          </a:prstGeom>
          <a:noFill/>
        </p:spPr>
        <p:txBody>
          <a:bodyPr wrap="none" rtlCol="0">
            <a:spAutoFit/>
          </a:bodyPr>
          <a:lstStyle/>
          <a:p>
            <a:r>
              <a:rPr lang="en-US" sz="1600" dirty="0">
                <a:solidFill>
                  <a:schemeClr val="tx1"/>
                </a:solidFill>
              </a:rPr>
              <a:t>…</a:t>
            </a:r>
          </a:p>
        </p:txBody>
      </p:sp>
      <p:sp>
        <p:nvSpPr>
          <p:cNvPr id="80" name="TextBox 79">
            <a:extLst>
              <a:ext uri="{FF2B5EF4-FFF2-40B4-BE49-F238E27FC236}">
                <a16:creationId xmlns:a16="http://schemas.microsoft.com/office/drawing/2014/main" id="{0C5F6BD7-4645-F982-8603-42E70861F480}"/>
              </a:ext>
            </a:extLst>
          </p:cNvPr>
          <p:cNvSpPr txBox="1"/>
          <p:nvPr/>
        </p:nvSpPr>
        <p:spPr>
          <a:xfrm>
            <a:off x="1641198" y="4753870"/>
            <a:ext cx="540533" cy="246221"/>
          </a:xfrm>
          <a:prstGeom prst="rect">
            <a:avLst/>
          </a:prstGeom>
          <a:noFill/>
        </p:spPr>
        <p:txBody>
          <a:bodyPr wrap="none" rtlCol="0">
            <a:spAutoFit/>
          </a:bodyPr>
          <a:lstStyle/>
          <a:p>
            <a:r>
              <a:rPr lang="en-US" sz="1000" dirty="0">
                <a:solidFill>
                  <a:schemeClr val="tx1"/>
                </a:solidFill>
              </a:rPr>
              <a:t>MAC2</a:t>
            </a:r>
          </a:p>
        </p:txBody>
      </p:sp>
      <p:sp>
        <p:nvSpPr>
          <p:cNvPr id="81" name="TextBox 80">
            <a:extLst>
              <a:ext uri="{FF2B5EF4-FFF2-40B4-BE49-F238E27FC236}">
                <a16:creationId xmlns:a16="http://schemas.microsoft.com/office/drawing/2014/main" id="{90CD4BCA-F885-582A-54FC-C33E2D59B4DD}"/>
              </a:ext>
            </a:extLst>
          </p:cNvPr>
          <p:cNvSpPr txBox="1"/>
          <p:nvPr/>
        </p:nvSpPr>
        <p:spPr>
          <a:xfrm>
            <a:off x="1708728" y="4996846"/>
            <a:ext cx="540533" cy="246221"/>
          </a:xfrm>
          <a:prstGeom prst="rect">
            <a:avLst/>
          </a:prstGeom>
          <a:noFill/>
        </p:spPr>
        <p:txBody>
          <a:bodyPr wrap="none" rtlCol="0">
            <a:spAutoFit/>
          </a:bodyPr>
          <a:lstStyle/>
          <a:p>
            <a:r>
              <a:rPr lang="en-US" sz="1000" dirty="0" err="1">
                <a:solidFill>
                  <a:schemeClr val="tx1"/>
                </a:solidFill>
              </a:rPr>
              <a:t>MACn</a:t>
            </a:r>
            <a:endParaRPr lang="en-US" sz="1000" dirty="0">
              <a:solidFill>
                <a:schemeClr val="tx1"/>
              </a:solidFill>
            </a:endParaRPr>
          </a:p>
        </p:txBody>
      </p:sp>
      <p:cxnSp>
        <p:nvCxnSpPr>
          <p:cNvPr id="82" name="Straight Arrow Connector 81">
            <a:extLst>
              <a:ext uri="{FF2B5EF4-FFF2-40B4-BE49-F238E27FC236}">
                <a16:creationId xmlns:a16="http://schemas.microsoft.com/office/drawing/2014/main" id="{3E2E5F16-23D7-D819-218B-3196FB671CF0}"/>
              </a:ext>
            </a:extLst>
          </p:cNvPr>
          <p:cNvCxnSpPr>
            <a:cxnSpLocks/>
          </p:cNvCxnSpPr>
          <p:nvPr/>
        </p:nvCxnSpPr>
        <p:spPr bwMode="auto">
          <a:xfrm>
            <a:off x="2292485" y="4884545"/>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3" name="Straight Arrow Connector 82">
            <a:extLst>
              <a:ext uri="{FF2B5EF4-FFF2-40B4-BE49-F238E27FC236}">
                <a16:creationId xmlns:a16="http://schemas.microsoft.com/office/drawing/2014/main" id="{260BA5BE-5B1F-2267-9838-7176A5A35EDB}"/>
              </a:ext>
            </a:extLst>
          </p:cNvPr>
          <p:cNvCxnSpPr>
            <a:cxnSpLocks/>
          </p:cNvCxnSpPr>
          <p:nvPr/>
        </p:nvCxnSpPr>
        <p:spPr bwMode="auto">
          <a:xfrm flipV="1">
            <a:off x="2292484" y="4948365"/>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84" name="Straight Arrow Connector 83">
            <a:extLst>
              <a:ext uri="{FF2B5EF4-FFF2-40B4-BE49-F238E27FC236}">
                <a16:creationId xmlns:a16="http://schemas.microsoft.com/office/drawing/2014/main" id="{3230EEE2-2BE9-924D-EE76-FEBD09B10C05}"/>
              </a:ext>
            </a:extLst>
          </p:cNvPr>
          <p:cNvCxnSpPr>
            <a:cxnSpLocks/>
          </p:cNvCxnSpPr>
          <p:nvPr/>
        </p:nvCxnSpPr>
        <p:spPr bwMode="auto">
          <a:xfrm>
            <a:off x="2292485" y="5116684"/>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5" name="Straight Arrow Connector 84">
            <a:extLst>
              <a:ext uri="{FF2B5EF4-FFF2-40B4-BE49-F238E27FC236}">
                <a16:creationId xmlns:a16="http://schemas.microsoft.com/office/drawing/2014/main" id="{405E8D84-2625-0353-6A23-9D67A2C251BC}"/>
              </a:ext>
            </a:extLst>
          </p:cNvPr>
          <p:cNvCxnSpPr>
            <a:cxnSpLocks/>
          </p:cNvCxnSpPr>
          <p:nvPr/>
        </p:nvCxnSpPr>
        <p:spPr bwMode="auto">
          <a:xfrm flipV="1">
            <a:off x="2292484" y="5180504"/>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86" name="TextBox 85">
            <a:extLst>
              <a:ext uri="{FF2B5EF4-FFF2-40B4-BE49-F238E27FC236}">
                <a16:creationId xmlns:a16="http://schemas.microsoft.com/office/drawing/2014/main" id="{68D18E52-9A61-044E-349A-2B9B521104D4}"/>
              </a:ext>
            </a:extLst>
          </p:cNvPr>
          <p:cNvSpPr txBox="1"/>
          <p:nvPr/>
        </p:nvSpPr>
        <p:spPr>
          <a:xfrm>
            <a:off x="9251131" y="1818939"/>
            <a:ext cx="3276600" cy="430887"/>
          </a:xfrm>
          <a:prstGeom prst="rect">
            <a:avLst/>
          </a:prstGeom>
          <a:noFill/>
        </p:spPr>
        <p:txBody>
          <a:bodyPr wrap="square" rtlCol="0">
            <a:spAutoFit/>
          </a:bodyPr>
          <a:lstStyle/>
          <a:p>
            <a:r>
              <a:rPr lang="en-US" sz="1100" dirty="0">
                <a:solidFill>
                  <a:schemeClr val="tx1"/>
                </a:solidFill>
              </a:rPr>
              <a:t>Mass rotation tells the observer that there was a rotation, just needs to find the patterns</a:t>
            </a:r>
          </a:p>
        </p:txBody>
      </p:sp>
      <p:sp>
        <p:nvSpPr>
          <p:cNvPr id="87" name="TextBox 86">
            <a:extLst>
              <a:ext uri="{FF2B5EF4-FFF2-40B4-BE49-F238E27FC236}">
                <a16:creationId xmlns:a16="http://schemas.microsoft.com/office/drawing/2014/main" id="{121F31D4-A4E1-7A4E-ADDD-DA5D2B7D5B6B}"/>
              </a:ext>
            </a:extLst>
          </p:cNvPr>
          <p:cNvSpPr txBox="1"/>
          <p:nvPr/>
        </p:nvSpPr>
        <p:spPr>
          <a:xfrm>
            <a:off x="1708728" y="5248621"/>
            <a:ext cx="676788" cy="246221"/>
          </a:xfrm>
          <a:prstGeom prst="rect">
            <a:avLst/>
          </a:prstGeom>
          <a:noFill/>
        </p:spPr>
        <p:txBody>
          <a:bodyPr wrap="none" rtlCol="0">
            <a:spAutoFit/>
          </a:bodyPr>
          <a:lstStyle/>
          <a:p>
            <a:r>
              <a:rPr lang="en-US" sz="1000" dirty="0">
                <a:solidFill>
                  <a:schemeClr val="tx1"/>
                </a:solidFill>
              </a:rPr>
              <a:t>MACn+1</a:t>
            </a:r>
          </a:p>
        </p:txBody>
      </p:sp>
      <p:cxnSp>
        <p:nvCxnSpPr>
          <p:cNvPr id="88" name="Straight Arrow Connector 87">
            <a:extLst>
              <a:ext uri="{FF2B5EF4-FFF2-40B4-BE49-F238E27FC236}">
                <a16:creationId xmlns:a16="http://schemas.microsoft.com/office/drawing/2014/main" id="{6E55DD35-502E-410C-8270-9D89019D56DD}"/>
              </a:ext>
            </a:extLst>
          </p:cNvPr>
          <p:cNvCxnSpPr>
            <a:cxnSpLocks/>
          </p:cNvCxnSpPr>
          <p:nvPr/>
        </p:nvCxnSpPr>
        <p:spPr bwMode="auto">
          <a:xfrm>
            <a:off x="2292485" y="5368459"/>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9" name="Straight Arrow Connector 88">
            <a:extLst>
              <a:ext uri="{FF2B5EF4-FFF2-40B4-BE49-F238E27FC236}">
                <a16:creationId xmlns:a16="http://schemas.microsoft.com/office/drawing/2014/main" id="{834B3CB2-0B50-9E29-E0E9-FC8301815BAF}"/>
              </a:ext>
            </a:extLst>
          </p:cNvPr>
          <p:cNvCxnSpPr>
            <a:cxnSpLocks/>
          </p:cNvCxnSpPr>
          <p:nvPr/>
        </p:nvCxnSpPr>
        <p:spPr bwMode="auto">
          <a:xfrm flipV="1">
            <a:off x="2292484" y="5432279"/>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90" name="TextBox 89">
            <a:extLst>
              <a:ext uri="{FF2B5EF4-FFF2-40B4-BE49-F238E27FC236}">
                <a16:creationId xmlns:a16="http://schemas.microsoft.com/office/drawing/2014/main" id="{83DBAFF3-B855-E20F-9CC0-84E3761C5F30}"/>
              </a:ext>
            </a:extLst>
          </p:cNvPr>
          <p:cNvSpPr txBox="1"/>
          <p:nvPr/>
        </p:nvSpPr>
        <p:spPr>
          <a:xfrm>
            <a:off x="1717977" y="5491690"/>
            <a:ext cx="540533" cy="246221"/>
          </a:xfrm>
          <a:prstGeom prst="rect">
            <a:avLst/>
          </a:prstGeom>
          <a:noFill/>
        </p:spPr>
        <p:txBody>
          <a:bodyPr wrap="none" rtlCol="0">
            <a:spAutoFit/>
          </a:bodyPr>
          <a:lstStyle/>
          <a:p>
            <a:r>
              <a:rPr lang="en-US" sz="1000" dirty="0">
                <a:solidFill>
                  <a:schemeClr val="tx1"/>
                </a:solidFill>
              </a:rPr>
              <a:t>MAC2</a:t>
            </a:r>
          </a:p>
        </p:txBody>
      </p:sp>
      <p:cxnSp>
        <p:nvCxnSpPr>
          <p:cNvPr id="91" name="Straight Arrow Connector 90">
            <a:extLst>
              <a:ext uri="{FF2B5EF4-FFF2-40B4-BE49-F238E27FC236}">
                <a16:creationId xmlns:a16="http://schemas.microsoft.com/office/drawing/2014/main" id="{20E53C7E-E707-D090-003A-5102905AA28C}"/>
              </a:ext>
            </a:extLst>
          </p:cNvPr>
          <p:cNvCxnSpPr>
            <a:cxnSpLocks/>
          </p:cNvCxnSpPr>
          <p:nvPr/>
        </p:nvCxnSpPr>
        <p:spPr bwMode="auto">
          <a:xfrm>
            <a:off x="2301734" y="5611528"/>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2" name="Straight Arrow Connector 91">
            <a:extLst>
              <a:ext uri="{FF2B5EF4-FFF2-40B4-BE49-F238E27FC236}">
                <a16:creationId xmlns:a16="http://schemas.microsoft.com/office/drawing/2014/main" id="{94D0E01C-70FD-6913-D17A-D59BBFC1CB91}"/>
              </a:ext>
            </a:extLst>
          </p:cNvPr>
          <p:cNvCxnSpPr>
            <a:cxnSpLocks/>
          </p:cNvCxnSpPr>
          <p:nvPr/>
        </p:nvCxnSpPr>
        <p:spPr bwMode="auto">
          <a:xfrm flipV="1">
            <a:off x="2301733" y="5675348"/>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pic>
        <p:nvPicPr>
          <p:cNvPr id="93" name="Picture 92" descr="A pair of sunglasses in the dark&#10;&#10;Description automatically generated">
            <a:extLst>
              <a:ext uri="{FF2B5EF4-FFF2-40B4-BE49-F238E27FC236}">
                <a16:creationId xmlns:a16="http://schemas.microsoft.com/office/drawing/2014/main" id="{82F24CE6-6B33-B247-89A6-D8ADFF58BD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5265" y="5740260"/>
            <a:ext cx="345862" cy="413000"/>
          </a:xfrm>
          <a:prstGeom prst="rect">
            <a:avLst/>
          </a:prstGeom>
        </p:spPr>
      </p:pic>
      <p:sp>
        <p:nvSpPr>
          <p:cNvPr id="94" name="TextBox 93">
            <a:extLst>
              <a:ext uri="{FF2B5EF4-FFF2-40B4-BE49-F238E27FC236}">
                <a16:creationId xmlns:a16="http://schemas.microsoft.com/office/drawing/2014/main" id="{7A492AA3-2D2F-73F9-F4E5-47327F9EC535}"/>
              </a:ext>
            </a:extLst>
          </p:cNvPr>
          <p:cNvSpPr txBox="1"/>
          <p:nvPr/>
        </p:nvSpPr>
        <p:spPr>
          <a:xfrm>
            <a:off x="4910114" y="4841920"/>
            <a:ext cx="4137369" cy="523220"/>
          </a:xfrm>
          <a:prstGeom prst="rect">
            <a:avLst/>
          </a:prstGeom>
          <a:noFill/>
        </p:spPr>
        <p:txBody>
          <a:bodyPr wrap="square" rtlCol="0">
            <a:spAutoFit/>
          </a:bodyPr>
          <a:lstStyle/>
          <a:p>
            <a:r>
              <a:rPr lang="en-US" sz="1400" i="1" dirty="0" err="1">
                <a:solidFill>
                  <a:schemeClr val="tx1"/>
                </a:solidFill>
              </a:rPr>
              <a:t>Mmm</a:t>
            </a:r>
            <a:r>
              <a:rPr lang="en-US" sz="1400" i="1" dirty="0">
                <a:solidFill>
                  <a:schemeClr val="tx1"/>
                </a:solidFill>
              </a:rPr>
              <a:t>… MACs appear and disappear all the time, some are rotating, some may be new, but which ones?</a:t>
            </a:r>
          </a:p>
        </p:txBody>
      </p:sp>
      <p:cxnSp>
        <p:nvCxnSpPr>
          <p:cNvPr id="95" name="Straight Connector 94">
            <a:extLst>
              <a:ext uri="{FF2B5EF4-FFF2-40B4-BE49-F238E27FC236}">
                <a16:creationId xmlns:a16="http://schemas.microsoft.com/office/drawing/2014/main" id="{D12E1526-5E8C-C225-5A08-F0E3BA75962B}"/>
              </a:ext>
            </a:extLst>
          </p:cNvPr>
          <p:cNvCxnSpPr/>
          <p:nvPr/>
        </p:nvCxnSpPr>
        <p:spPr bwMode="auto">
          <a:xfrm>
            <a:off x="4959127" y="5362536"/>
            <a:ext cx="38100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6" name="Straight Connector 95">
            <a:extLst>
              <a:ext uri="{FF2B5EF4-FFF2-40B4-BE49-F238E27FC236}">
                <a16:creationId xmlns:a16="http://schemas.microsoft.com/office/drawing/2014/main" id="{82EEB8E0-C52F-918E-C9B7-7020AF7FCE21}"/>
              </a:ext>
            </a:extLst>
          </p:cNvPr>
          <p:cNvCxnSpPr/>
          <p:nvPr/>
        </p:nvCxnSpPr>
        <p:spPr bwMode="auto">
          <a:xfrm flipH="1">
            <a:off x="5721127" y="5367743"/>
            <a:ext cx="381000" cy="37579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7" name="TextBox 96">
            <a:extLst>
              <a:ext uri="{FF2B5EF4-FFF2-40B4-BE49-F238E27FC236}">
                <a16:creationId xmlns:a16="http://schemas.microsoft.com/office/drawing/2014/main" id="{A36B6385-8918-72AD-CDB4-0F08D46B2BB4}"/>
              </a:ext>
            </a:extLst>
          </p:cNvPr>
          <p:cNvSpPr txBox="1"/>
          <p:nvPr/>
        </p:nvSpPr>
        <p:spPr>
          <a:xfrm>
            <a:off x="9101114" y="4841920"/>
            <a:ext cx="3276600" cy="430887"/>
          </a:xfrm>
          <a:prstGeom prst="rect">
            <a:avLst/>
          </a:prstGeom>
          <a:noFill/>
        </p:spPr>
        <p:txBody>
          <a:bodyPr wrap="square" rtlCol="0">
            <a:spAutoFit/>
          </a:bodyPr>
          <a:lstStyle/>
          <a:p>
            <a:r>
              <a:rPr lang="en-US" sz="1100" dirty="0">
                <a:solidFill>
                  <a:schemeClr val="tx1"/>
                </a:solidFill>
              </a:rPr>
              <a:t>Individual rotation makes it harder to tell a rotation from a new MAC</a:t>
            </a:r>
          </a:p>
        </p:txBody>
      </p:sp>
      <p:sp>
        <p:nvSpPr>
          <p:cNvPr id="9" name="Left Brace 8">
            <a:extLst>
              <a:ext uri="{FF2B5EF4-FFF2-40B4-BE49-F238E27FC236}">
                <a16:creationId xmlns:a16="http://schemas.microsoft.com/office/drawing/2014/main" id="{3DC05FB5-A99C-C206-AD58-DBE5A619A194}"/>
              </a:ext>
            </a:extLst>
          </p:cNvPr>
          <p:cNvSpPr/>
          <p:nvPr/>
        </p:nvSpPr>
        <p:spPr bwMode="auto">
          <a:xfrm>
            <a:off x="1416211" y="1861938"/>
            <a:ext cx="166820" cy="513383"/>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112BF40B-5BA5-81D7-A344-B7FA2DF7642F}"/>
              </a:ext>
            </a:extLst>
          </p:cNvPr>
          <p:cNvSpPr txBox="1"/>
          <p:nvPr/>
        </p:nvSpPr>
        <p:spPr>
          <a:xfrm>
            <a:off x="990413" y="2431284"/>
            <a:ext cx="944489" cy="215444"/>
          </a:xfrm>
          <a:prstGeom prst="rect">
            <a:avLst/>
          </a:prstGeom>
          <a:noFill/>
        </p:spPr>
        <p:txBody>
          <a:bodyPr wrap="none" rtlCol="0">
            <a:spAutoFit/>
          </a:bodyPr>
          <a:lstStyle/>
          <a:p>
            <a:r>
              <a:rPr lang="en-US" sz="800" dirty="0">
                <a:solidFill>
                  <a:schemeClr val="tx1"/>
                </a:solidFill>
              </a:rPr>
              <a:t>Then, suddenly….</a:t>
            </a:r>
          </a:p>
        </p:txBody>
      </p:sp>
      <p:sp>
        <p:nvSpPr>
          <p:cNvPr id="12" name="Left Brace 11">
            <a:extLst>
              <a:ext uri="{FF2B5EF4-FFF2-40B4-BE49-F238E27FC236}">
                <a16:creationId xmlns:a16="http://schemas.microsoft.com/office/drawing/2014/main" id="{ED22C9D5-DC55-E554-9E04-14EC04F514EC}"/>
              </a:ext>
            </a:extLst>
          </p:cNvPr>
          <p:cNvSpPr/>
          <p:nvPr/>
        </p:nvSpPr>
        <p:spPr bwMode="auto">
          <a:xfrm>
            <a:off x="1457879" y="2686975"/>
            <a:ext cx="166820" cy="513383"/>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3172EC92-95DC-2B6F-BA38-69C439219FC8}"/>
              </a:ext>
            </a:extLst>
          </p:cNvPr>
          <p:cNvSpPr txBox="1"/>
          <p:nvPr/>
        </p:nvSpPr>
        <p:spPr>
          <a:xfrm>
            <a:off x="366404" y="2701070"/>
            <a:ext cx="1230011" cy="461665"/>
          </a:xfrm>
          <a:prstGeom prst="rect">
            <a:avLst/>
          </a:prstGeom>
          <a:noFill/>
        </p:spPr>
        <p:txBody>
          <a:bodyPr wrap="square" rtlCol="0">
            <a:spAutoFit/>
          </a:bodyPr>
          <a:lstStyle/>
          <a:p>
            <a:r>
              <a:rPr lang="en-US" sz="800" dirty="0">
                <a:solidFill>
                  <a:schemeClr val="tx1"/>
                </a:solidFill>
              </a:rPr>
              <a:t>n new MAC addresses, all first MAC addresses suddenly disappeared  </a:t>
            </a:r>
          </a:p>
        </p:txBody>
      </p:sp>
      <p:sp>
        <p:nvSpPr>
          <p:cNvPr id="15" name="TextBox 14">
            <a:extLst>
              <a:ext uri="{FF2B5EF4-FFF2-40B4-BE49-F238E27FC236}">
                <a16:creationId xmlns:a16="http://schemas.microsoft.com/office/drawing/2014/main" id="{565AC4C0-88B0-0FC6-4143-5F22B10BF890}"/>
              </a:ext>
            </a:extLst>
          </p:cNvPr>
          <p:cNvSpPr txBox="1"/>
          <p:nvPr/>
        </p:nvSpPr>
        <p:spPr>
          <a:xfrm>
            <a:off x="6230305" y="3643785"/>
            <a:ext cx="535724" cy="461665"/>
          </a:xfrm>
          <a:prstGeom prst="rect">
            <a:avLst/>
          </a:prstGeom>
          <a:noFill/>
        </p:spPr>
        <p:txBody>
          <a:bodyPr wrap="none" rtlCol="0">
            <a:spAutoFit/>
          </a:bodyPr>
          <a:lstStyle/>
          <a:p>
            <a:r>
              <a:rPr lang="en-US" dirty="0">
                <a:solidFill>
                  <a:schemeClr val="tx1"/>
                </a:solidFill>
              </a:rPr>
              <a:t>vs.</a:t>
            </a:r>
          </a:p>
        </p:txBody>
      </p:sp>
      <p:sp>
        <p:nvSpPr>
          <p:cNvPr id="17" name="TextBox 16">
            <a:extLst>
              <a:ext uri="{FF2B5EF4-FFF2-40B4-BE49-F238E27FC236}">
                <a16:creationId xmlns:a16="http://schemas.microsoft.com/office/drawing/2014/main" id="{8A8FDA60-27D4-9885-E86C-D096C61429DE}"/>
              </a:ext>
            </a:extLst>
          </p:cNvPr>
          <p:cNvSpPr txBox="1"/>
          <p:nvPr/>
        </p:nvSpPr>
        <p:spPr>
          <a:xfrm>
            <a:off x="21180" y="2010598"/>
            <a:ext cx="1476686" cy="215444"/>
          </a:xfrm>
          <a:prstGeom prst="rect">
            <a:avLst/>
          </a:prstGeom>
          <a:noFill/>
        </p:spPr>
        <p:txBody>
          <a:bodyPr wrap="none" rtlCol="0">
            <a:spAutoFit/>
          </a:bodyPr>
          <a:lstStyle/>
          <a:p>
            <a:r>
              <a:rPr lang="en-US" sz="800" dirty="0">
                <a:solidFill>
                  <a:schemeClr val="tx1"/>
                </a:solidFill>
              </a:rPr>
              <a:t>Visible over some time interval</a:t>
            </a:r>
          </a:p>
        </p:txBody>
      </p:sp>
      <p:sp>
        <p:nvSpPr>
          <p:cNvPr id="18" name="Left Brace 17">
            <a:extLst>
              <a:ext uri="{FF2B5EF4-FFF2-40B4-BE49-F238E27FC236}">
                <a16:creationId xmlns:a16="http://schemas.microsoft.com/office/drawing/2014/main" id="{75D7CE6A-1F51-D608-7319-8C9420D2719B}"/>
              </a:ext>
            </a:extLst>
          </p:cNvPr>
          <p:cNvSpPr/>
          <p:nvPr/>
        </p:nvSpPr>
        <p:spPr bwMode="auto">
          <a:xfrm>
            <a:off x="1471588" y="4648201"/>
            <a:ext cx="166820" cy="108971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A3FA95D2-C954-E32A-6669-8C1DC98B05CF}"/>
              </a:ext>
            </a:extLst>
          </p:cNvPr>
          <p:cNvSpPr txBox="1"/>
          <p:nvPr/>
        </p:nvSpPr>
        <p:spPr>
          <a:xfrm>
            <a:off x="78312" y="5083641"/>
            <a:ext cx="1476686" cy="215444"/>
          </a:xfrm>
          <a:prstGeom prst="rect">
            <a:avLst/>
          </a:prstGeom>
          <a:noFill/>
        </p:spPr>
        <p:txBody>
          <a:bodyPr wrap="none" rtlCol="0">
            <a:spAutoFit/>
          </a:bodyPr>
          <a:lstStyle/>
          <a:p>
            <a:r>
              <a:rPr lang="en-US" sz="800" dirty="0">
                <a:solidFill>
                  <a:schemeClr val="tx1"/>
                </a:solidFill>
              </a:rPr>
              <a:t>Visible over some time interval</a:t>
            </a:r>
          </a:p>
        </p:txBody>
      </p:sp>
    </p:spTree>
    <p:extLst>
      <p:ext uri="{BB962C8B-B14F-4D97-AF65-F5344CB8AC3E}">
        <p14:creationId xmlns:p14="http://schemas.microsoft.com/office/powerpoint/2010/main" val="1129683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The Edge Of an Epoch is Soft, but Defined </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14401" y="1981201"/>
            <a:ext cx="7103285" cy="4113213"/>
          </a:xfrm>
        </p:spPr>
        <p:txBody>
          <a:bodyPr/>
          <a:lstStyle/>
          <a:p>
            <a:r>
              <a:rPr lang="en-US" dirty="0"/>
              <a:t>Conversations deriving from 11-23/1246r1 proposal</a:t>
            </a:r>
          </a:p>
          <a:p>
            <a:pPr lvl="1">
              <a:buFont typeface="Arial" panose="020B0604020202020204" pitchFamily="34" charset="0"/>
              <a:buChar char="•"/>
            </a:pPr>
            <a:r>
              <a:rPr lang="en-US" sz="1600" b="0" dirty="0" err="1"/>
              <a:t>MACc</a:t>
            </a:r>
            <a:r>
              <a:rPr lang="en-US" sz="1600" b="0" dirty="0"/>
              <a:t> = current MAC, </a:t>
            </a:r>
            <a:r>
              <a:rPr lang="en-US" sz="1600" b="0" dirty="0" err="1"/>
              <a:t>MACp</a:t>
            </a:r>
            <a:r>
              <a:rPr lang="en-US" sz="1600" b="0" dirty="0"/>
              <a:t> = previous MAC, </a:t>
            </a:r>
            <a:r>
              <a:rPr lang="en-US" sz="1600" b="0" dirty="0" err="1"/>
              <a:t>MACn</a:t>
            </a:r>
            <a:r>
              <a:rPr lang="en-US" sz="1600" b="0" dirty="0"/>
              <a:t> = next MAC</a:t>
            </a:r>
          </a:p>
          <a:p>
            <a:pPr>
              <a:buFont typeface="Arial" panose="020B0604020202020204" pitchFamily="34" charset="0"/>
              <a:buChar char="•"/>
            </a:pPr>
            <a:r>
              <a:rPr lang="en-US" b="0" dirty="0"/>
              <a:t>For a given CPE Client MAC, from exactly the beginning of a new epoch (from the CPE client perspective*), any new MPDU generated by the STA is sent with </a:t>
            </a:r>
            <a:r>
              <a:rPr lang="en-US" b="0" dirty="0" err="1"/>
              <a:t>MACc</a:t>
            </a:r>
            <a:r>
              <a:rPr lang="en-US" b="0" dirty="0"/>
              <a:t> </a:t>
            </a:r>
          </a:p>
          <a:p>
            <a:pPr>
              <a:buFont typeface="Arial" panose="020B0604020202020204" pitchFamily="34" charset="0"/>
              <a:buChar char="•"/>
            </a:pPr>
            <a:r>
              <a:rPr lang="en-US" b="0" dirty="0"/>
              <a:t>Any MPDU already in the transmit queue (with </a:t>
            </a:r>
            <a:r>
              <a:rPr lang="en-US" b="0" dirty="0" err="1"/>
              <a:t>MACp</a:t>
            </a:r>
            <a:r>
              <a:rPr lang="en-US" b="0" dirty="0"/>
              <a:t>) continues being transmitted with </a:t>
            </a:r>
            <a:r>
              <a:rPr lang="en-US" b="0" dirty="0" err="1"/>
              <a:t>MACp</a:t>
            </a:r>
            <a:r>
              <a:rPr lang="en-US" b="0" dirty="0"/>
              <a:t> (including retries)</a:t>
            </a:r>
          </a:p>
          <a:p>
            <a:pPr lvl="1">
              <a:buFont typeface="Arial" panose="020B0604020202020204" pitchFamily="34" charset="0"/>
              <a:buChar char="•"/>
            </a:pPr>
            <a:r>
              <a:rPr lang="en-US" dirty="0"/>
              <a:t>Unless lifetime or retry limit is reached (10.3.4.4)</a:t>
            </a:r>
          </a:p>
          <a:p>
            <a:pPr lvl="1">
              <a:buFont typeface="Arial" panose="020B0604020202020204" pitchFamily="34" charset="0"/>
              <a:buChar char="•"/>
            </a:pPr>
            <a:r>
              <a:rPr lang="en-US" b="0" dirty="0"/>
              <a:t>Unless </a:t>
            </a:r>
            <a:r>
              <a:rPr lang="en-US" b="0" dirty="0" err="1"/>
              <a:t>MACp</a:t>
            </a:r>
            <a:r>
              <a:rPr lang="en-US" b="0" dirty="0"/>
              <a:t> lifetime is reached (new proposal)</a:t>
            </a:r>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cxnSp>
        <p:nvCxnSpPr>
          <p:cNvPr id="7" name="Straight Arrow Connector 6">
            <a:extLst>
              <a:ext uri="{FF2B5EF4-FFF2-40B4-BE49-F238E27FC236}">
                <a16:creationId xmlns:a16="http://schemas.microsoft.com/office/drawing/2014/main" id="{158DF06F-3614-3C91-DF13-075B81616C6E}"/>
              </a:ext>
            </a:extLst>
          </p:cNvPr>
          <p:cNvCxnSpPr/>
          <p:nvPr/>
        </p:nvCxnSpPr>
        <p:spPr bwMode="auto">
          <a:xfrm>
            <a:off x="8610600" y="3328267"/>
            <a:ext cx="3352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 name="Rectangle 7">
            <a:extLst>
              <a:ext uri="{FF2B5EF4-FFF2-40B4-BE49-F238E27FC236}">
                <a16:creationId xmlns:a16="http://schemas.microsoft.com/office/drawing/2014/main" id="{8975C074-8B00-0EE8-79DB-197B06D8BA36}"/>
              </a:ext>
            </a:extLst>
          </p:cNvPr>
          <p:cNvSpPr/>
          <p:nvPr/>
        </p:nvSpPr>
        <p:spPr bwMode="auto">
          <a:xfrm>
            <a:off x="8991600" y="2490861"/>
            <a:ext cx="152400" cy="83740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D1B4F985-0CAA-1D37-BC14-58C25E4E8B3A}"/>
              </a:ext>
            </a:extLst>
          </p:cNvPr>
          <p:cNvSpPr/>
          <p:nvPr/>
        </p:nvSpPr>
        <p:spPr bwMode="auto">
          <a:xfrm>
            <a:off x="91440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C190B7E2-8AD4-3158-A18B-9F61F3C7DC32}"/>
              </a:ext>
            </a:extLst>
          </p:cNvPr>
          <p:cNvSpPr/>
          <p:nvPr/>
        </p:nvSpPr>
        <p:spPr bwMode="auto">
          <a:xfrm>
            <a:off x="92964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A4F251ED-E30E-6469-B890-611DC7A5C4D6}"/>
              </a:ext>
            </a:extLst>
          </p:cNvPr>
          <p:cNvSpPr/>
          <p:nvPr/>
        </p:nvSpPr>
        <p:spPr bwMode="auto">
          <a:xfrm>
            <a:off x="9448800" y="2490861"/>
            <a:ext cx="152400" cy="83740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5019EC67-4582-0C16-691D-166515ACB139}"/>
              </a:ext>
            </a:extLst>
          </p:cNvPr>
          <p:cNvSpPr/>
          <p:nvPr/>
        </p:nvSpPr>
        <p:spPr bwMode="auto">
          <a:xfrm>
            <a:off x="96012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3A2CE18C-59DD-370A-9907-02E69F264F60}"/>
              </a:ext>
            </a:extLst>
          </p:cNvPr>
          <p:cNvSpPr/>
          <p:nvPr/>
        </p:nvSpPr>
        <p:spPr bwMode="auto">
          <a:xfrm>
            <a:off x="97536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A193DA61-3462-000C-DB36-762661104FE7}"/>
              </a:ext>
            </a:extLst>
          </p:cNvPr>
          <p:cNvSpPr/>
          <p:nvPr/>
        </p:nvSpPr>
        <p:spPr bwMode="auto">
          <a:xfrm>
            <a:off x="99060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18B88FD4-DBB3-609B-F4D2-F88154CBDD05}"/>
              </a:ext>
            </a:extLst>
          </p:cNvPr>
          <p:cNvSpPr/>
          <p:nvPr/>
        </p:nvSpPr>
        <p:spPr bwMode="auto">
          <a:xfrm>
            <a:off x="100584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E8DF030B-7996-7251-0920-FF8372F09806}"/>
              </a:ext>
            </a:extLst>
          </p:cNvPr>
          <p:cNvSpPr/>
          <p:nvPr/>
        </p:nvSpPr>
        <p:spPr bwMode="auto">
          <a:xfrm>
            <a:off x="102108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14423040-94DA-EDA2-DA86-6E640409BFFB}"/>
              </a:ext>
            </a:extLst>
          </p:cNvPr>
          <p:cNvSpPr/>
          <p:nvPr/>
        </p:nvSpPr>
        <p:spPr bwMode="auto">
          <a:xfrm>
            <a:off x="103632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89A0501C-7837-8ADD-2E59-A84AC67AB72B}"/>
              </a:ext>
            </a:extLst>
          </p:cNvPr>
          <p:cNvSpPr/>
          <p:nvPr/>
        </p:nvSpPr>
        <p:spPr bwMode="auto">
          <a:xfrm>
            <a:off x="105156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EE68DD97-4643-9B89-3027-9ABCCD2E90B9}"/>
              </a:ext>
            </a:extLst>
          </p:cNvPr>
          <p:cNvSpPr/>
          <p:nvPr/>
        </p:nvSpPr>
        <p:spPr bwMode="auto">
          <a:xfrm>
            <a:off x="106680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4385B80F-78F8-76E6-9845-9F8F7B19E9C1}"/>
              </a:ext>
            </a:extLst>
          </p:cNvPr>
          <p:cNvSpPr/>
          <p:nvPr/>
        </p:nvSpPr>
        <p:spPr bwMode="auto">
          <a:xfrm>
            <a:off x="108204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163A76F5-B8BE-FBF7-225B-6C47D8CD6513}"/>
              </a:ext>
            </a:extLst>
          </p:cNvPr>
          <p:cNvSpPr/>
          <p:nvPr/>
        </p:nvSpPr>
        <p:spPr bwMode="auto">
          <a:xfrm>
            <a:off x="109728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F840EE75-399D-6C40-74BF-FD9BBCA144EE}"/>
              </a:ext>
            </a:extLst>
          </p:cNvPr>
          <p:cNvSpPr/>
          <p:nvPr/>
        </p:nvSpPr>
        <p:spPr bwMode="auto">
          <a:xfrm>
            <a:off x="111252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0BEC922F-975C-A655-BBC9-B503DA6DE3D3}"/>
              </a:ext>
            </a:extLst>
          </p:cNvPr>
          <p:cNvSpPr/>
          <p:nvPr/>
        </p:nvSpPr>
        <p:spPr bwMode="auto">
          <a:xfrm>
            <a:off x="112776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3">
            <a:extLst>
              <a:ext uri="{FF2B5EF4-FFF2-40B4-BE49-F238E27FC236}">
                <a16:creationId xmlns:a16="http://schemas.microsoft.com/office/drawing/2014/main" id="{4918D2AA-1ABE-19D4-A689-08A24D142216}"/>
              </a:ext>
            </a:extLst>
          </p:cNvPr>
          <p:cNvSpPr/>
          <p:nvPr/>
        </p:nvSpPr>
        <p:spPr bwMode="auto">
          <a:xfrm>
            <a:off x="114300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86ED9C4C-3B7F-BBB5-ECEA-6008EC334CCF}"/>
              </a:ext>
            </a:extLst>
          </p:cNvPr>
          <p:cNvSpPr/>
          <p:nvPr/>
        </p:nvSpPr>
        <p:spPr bwMode="auto">
          <a:xfrm>
            <a:off x="115824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6" name="Left Brace 25">
            <a:extLst>
              <a:ext uri="{FF2B5EF4-FFF2-40B4-BE49-F238E27FC236}">
                <a16:creationId xmlns:a16="http://schemas.microsoft.com/office/drawing/2014/main" id="{7F839C1E-4BD8-696C-423D-0B457BB9598E}"/>
              </a:ext>
            </a:extLst>
          </p:cNvPr>
          <p:cNvSpPr/>
          <p:nvPr/>
        </p:nvSpPr>
        <p:spPr bwMode="auto">
          <a:xfrm rot="16200000">
            <a:off x="10134600" y="2581421"/>
            <a:ext cx="457200" cy="274320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B4118A74-E4A3-B012-80EE-34A5E61811FC}"/>
              </a:ext>
            </a:extLst>
          </p:cNvPr>
          <p:cNvSpPr txBox="1"/>
          <p:nvPr/>
        </p:nvSpPr>
        <p:spPr>
          <a:xfrm>
            <a:off x="9906000" y="4197660"/>
            <a:ext cx="918841" cy="461665"/>
          </a:xfrm>
          <a:prstGeom prst="rect">
            <a:avLst/>
          </a:prstGeom>
          <a:noFill/>
        </p:spPr>
        <p:txBody>
          <a:bodyPr wrap="none" rtlCol="0">
            <a:spAutoFit/>
          </a:bodyPr>
          <a:lstStyle/>
          <a:p>
            <a:r>
              <a:rPr lang="en-ES" dirty="0">
                <a:solidFill>
                  <a:srgbClr val="464D59"/>
                </a:solidFill>
              </a:rPr>
              <a:t>epoch</a:t>
            </a:r>
          </a:p>
        </p:txBody>
      </p:sp>
      <p:sp>
        <p:nvSpPr>
          <p:cNvPr id="28" name="Left Brace 27">
            <a:extLst>
              <a:ext uri="{FF2B5EF4-FFF2-40B4-BE49-F238E27FC236}">
                <a16:creationId xmlns:a16="http://schemas.microsoft.com/office/drawing/2014/main" id="{2B18D496-4C43-DCD7-71FF-B71D34C4CD68}"/>
              </a:ext>
            </a:extLst>
          </p:cNvPr>
          <p:cNvSpPr/>
          <p:nvPr/>
        </p:nvSpPr>
        <p:spPr bwMode="auto">
          <a:xfrm rot="16200000">
            <a:off x="9228173" y="3167102"/>
            <a:ext cx="136453" cy="60960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9" name="TextBox 28">
            <a:extLst>
              <a:ext uri="{FF2B5EF4-FFF2-40B4-BE49-F238E27FC236}">
                <a16:creationId xmlns:a16="http://schemas.microsoft.com/office/drawing/2014/main" id="{B4603324-96F8-4215-19DF-809D4CE69AD3}"/>
              </a:ext>
            </a:extLst>
          </p:cNvPr>
          <p:cNvSpPr txBox="1"/>
          <p:nvPr/>
        </p:nvSpPr>
        <p:spPr>
          <a:xfrm>
            <a:off x="8170086" y="3417644"/>
            <a:ext cx="2345514" cy="461665"/>
          </a:xfrm>
          <a:prstGeom prst="rect">
            <a:avLst/>
          </a:prstGeom>
          <a:noFill/>
        </p:spPr>
        <p:txBody>
          <a:bodyPr wrap="none" rtlCol="0">
            <a:spAutoFit/>
          </a:bodyPr>
          <a:lstStyle/>
          <a:p>
            <a:r>
              <a:rPr lang="en-GB" dirty="0">
                <a:solidFill>
                  <a:srgbClr val="464D59"/>
                </a:solidFill>
              </a:rPr>
              <a:t>S</a:t>
            </a:r>
            <a:r>
              <a:rPr lang="en-ES" dirty="0">
                <a:solidFill>
                  <a:srgbClr val="464D59"/>
                </a:solidFill>
              </a:rPr>
              <a:t>imultaneous use</a:t>
            </a:r>
          </a:p>
        </p:txBody>
      </p:sp>
      <p:sp>
        <p:nvSpPr>
          <p:cNvPr id="30" name="TextBox 29">
            <a:extLst>
              <a:ext uri="{FF2B5EF4-FFF2-40B4-BE49-F238E27FC236}">
                <a16:creationId xmlns:a16="http://schemas.microsoft.com/office/drawing/2014/main" id="{B0A8629C-0770-6192-0B2E-924F49DAC1B5}"/>
              </a:ext>
            </a:extLst>
          </p:cNvPr>
          <p:cNvSpPr txBox="1"/>
          <p:nvPr/>
        </p:nvSpPr>
        <p:spPr>
          <a:xfrm>
            <a:off x="8122823" y="1816381"/>
            <a:ext cx="1040670" cy="461665"/>
          </a:xfrm>
          <a:prstGeom prst="rect">
            <a:avLst/>
          </a:prstGeom>
          <a:noFill/>
        </p:spPr>
        <p:txBody>
          <a:bodyPr wrap="none" rtlCol="0">
            <a:spAutoFit/>
          </a:bodyPr>
          <a:lstStyle/>
          <a:p>
            <a:r>
              <a:rPr lang="en-ES" dirty="0">
                <a:solidFill>
                  <a:srgbClr val="464D59"/>
                </a:solidFill>
              </a:rPr>
              <a:t>MACp</a:t>
            </a:r>
          </a:p>
        </p:txBody>
      </p:sp>
      <p:sp>
        <p:nvSpPr>
          <p:cNvPr id="31" name="TextBox 30">
            <a:extLst>
              <a:ext uri="{FF2B5EF4-FFF2-40B4-BE49-F238E27FC236}">
                <a16:creationId xmlns:a16="http://schemas.microsoft.com/office/drawing/2014/main" id="{E76D8138-6B0B-DEEB-A28E-863A028C3447}"/>
              </a:ext>
            </a:extLst>
          </p:cNvPr>
          <p:cNvSpPr txBox="1"/>
          <p:nvPr/>
        </p:nvSpPr>
        <p:spPr>
          <a:xfrm>
            <a:off x="10287000" y="1623061"/>
            <a:ext cx="1023037" cy="461665"/>
          </a:xfrm>
          <a:prstGeom prst="rect">
            <a:avLst/>
          </a:prstGeom>
          <a:noFill/>
        </p:spPr>
        <p:txBody>
          <a:bodyPr wrap="none" rtlCol="0">
            <a:spAutoFit/>
          </a:bodyPr>
          <a:lstStyle/>
          <a:p>
            <a:r>
              <a:rPr lang="en-ES" dirty="0">
                <a:solidFill>
                  <a:srgbClr val="464D59"/>
                </a:solidFill>
              </a:rPr>
              <a:t>MACc</a:t>
            </a:r>
          </a:p>
        </p:txBody>
      </p:sp>
      <p:cxnSp>
        <p:nvCxnSpPr>
          <p:cNvPr id="32" name="Straight Arrow Connector 31">
            <a:extLst>
              <a:ext uri="{FF2B5EF4-FFF2-40B4-BE49-F238E27FC236}">
                <a16:creationId xmlns:a16="http://schemas.microsoft.com/office/drawing/2014/main" id="{AB891CB9-F6AB-13B2-90E5-18B5592C3CD6}"/>
              </a:ext>
            </a:extLst>
          </p:cNvPr>
          <p:cNvCxnSpPr>
            <a:cxnSpLocks/>
            <a:stCxn id="30" idx="2"/>
          </p:cNvCxnSpPr>
          <p:nvPr/>
        </p:nvCxnSpPr>
        <p:spPr bwMode="auto">
          <a:xfrm>
            <a:off x="8643158" y="2278046"/>
            <a:ext cx="285306" cy="2128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 name="Straight Arrow Connector 32">
            <a:extLst>
              <a:ext uri="{FF2B5EF4-FFF2-40B4-BE49-F238E27FC236}">
                <a16:creationId xmlns:a16="http://schemas.microsoft.com/office/drawing/2014/main" id="{82DBE3E6-4297-7BA5-E4ED-6882E5DD65D4}"/>
              </a:ext>
            </a:extLst>
          </p:cNvPr>
          <p:cNvCxnSpPr>
            <a:cxnSpLocks/>
            <a:endCxn id="19" idx="0"/>
          </p:cNvCxnSpPr>
          <p:nvPr/>
        </p:nvCxnSpPr>
        <p:spPr bwMode="auto">
          <a:xfrm flipH="1">
            <a:off x="10744200" y="2188549"/>
            <a:ext cx="76200" cy="30231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TextBox 33">
            <a:extLst>
              <a:ext uri="{FF2B5EF4-FFF2-40B4-BE49-F238E27FC236}">
                <a16:creationId xmlns:a16="http://schemas.microsoft.com/office/drawing/2014/main" id="{52A0D4BE-95B1-C85A-4D9C-76C6F776FB17}"/>
              </a:ext>
            </a:extLst>
          </p:cNvPr>
          <p:cNvSpPr txBox="1"/>
          <p:nvPr/>
        </p:nvSpPr>
        <p:spPr>
          <a:xfrm>
            <a:off x="866415" y="6201490"/>
            <a:ext cx="5290231" cy="246221"/>
          </a:xfrm>
          <a:prstGeom prst="rect">
            <a:avLst/>
          </a:prstGeom>
          <a:noFill/>
        </p:spPr>
        <p:txBody>
          <a:bodyPr wrap="none" rtlCol="0">
            <a:spAutoFit/>
          </a:bodyPr>
          <a:lstStyle/>
          <a:p>
            <a:r>
              <a:rPr lang="en-US" sz="1000" dirty="0">
                <a:solidFill>
                  <a:schemeClr val="tx1"/>
                </a:solidFill>
              </a:rPr>
              <a:t>*See when does an Epoch start slide  - the AP can start, the STA can start, but the STA should start</a:t>
            </a:r>
          </a:p>
        </p:txBody>
      </p:sp>
    </p:spTree>
    <p:extLst>
      <p:ext uri="{BB962C8B-B14F-4D97-AF65-F5344CB8AC3E}">
        <p14:creationId xmlns:p14="http://schemas.microsoft.com/office/powerpoint/2010/main" val="273020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Per-CPE Client Epoch Start On-Demand</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14400" y="1981201"/>
            <a:ext cx="10820399" cy="4113213"/>
          </a:xfrm>
        </p:spPr>
        <p:txBody>
          <a:bodyPr/>
          <a:lstStyle/>
          <a:p>
            <a:r>
              <a:rPr lang="en-US" b="0" dirty="0"/>
              <a:t>MAC rotation is subject to AP and CPE Client capability limitations</a:t>
            </a:r>
          </a:p>
          <a:p>
            <a:pPr>
              <a:buFont typeface="Arial" panose="020B0604020202020204" pitchFamily="34" charset="0"/>
              <a:buChar char="•"/>
            </a:pPr>
            <a:r>
              <a:rPr lang="en-US" b="0" dirty="0"/>
              <a:t>An AP may not be able to handle CPE Clients rotating their MAC, say, every 10 </a:t>
            </a:r>
            <a:r>
              <a:rPr lang="en-US" b="0" dirty="0" err="1"/>
              <a:t>ms</a:t>
            </a:r>
            <a:endParaRPr lang="en-US" b="0" dirty="0"/>
          </a:p>
          <a:p>
            <a:pPr>
              <a:buFont typeface="Arial" panose="020B0604020202020204" pitchFamily="34" charset="0"/>
              <a:buChar char="•"/>
            </a:pPr>
            <a:r>
              <a:rPr lang="en-US" b="0" dirty="0"/>
              <a:t>Different CPE Clients may have different MAC rotation capabilities</a:t>
            </a:r>
          </a:p>
          <a:p>
            <a:pPr>
              <a:buFont typeface="Arial" panose="020B0604020202020204" pitchFamily="34" charset="0"/>
              <a:buChar char="•"/>
            </a:pPr>
            <a:r>
              <a:rPr lang="en-US" b="0" dirty="0"/>
              <a:t>A CPE Client privacy may be more at risk in a public venue than a private venue</a:t>
            </a:r>
          </a:p>
          <a:p>
            <a:pPr>
              <a:buFont typeface="Arial" panose="020B0604020202020204" pitchFamily="34" charset="0"/>
              <a:buChar char="•"/>
            </a:pPr>
            <a:r>
              <a:rPr lang="en-US" b="0" dirty="0"/>
              <a:t>The CPE Client may not have awareness of the “venue type”</a:t>
            </a:r>
          </a:p>
          <a:p>
            <a:pPr marL="0" indent="0"/>
            <a:r>
              <a:rPr lang="en-US" b="0" dirty="0"/>
              <a:t>A CPE Client should decide of its MAC rotation pace, but it should also account for the AP ability to handle that pace</a:t>
            </a:r>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1619260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An Epoch Interval Suggestion </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08577" y="1819712"/>
            <a:ext cx="10361084" cy="4113213"/>
          </a:xfrm>
        </p:spPr>
        <p:txBody>
          <a:bodyPr/>
          <a:lstStyle/>
          <a:p>
            <a:r>
              <a:rPr lang="en-US" b="0" dirty="0"/>
              <a:t>Proposal: after the CPE Client completes its 4-way handshake, and after reassociation, the AP sends to the CPE Client an Epoch duration proposal action frame. The frame includes:</a:t>
            </a:r>
          </a:p>
          <a:p>
            <a:pPr>
              <a:buFont typeface="Arial" panose="020B0604020202020204" pitchFamily="34" charset="0"/>
              <a:buChar char="•"/>
            </a:pPr>
            <a:r>
              <a:rPr lang="en-US" sz="2000" b="0" dirty="0"/>
              <a:t>A proposed Epoch minimum duration (e.g., 10 seconds)</a:t>
            </a:r>
          </a:p>
          <a:p>
            <a:pPr>
              <a:buFont typeface="Arial" panose="020B0604020202020204" pitchFamily="34" charset="0"/>
              <a:buChar char="•"/>
            </a:pPr>
            <a:r>
              <a:rPr lang="en-US" sz="2000" b="0" dirty="0"/>
              <a:t>A proposed Epoch maximum duration (e.g., 20 minutes)</a:t>
            </a:r>
          </a:p>
          <a:p>
            <a:pPr>
              <a:buFont typeface="Arial" panose="020B0604020202020204" pitchFamily="34" charset="0"/>
              <a:buChar char="•"/>
            </a:pPr>
            <a:r>
              <a:rPr lang="en-US" sz="2000" b="0" dirty="0"/>
              <a:t>A proposed Epoch max frame count?</a:t>
            </a:r>
          </a:p>
          <a:p>
            <a:pPr>
              <a:buFont typeface="Arial" panose="020B0604020202020204" pitchFamily="34" charset="0"/>
              <a:buChar char="•"/>
            </a:pPr>
            <a:r>
              <a:rPr lang="en-US" sz="2000" b="0" dirty="0"/>
              <a:t>Optionally, the AP </a:t>
            </a:r>
            <a:r>
              <a:rPr lang="en-US" sz="2000" b="0" dirty="0" err="1"/>
              <a:t>MACp</a:t>
            </a:r>
            <a:r>
              <a:rPr lang="en-US" sz="2000" b="0" dirty="0"/>
              <a:t> timeout (e.g., 2 seconds)</a:t>
            </a:r>
          </a:p>
          <a:p>
            <a:pPr lvl="1">
              <a:buFont typeface="Arial" panose="020B0604020202020204" pitchFamily="34" charset="0"/>
              <a:buChar char="•"/>
            </a:pPr>
            <a:r>
              <a:rPr lang="en-US" sz="1800" dirty="0"/>
              <a:t>Beyond that time (after epoch boundary), the AP flushes the CPE Client </a:t>
            </a:r>
            <a:r>
              <a:rPr lang="en-US" sz="1800" dirty="0" err="1"/>
              <a:t>MACp</a:t>
            </a:r>
            <a:endParaRPr lang="en-US" sz="1800" dirty="0"/>
          </a:p>
          <a:p>
            <a:pPr>
              <a:buFont typeface="Arial" panose="020B0604020202020204" pitchFamily="34" charset="0"/>
              <a:buChar char="•"/>
            </a:pPr>
            <a:r>
              <a:rPr lang="en-US" sz="2000" b="0" dirty="0"/>
              <a:t>Optionally, a starting side random Boolean (e.g., 0 = AP, 1 = CPE Client)</a:t>
            </a:r>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447810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An Epoch Interval Suggestion </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08577" y="1819712"/>
            <a:ext cx="10361084" cy="4113213"/>
          </a:xfrm>
        </p:spPr>
        <p:txBody>
          <a:bodyPr/>
          <a:lstStyle/>
          <a:p>
            <a:pPr marL="0" indent="0"/>
            <a:r>
              <a:rPr lang="en-US" b="0" dirty="0"/>
              <a:t>The Epoch duration proposal action frame is a proposal. The CPE Client is free to select a MAC rotation random timer within the proposed interval, or not.</a:t>
            </a:r>
          </a:p>
          <a:p>
            <a:pPr lvl="2">
              <a:buFont typeface="Arial" panose="020B0604020202020204" pitchFamily="34" charset="0"/>
              <a:buChar char="•"/>
            </a:pPr>
            <a:r>
              <a:rPr lang="en-US" dirty="0"/>
              <a:t>The risk for the CPE Client is that the AP may not be able to sustain its pace if rotation is too fast, or have privacy exposure if rotation is too slow</a:t>
            </a:r>
          </a:p>
          <a:p>
            <a:pPr lvl="2">
              <a:buFont typeface="Arial" panose="020B0604020202020204" pitchFamily="34" charset="0"/>
              <a:buChar char="•"/>
            </a:pPr>
            <a:r>
              <a:rPr lang="en-US" b="0" dirty="0"/>
              <a:t>If Sta does not keep track of the timer, AP could send a reminder frame (“you should </a:t>
            </a:r>
            <a:r>
              <a:rPr lang="en-US" dirty="0"/>
              <a:t>rotate your MAC now/soon”)</a:t>
            </a:r>
            <a:endParaRPr lang="en-US" b="0" dirty="0"/>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3078283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When does an Epoch Start</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p:txBody>
          <a:bodyPr/>
          <a:lstStyle/>
          <a:p>
            <a:pPr>
              <a:buFont typeface="Arial" panose="020B0604020202020204" pitchFamily="34" charset="0"/>
              <a:buChar char="•"/>
            </a:pPr>
            <a:r>
              <a:rPr lang="en-US" b="0" dirty="0" err="1"/>
              <a:t>MACn</a:t>
            </a:r>
            <a:r>
              <a:rPr lang="en-US" b="0" dirty="0"/>
              <a:t> may have been exchanged beforehand (both sides know </a:t>
            </a:r>
            <a:r>
              <a:rPr lang="en-US" b="0" dirty="0" err="1"/>
              <a:t>MACc</a:t>
            </a:r>
            <a:r>
              <a:rPr lang="en-US" b="0" dirty="0"/>
              <a:t> and </a:t>
            </a:r>
            <a:r>
              <a:rPr lang="en-US" b="0" dirty="0" err="1"/>
              <a:t>MACn</a:t>
            </a:r>
            <a:r>
              <a:rPr lang="en-US" b="0" dirty="0"/>
              <a:t>) or both side can compute a valid </a:t>
            </a:r>
            <a:r>
              <a:rPr lang="en-US" b="0" dirty="0" err="1"/>
              <a:t>MACn</a:t>
            </a:r>
            <a:r>
              <a:rPr lang="en-US" b="0" dirty="0"/>
              <a:t> </a:t>
            </a:r>
          </a:p>
          <a:p>
            <a:pPr lvl="1">
              <a:buFont typeface="Arial" panose="020B0604020202020204" pitchFamily="34" charset="0"/>
              <a:buChar char="•"/>
            </a:pPr>
            <a:r>
              <a:rPr lang="en-US" dirty="0"/>
              <a:t>T</a:t>
            </a:r>
            <a:r>
              <a:rPr lang="en-US" b="0" dirty="0"/>
              <a:t>his proposal does not constrain how </a:t>
            </a:r>
            <a:r>
              <a:rPr lang="en-US" b="0" dirty="0" err="1"/>
              <a:t>MACn</a:t>
            </a:r>
            <a:r>
              <a:rPr lang="en-US" b="0" dirty="0"/>
              <a:t> is determined</a:t>
            </a:r>
          </a:p>
          <a:p>
            <a:pPr>
              <a:buFont typeface="Arial" panose="020B0604020202020204" pitchFamily="34" charset="0"/>
              <a:buChar char="•"/>
            </a:pPr>
            <a:r>
              <a:rPr lang="en-US" b="0" dirty="0"/>
              <a:t>The next epoch starts as soon as the CPE Client starts using </a:t>
            </a:r>
            <a:r>
              <a:rPr lang="en-US" b="0" dirty="0" err="1"/>
              <a:t>MACn</a:t>
            </a:r>
            <a:endParaRPr lang="en-US" b="0" dirty="0"/>
          </a:p>
          <a:p>
            <a:pPr lvl="1">
              <a:buFont typeface="Arial" panose="020B0604020202020204" pitchFamily="34" charset="0"/>
              <a:buChar char="•"/>
            </a:pPr>
            <a:r>
              <a:rPr lang="en-US" dirty="0"/>
              <a:t>The CPE Client may wake up, check its clock, and decide that next epoch has started</a:t>
            </a:r>
          </a:p>
          <a:p>
            <a:pPr lvl="1">
              <a:buFont typeface="Arial" panose="020B0604020202020204" pitchFamily="34" charset="0"/>
              <a:buChar char="•"/>
            </a:pPr>
            <a:r>
              <a:rPr lang="en-US" dirty="0"/>
              <a:t>Conceptually, either side could start using </a:t>
            </a:r>
            <a:r>
              <a:rPr lang="en-US" dirty="0" err="1"/>
              <a:t>MACc</a:t>
            </a:r>
            <a:r>
              <a:rPr lang="en-US" dirty="0"/>
              <a:t>, the other side receives the frames and determines that it is valid -&gt; next epoch starts. However, this scheme removes the freedom from the CPE Client side</a:t>
            </a:r>
          </a:p>
          <a:p>
            <a:pPr>
              <a:buFont typeface="Arial" panose="020B0604020202020204" pitchFamily="34" charset="0"/>
              <a:buChar char="•"/>
            </a:pPr>
            <a:r>
              <a:rPr lang="en-US" b="0" dirty="0"/>
              <a:t>The first frames in a new epoch could be authentication and association frames</a:t>
            </a:r>
          </a:p>
          <a:p>
            <a:pPr lvl="1">
              <a:buFont typeface="Arial" panose="020B0604020202020204" pitchFamily="34" charset="0"/>
              <a:buChar char="•"/>
            </a:pPr>
            <a:r>
              <a:rPr lang="en-US" dirty="0"/>
              <a:t>These frames are “for the confusion” of the eavesdropper </a:t>
            </a:r>
          </a:p>
          <a:p>
            <a:pPr lvl="1">
              <a:buFont typeface="Arial" panose="020B0604020202020204" pitchFamily="34" charset="0"/>
              <a:buChar char="•"/>
            </a:pPr>
            <a:r>
              <a:rPr lang="en-US" b="0" dirty="0"/>
              <a:t>Without them, “MAC 1 just rotated” becomes obvious</a:t>
            </a:r>
          </a:p>
          <a:p>
            <a:pPr>
              <a:buFont typeface="Arial" panose="020B0604020202020204" pitchFamily="34" charset="0"/>
              <a:buChar char="•"/>
            </a:pPr>
            <a:endParaRPr lang="en-US" b="0" dirty="0"/>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3536692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1-0641-00-00bi-proposed-issues" id="{0F765D26-388A-C245-AA80-CDF3E57C5ACC}" vid="{D3DDFE51-EB1F-0247-8E73-E9C9C365420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9681</TotalTime>
  <Words>1485</Words>
  <Application>Microsoft Macintosh PowerPoint</Application>
  <PresentationFormat>Widescreen</PresentationFormat>
  <Paragraphs>202</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Cambria Math</vt:lpstr>
      <vt:lpstr>Times New Roman</vt:lpstr>
      <vt:lpstr>Office Theme</vt:lpstr>
      <vt:lpstr>TGbi – Epoch Structure Proposal</vt:lpstr>
      <vt:lpstr>Background - Epochs</vt:lpstr>
      <vt:lpstr>Epoch is a Flexible Structure</vt:lpstr>
      <vt:lpstr>Why Individual Rotations are Better than Mass Rotations</vt:lpstr>
      <vt:lpstr>The Edge Of an Epoch is Soft, but Defined </vt:lpstr>
      <vt:lpstr>Per-CPE Client Epoch Start On-Demand</vt:lpstr>
      <vt:lpstr>An Epoch Interval Suggestion </vt:lpstr>
      <vt:lpstr>An Epoch Interval Suggestion </vt:lpstr>
      <vt:lpstr>When does an Epoch Start</vt:lpstr>
      <vt:lpstr>Why First Epoch Frames Are Auth/Assoc</vt:lpstr>
      <vt:lpstr>How Many MACs per STA per Epoch</vt:lpstr>
      <vt:lpstr>Summary</vt:lpstr>
      <vt:lpstr>Strawpoll</vt:lpstr>
      <vt:lpstr>Strawpoll</vt:lpstr>
      <vt:lpstr>Strawpoll</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Jerome Henry (jerhenry)</cp:lastModifiedBy>
  <cp:revision>888</cp:revision>
  <cp:lastPrinted>1601-01-01T00:00:00Z</cp:lastPrinted>
  <dcterms:created xsi:type="dcterms:W3CDTF">2018-05-10T16:45:22Z</dcterms:created>
  <dcterms:modified xsi:type="dcterms:W3CDTF">2023-09-26T15:45:05Z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AdHocReviewCycleID">
    <vt:i4>-1439733424</vt:i4>
  </property>
  <property fmtid="{D5CDD505-2E9C-101B-9397-08002B2CF9AE}" pid="9" name="_NewReviewCycle">
    <vt:lpwstr/>
  </property>
  <property fmtid="{D5CDD505-2E9C-101B-9397-08002B2CF9AE}" pid="10" name="_EmailSubject">
    <vt:lpwstr>Presentation bi</vt:lpwstr>
  </property>
  <property fmtid="{D5CDD505-2E9C-101B-9397-08002B2CF9AE}" pid="11" name="_AuthorEmail">
    <vt:lpwstr>dho@qti.qualcomm.com</vt:lpwstr>
  </property>
  <property fmtid="{D5CDD505-2E9C-101B-9397-08002B2CF9AE}" pid="12" name="_AuthorEmailDisplayName">
    <vt:lpwstr>Duncan Ho</vt:lpwstr>
  </property>
</Properties>
</file>