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5" r:id="rId2"/>
    <p:sldId id="270" r:id="rId3"/>
    <p:sldId id="269" r:id="rId4"/>
    <p:sldId id="290" r:id="rId5"/>
    <p:sldId id="291" r:id="rId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66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89844" autoAdjust="0"/>
  </p:normalViewPr>
  <p:slideViewPr>
    <p:cSldViewPr>
      <p:cViewPr varScale="1">
        <p:scale>
          <a:sx n="88" d="100"/>
          <a:sy n="88" d="100"/>
        </p:scale>
        <p:origin x="422" y="67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__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P802.11bf D2.0 CR Status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zh-CN"/>
        </a:p>
      </c:txPr>
    </c:title>
    <c:autoTitleDeleted val="0"/>
    <c:plotArea>
      <c:layout>
        <c:manualLayout>
          <c:layoutTarget val="inner"/>
          <c:xMode val="edge"/>
          <c:yMode val="edge"/>
          <c:x val="0.11294623498792468"/>
          <c:y val="0.16645970674947"/>
          <c:w val="0.86251844759057739"/>
          <c:h val="0.6416705777392885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Received</c:v>
                </c:pt>
              </c:strCache>
            </c:strRef>
          </c:tx>
          <c:spPr>
            <a:solidFill>
              <a:srgbClr val="C00000">
                <a:alpha val="85000"/>
              </a:srgb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zh-CN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Technical</c:v>
                </c:pt>
                <c:pt idx="1">
                  <c:v>General</c:v>
                </c:pt>
                <c:pt idx="2">
                  <c:v>Editorial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257</c:v>
                </c:pt>
                <c:pt idx="1">
                  <c:v>19</c:v>
                </c:pt>
                <c:pt idx="2">
                  <c:v>269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7DDA-4C11-A3E1-0B160159F838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Resolved</c:v>
                </c:pt>
              </c:strCache>
            </c:strRef>
          </c:tx>
          <c:spPr>
            <a:solidFill>
              <a:srgbClr val="00B050">
                <a:alpha val="85000"/>
              </a:srgb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zh-CN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Technical</c:v>
                </c:pt>
                <c:pt idx="1">
                  <c:v>General</c:v>
                </c:pt>
                <c:pt idx="2">
                  <c:v>Editorial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46</c:v>
                </c:pt>
                <c:pt idx="1">
                  <c:v>8</c:v>
                </c:pt>
                <c:pt idx="2">
                  <c:v>76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7DDA-4C11-A3E1-0B160159F838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-1429516048"/>
        <c:axId val="-1429522576"/>
      </c:barChart>
      <c:catAx>
        <c:axId val="-14295160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-1429522576"/>
        <c:crosses val="autoZero"/>
        <c:auto val="1"/>
        <c:lblAlgn val="ctr"/>
        <c:lblOffset val="100"/>
        <c:noMultiLvlLbl val="0"/>
      </c:catAx>
      <c:valAx>
        <c:axId val="-1429522576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-14295160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zh-CN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9748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2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6676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9133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99172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0379488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John Doe, Some Company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John Doe, Some Company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419987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Report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802.11-23/1639r0</a:t>
            </a:r>
          </a:p>
        </p:txBody>
      </p:sp>
      <p:sp>
        <p:nvSpPr>
          <p:cNvPr id="11" name="Date Placeholder 3"/>
          <p:cNvSpPr txBox="1">
            <a:spLocks/>
          </p:cNvSpPr>
          <p:nvPr userDrawn="1"/>
        </p:nvSpPr>
        <p:spPr bwMode="auto">
          <a:xfrm>
            <a:off x="912285" y="261937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September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2023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Tony Xiao Han (Huawei)</a:t>
            </a:r>
            <a:endParaRPr lang="en-GB" dirty="0"/>
          </a:p>
        </p:txBody>
      </p:sp>
      <p:sp>
        <p:nvSpPr>
          <p:cNvPr id="15" name="Rectangle 2"/>
          <p:cNvSpPr txBox="1">
            <a:spLocks noChangeArrowheads="1"/>
          </p:cNvSpPr>
          <p:nvPr/>
        </p:nvSpPr>
        <p:spPr bwMode="auto">
          <a:xfrm>
            <a:off x="2209800" y="9144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Task Group BF</a:t>
            </a:r>
            <a:r>
              <a:rPr kumimoji="0" lang="en-US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/>
            </a:r>
            <a:br>
              <a:rPr kumimoji="0" lang="en-US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</a:br>
            <a:r>
              <a:rPr kumimoji="0" lang="en-US" altLang="zh-CN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September </a:t>
            </a:r>
            <a:r>
              <a:rPr kumimoji="0" lang="en-US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2023 Closing Report</a:t>
            </a:r>
            <a:endParaRPr kumimoji="0" lang="en-US" sz="2800" b="1" i="0" u="none" strike="sng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/>
              <a:ea typeface="+mj-ea"/>
              <a:cs typeface="+mj-cs"/>
            </a:endParaRPr>
          </a:p>
        </p:txBody>
      </p:sp>
      <p:sp>
        <p:nvSpPr>
          <p:cNvPr id="16" name="Rectangle 6"/>
          <p:cNvSpPr txBox="1">
            <a:spLocks noChangeArrowheads="1"/>
          </p:cNvSpPr>
          <p:nvPr/>
        </p:nvSpPr>
        <p:spPr bwMode="auto">
          <a:xfrm>
            <a:off x="2209800" y="2515232"/>
            <a:ext cx="7772400" cy="532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Date: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2023-09-14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17" name="Rectangle 12"/>
          <p:cNvSpPr>
            <a:spLocks noChangeArrowheads="1"/>
          </p:cNvSpPr>
          <p:nvPr/>
        </p:nvSpPr>
        <p:spPr bwMode="auto">
          <a:xfrm>
            <a:off x="2209801" y="2614489"/>
            <a:ext cx="1368339" cy="250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defTabSz="914400">
              <a:spcBef>
                <a:spcPct val="20000"/>
              </a:spcBef>
              <a:buClrTx/>
              <a:buSzTx/>
              <a:buFontTx/>
              <a:buNone/>
            </a:pPr>
            <a:r>
              <a:rPr lang="en-US" sz="2000" b="1" dirty="0">
                <a:solidFill>
                  <a:srgbClr val="000000"/>
                </a:solidFill>
                <a:latin typeface="Times New Roman" pitchFamily="18" charset="0"/>
                <a:ea typeface="+mn-ea"/>
              </a:rPr>
              <a:t>Authors:</a:t>
            </a:r>
            <a:endParaRPr lang="en-US" sz="2000" dirty="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graphicFrame>
        <p:nvGraphicFramePr>
          <p:cNvPr id="18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7295076"/>
              </p:ext>
            </p:extLst>
          </p:nvPr>
        </p:nvGraphicFramePr>
        <p:xfrm>
          <a:off x="2362200" y="3443108"/>
          <a:ext cx="7620000" cy="824092"/>
        </p:xfrm>
        <a:graphic>
          <a:graphicData uri="http://schemas.openxmlformats.org/drawingml/2006/table">
            <a:tbl>
              <a:tblPr firstRow="1" bandRow="1"/>
              <a:tblGrid>
                <a:gridCol w="1524000"/>
                <a:gridCol w="1203158"/>
                <a:gridCol w="2165684"/>
                <a:gridCol w="802105"/>
                <a:gridCol w="1925053"/>
              </a:tblGrid>
              <a:tr h="27545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27545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Tony Xiao Han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Huawei Technologies Co., Ltd.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F3, Huawei Base, Shenzhen, China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Tony.hanxiao@huawei.com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06723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Tony Xiao Han (Huawei)</a:t>
            </a:r>
            <a:endParaRPr lang="en-GB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3200" cy="457200"/>
          </a:xfrm>
        </p:spPr>
        <p:txBody>
          <a:bodyPr/>
          <a:lstStyle/>
          <a:p>
            <a:r>
              <a:rPr lang="en-US" sz="2800" dirty="0"/>
              <a:t>Abstract</a:t>
            </a:r>
          </a:p>
        </p:txBody>
      </p:sp>
      <p:sp>
        <p:nvSpPr>
          <p:cNvPr id="9" name="Content Placeholder 2"/>
          <p:cNvSpPr txBox="1">
            <a:spLocks noChangeArrowheads="1"/>
          </p:cNvSpPr>
          <p:nvPr/>
        </p:nvSpPr>
        <p:spPr bwMode="auto">
          <a:xfrm>
            <a:off x="914400" y="1325058"/>
            <a:ext cx="10363200" cy="4999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indent="-342900" algn="just">
              <a:spcBef>
                <a:spcPct val="20000"/>
              </a:spcBef>
            </a:pPr>
            <a:r>
              <a:rPr lang="en-US" altLang="en-US" sz="2400" b="1" kern="0" dirty="0">
                <a:solidFill>
                  <a:srgbClr val="000000"/>
                </a:solidFill>
                <a:latin typeface="Times New Roman"/>
                <a:ea typeface="MS PGothic" pitchFamily="34" charset="-128"/>
              </a:rPr>
              <a:t>This document is the closing report for </a:t>
            </a:r>
            <a:r>
              <a:rPr lang="en-US" altLang="zh-CN" sz="2400" b="1" kern="0" dirty="0">
                <a:solidFill>
                  <a:srgbClr val="000000"/>
                </a:solidFill>
                <a:latin typeface="Times New Roman"/>
                <a:ea typeface="MS PGothic" pitchFamily="34" charset="-128"/>
              </a:rPr>
              <a:t>Task Group BF </a:t>
            </a:r>
            <a:r>
              <a:rPr lang="en-US" altLang="en-US" sz="2400" b="1" kern="0" dirty="0">
                <a:solidFill>
                  <a:srgbClr val="000000"/>
                </a:solidFill>
                <a:latin typeface="Times New Roman"/>
                <a:ea typeface="MS PGothic" pitchFamily="34" charset="-128"/>
              </a:rPr>
              <a:t>for </a:t>
            </a:r>
            <a:r>
              <a:rPr lang="en-US" altLang="en-US" sz="2400" b="1" kern="0" dirty="0" smtClean="0">
                <a:solidFill>
                  <a:srgbClr val="000000"/>
                </a:solidFill>
                <a:latin typeface="Times New Roman"/>
                <a:ea typeface="MS PGothic" pitchFamily="34" charset="-128"/>
              </a:rPr>
              <a:t>the </a:t>
            </a:r>
            <a:r>
              <a:rPr lang="en-US" altLang="zh-CN" b="1" kern="0" dirty="0" smtClean="0">
                <a:solidFill>
                  <a:srgbClr val="0000FF"/>
                </a:solidFill>
                <a:latin typeface="Times New Roman"/>
              </a:rPr>
              <a:t>September </a:t>
            </a:r>
            <a:r>
              <a:rPr lang="en-US" altLang="zh-CN" sz="2400" b="1" kern="0" dirty="0" smtClean="0">
                <a:solidFill>
                  <a:srgbClr val="0000FF"/>
                </a:solidFill>
                <a:latin typeface="Times New Roman"/>
                <a:ea typeface="MS PGothic" pitchFamily="34" charset="-128"/>
              </a:rPr>
              <a:t>2023 </a:t>
            </a:r>
            <a:r>
              <a:rPr lang="en-US" altLang="en-US" sz="2400" b="1" kern="0" dirty="0" smtClean="0">
                <a:solidFill>
                  <a:srgbClr val="000000"/>
                </a:solidFill>
                <a:latin typeface="Times New Roman"/>
                <a:ea typeface="MS PGothic" pitchFamily="34" charset="-128"/>
              </a:rPr>
              <a:t>session.</a:t>
            </a:r>
            <a:endParaRPr lang="en-US" altLang="en-US" sz="2400" b="1" kern="0" dirty="0">
              <a:solidFill>
                <a:srgbClr val="000000"/>
              </a:solidFill>
              <a:latin typeface="Times New Roman"/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3336989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85799"/>
          </a:xfrm>
        </p:spPr>
        <p:txBody>
          <a:bodyPr/>
          <a:lstStyle/>
          <a:p>
            <a:r>
              <a:rPr lang="en-US" altLang="zh-CN" dirty="0" err="1" smtClean="0"/>
              <a:t>TGbf</a:t>
            </a:r>
            <a:r>
              <a:rPr lang="en-US" altLang="zh-CN" dirty="0" smtClean="0"/>
              <a:t> (WLAN Sensing)</a:t>
            </a:r>
            <a:r>
              <a:rPr lang="en-US" dirty="0" smtClean="0"/>
              <a:t>–</a:t>
            </a:r>
            <a:r>
              <a:rPr lang="en-US" altLang="zh-CN" dirty="0" smtClean="0"/>
              <a:t> </a:t>
            </a:r>
            <a:r>
              <a:rPr lang="en-US" altLang="zh-CN" dirty="0">
                <a:solidFill>
                  <a:srgbClr val="0000FF"/>
                </a:solidFill>
              </a:rPr>
              <a:t>September </a:t>
            </a:r>
            <a:r>
              <a:rPr lang="en-US" dirty="0" smtClean="0"/>
              <a:t>2023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533401" y="1600200"/>
            <a:ext cx="7315200" cy="4724400"/>
          </a:xfrm>
          <a:ln/>
        </p:spPr>
        <p:txBody>
          <a:bodyPr/>
          <a:lstStyle/>
          <a:p>
            <a:pPr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/>
              <a:t>Progress during </a:t>
            </a:r>
            <a:r>
              <a:rPr lang="en-US" altLang="zh-CN" sz="2000" dirty="0">
                <a:solidFill>
                  <a:srgbClr val="0000FF"/>
                </a:solidFill>
              </a:rPr>
              <a:t>September </a:t>
            </a:r>
            <a:r>
              <a:rPr lang="en-US" altLang="zh-CN" sz="2000" dirty="0" smtClean="0"/>
              <a:t>2023 session</a:t>
            </a:r>
            <a:endParaRPr lang="en-US" altLang="zh-CN" sz="2000" dirty="0"/>
          </a:p>
          <a:p>
            <a:pPr marL="720725" lvl="1" indent="-342900" algn="just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r>
              <a:rPr lang="en-US" altLang="zh-CN" sz="1800" dirty="0" smtClean="0">
                <a:solidFill>
                  <a:srgbClr val="0000FF"/>
                </a:solidFill>
              </a:rPr>
              <a:t>5</a:t>
            </a:r>
            <a:r>
              <a:rPr lang="en-US" altLang="zh-CN" sz="1800" dirty="0" smtClean="0"/>
              <a:t> slots scheduled </a:t>
            </a:r>
            <a:r>
              <a:rPr lang="en-US" altLang="zh-CN" sz="1800" dirty="0"/>
              <a:t>for </a:t>
            </a:r>
            <a:r>
              <a:rPr lang="en-US" altLang="zh-CN" sz="1800" dirty="0" err="1" smtClean="0"/>
              <a:t>TGbf</a:t>
            </a:r>
            <a:r>
              <a:rPr lang="en-US" altLang="zh-CN" sz="1800" dirty="0"/>
              <a:t> (</a:t>
            </a:r>
            <a:r>
              <a:rPr lang="en-US" altLang="zh-CN" sz="1800" dirty="0">
                <a:solidFill>
                  <a:srgbClr val="0000FF"/>
                </a:solidFill>
              </a:rPr>
              <a:t>Sept 11 AM2, 12 AM1 &amp; PM1, 13 AM2, 14 AM2</a:t>
            </a:r>
            <a:r>
              <a:rPr lang="en-US" altLang="zh-CN" sz="1800" dirty="0"/>
              <a:t>)</a:t>
            </a:r>
          </a:p>
          <a:p>
            <a:pPr marL="720725" lvl="1" indent="-342900" algn="just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r>
              <a:rPr lang="en-US" altLang="zh-CN" sz="1800" dirty="0" smtClean="0">
                <a:solidFill>
                  <a:srgbClr val="0000FF"/>
                </a:solidFill>
              </a:rPr>
              <a:t>Comment </a:t>
            </a:r>
            <a:r>
              <a:rPr lang="en-US" altLang="zh-CN" sz="1800" dirty="0">
                <a:solidFill>
                  <a:srgbClr val="0000FF"/>
                </a:solidFill>
              </a:rPr>
              <a:t>resolution </a:t>
            </a:r>
            <a:r>
              <a:rPr lang="en-US" altLang="zh-CN" sz="1800" dirty="0"/>
              <a:t>for </a:t>
            </a:r>
            <a:r>
              <a:rPr lang="en-US" altLang="zh-CN" sz="1800" dirty="0" smtClean="0"/>
              <a:t>D2.0 </a:t>
            </a:r>
            <a:r>
              <a:rPr lang="en-US" altLang="zh-CN" sz="1800" dirty="0"/>
              <a:t>(</a:t>
            </a:r>
            <a:r>
              <a:rPr lang="en-US" altLang="zh-CN" sz="1800" dirty="0" smtClean="0"/>
              <a:t>LB276)</a:t>
            </a:r>
            <a:endParaRPr lang="en-US" altLang="zh-CN" sz="1800" dirty="0"/>
          </a:p>
          <a:p>
            <a:pPr marL="1120775" lvl="2" indent="-342900" algn="just">
              <a:spcBef>
                <a:spcPts val="0"/>
              </a:spcBef>
              <a:spcAft>
                <a:spcPts val="300"/>
              </a:spcAft>
              <a:buSzPct val="50000"/>
              <a:buFont typeface="Wingdings" panose="05000000000000000000" pitchFamily="2" charset="2"/>
              <a:buChar char="n"/>
            </a:pPr>
            <a:r>
              <a:rPr lang="en-US" altLang="zh-CN" sz="1600" dirty="0"/>
              <a:t>the Comment resolution for </a:t>
            </a:r>
            <a:r>
              <a:rPr lang="en-US" altLang="zh-CN" sz="1600" dirty="0" smtClean="0">
                <a:solidFill>
                  <a:srgbClr val="FF0000"/>
                </a:solidFill>
              </a:rPr>
              <a:t>130 </a:t>
            </a:r>
            <a:r>
              <a:rPr lang="en-US" altLang="zh-CN" sz="1600" dirty="0" smtClean="0"/>
              <a:t>CID </a:t>
            </a:r>
            <a:r>
              <a:rPr lang="en-US" altLang="zh-CN" sz="1600" dirty="0"/>
              <a:t>are </a:t>
            </a:r>
            <a:r>
              <a:rPr lang="en-US" altLang="zh-CN" sz="1600" dirty="0">
                <a:solidFill>
                  <a:srgbClr val="0000FF"/>
                </a:solidFill>
              </a:rPr>
              <a:t>newly</a:t>
            </a:r>
            <a:r>
              <a:rPr lang="en-US" altLang="zh-CN" sz="1600" dirty="0"/>
              <a:t> approved </a:t>
            </a:r>
            <a:r>
              <a:rPr lang="en-US" altLang="zh-CN" sz="1600" dirty="0">
                <a:solidFill>
                  <a:schemeClr val="tx1"/>
                </a:solidFill>
              </a:rPr>
              <a:t>or </a:t>
            </a:r>
            <a:r>
              <a:rPr lang="en-US" altLang="zh-CN" sz="1600" dirty="0">
                <a:solidFill>
                  <a:srgbClr val="0000FF"/>
                </a:solidFill>
              </a:rPr>
              <a:t>marked</a:t>
            </a:r>
            <a:r>
              <a:rPr lang="en-US" altLang="zh-CN" sz="1600" dirty="0">
                <a:solidFill>
                  <a:schemeClr val="tx1"/>
                </a:solidFill>
              </a:rPr>
              <a:t> as “ready for motion” </a:t>
            </a:r>
            <a:endParaRPr lang="en-US" altLang="zh-CN" sz="1600" dirty="0"/>
          </a:p>
          <a:p>
            <a:pPr marL="1120775" lvl="2" indent="-342900" algn="just">
              <a:spcBef>
                <a:spcPts val="0"/>
              </a:spcBef>
              <a:spcAft>
                <a:spcPts val="300"/>
              </a:spcAft>
              <a:buSzPct val="50000"/>
              <a:buFont typeface="Wingdings" panose="05000000000000000000" pitchFamily="2" charset="2"/>
              <a:buChar char="n"/>
            </a:pPr>
            <a:r>
              <a:rPr lang="en-US" altLang="zh-CN" sz="1600" dirty="0" smtClean="0">
                <a:solidFill>
                  <a:srgbClr val="FF0000"/>
                </a:solidFill>
              </a:rPr>
              <a:t>23.85</a:t>
            </a:r>
            <a:r>
              <a:rPr lang="en-US" altLang="zh-CN" sz="1600" dirty="0" smtClean="0">
                <a:solidFill>
                  <a:schemeClr val="tx1"/>
                </a:solidFill>
              </a:rPr>
              <a:t>% </a:t>
            </a:r>
            <a:r>
              <a:rPr lang="en-US" altLang="zh-CN" sz="1600" dirty="0">
                <a:solidFill>
                  <a:schemeClr val="tx1"/>
                </a:solidFill>
              </a:rPr>
              <a:t>of all </a:t>
            </a:r>
            <a:r>
              <a:rPr lang="en-US" altLang="zh-CN" sz="1600" dirty="0" smtClean="0">
                <a:solidFill>
                  <a:schemeClr val="tx1"/>
                </a:solidFill>
              </a:rPr>
              <a:t>LB276 </a:t>
            </a:r>
            <a:r>
              <a:rPr lang="en-US" altLang="zh-CN" sz="1600" dirty="0">
                <a:solidFill>
                  <a:schemeClr val="tx1"/>
                </a:solidFill>
              </a:rPr>
              <a:t>comments are now resolved or marked as “ready for motion” </a:t>
            </a:r>
          </a:p>
          <a:p>
            <a:pPr marL="1120775" lvl="2" indent="-342900" algn="just">
              <a:spcBef>
                <a:spcPts val="0"/>
              </a:spcBef>
              <a:spcAft>
                <a:spcPts val="300"/>
              </a:spcAft>
              <a:buSzPct val="50000"/>
              <a:buFont typeface="Wingdings" panose="05000000000000000000" pitchFamily="2" charset="2"/>
              <a:buChar char="n"/>
            </a:pPr>
            <a:r>
              <a:rPr lang="en-US" altLang="zh-CN" sz="1600" dirty="0" smtClean="0">
                <a:solidFill>
                  <a:schemeClr val="tx1"/>
                </a:solidFill>
              </a:rPr>
              <a:t>(</a:t>
            </a:r>
            <a:r>
              <a:rPr lang="en-US" altLang="zh-CN" sz="1600" dirty="0" smtClean="0">
                <a:solidFill>
                  <a:srgbClr val="FF0000"/>
                </a:solidFill>
              </a:rPr>
              <a:t>130</a:t>
            </a:r>
            <a:r>
              <a:rPr lang="en-US" altLang="zh-CN" sz="1600" dirty="0" smtClean="0">
                <a:solidFill>
                  <a:schemeClr val="tx1"/>
                </a:solidFill>
              </a:rPr>
              <a:t>/545</a:t>
            </a:r>
            <a:r>
              <a:rPr lang="en-US" altLang="zh-CN" sz="1600" dirty="0" smtClean="0">
                <a:solidFill>
                  <a:schemeClr val="tx1"/>
                </a:solidFill>
              </a:rPr>
              <a:t>, </a:t>
            </a:r>
            <a:r>
              <a:rPr lang="en-US" altLang="zh-CN" sz="1600" dirty="0">
                <a:solidFill>
                  <a:schemeClr val="tx1"/>
                </a:solidFill>
              </a:rPr>
              <a:t>Please refer to the figure</a:t>
            </a:r>
            <a:r>
              <a:rPr lang="en-US" altLang="zh-CN" sz="1600" dirty="0" smtClean="0">
                <a:solidFill>
                  <a:schemeClr val="tx1"/>
                </a:solidFill>
              </a:rPr>
              <a:t>)</a:t>
            </a:r>
          </a:p>
          <a:p>
            <a:pPr marL="165735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100" dirty="0"/>
          </a:p>
          <a:p>
            <a:pPr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/>
              <a:t>Goals for the next two months</a:t>
            </a:r>
          </a:p>
          <a:p>
            <a:pPr marL="720725" lvl="1" indent="-342900" algn="just">
              <a:spcBef>
                <a:spcPts val="0"/>
              </a:spcBef>
              <a:spcAft>
                <a:spcPts val="0"/>
              </a:spcAft>
              <a:buFont typeface="Times New Roman" panose="02020603050405020304" pitchFamily="18" charset="0"/>
              <a:buChar char="−"/>
            </a:pPr>
            <a:r>
              <a:rPr lang="en-US" altLang="zh-CN" sz="1800" dirty="0"/>
              <a:t>Continue </a:t>
            </a:r>
            <a:r>
              <a:rPr lang="en-US" altLang="zh-CN" sz="1800" dirty="0">
                <a:solidFill>
                  <a:srgbClr val="0000FF"/>
                </a:solidFill>
              </a:rPr>
              <a:t>comment resolution </a:t>
            </a:r>
            <a:r>
              <a:rPr lang="en-US" altLang="zh-CN" sz="1800" dirty="0"/>
              <a:t>for </a:t>
            </a:r>
            <a:r>
              <a:rPr lang="en-US" altLang="zh-CN" sz="1800" dirty="0" smtClean="0"/>
              <a:t>D2.0 </a:t>
            </a:r>
            <a:r>
              <a:rPr lang="en-US" altLang="zh-CN" sz="1800" dirty="0"/>
              <a:t>(</a:t>
            </a:r>
            <a:r>
              <a:rPr lang="en-US" altLang="zh-CN" sz="1800" dirty="0" smtClean="0"/>
              <a:t>LB276)</a:t>
            </a:r>
            <a:endParaRPr lang="en-US" altLang="zh-CN" sz="1800" dirty="0"/>
          </a:p>
          <a:p>
            <a:pPr marL="720725" lvl="1" indent="-342900" algn="just">
              <a:spcBef>
                <a:spcPts val="0"/>
              </a:spcBef>
              <a:spcAft>
                <a:spcPts val="0"/>
              </a:spcAft>
              <a:buFont typeface="Times New Roman" panose="02020603050405020304" pitchFamily="18" charset="0"/>
              <a:buChar char="−"/>
            </a:pPr>
            <a:r>
              <a:rPr lang="en-US" altLang="zh-CN" sz="1800" dirty="0"/>
              <a:t>Requested </a:t>
            </a:r>
            <a:r>
              <a:rPr lang="en-US" altLang="zh-CN" sz="1800" dirty="0">
                <a:solidFill>
                  <a:srgbClr val="0000FF"/>
                </a:solidFill>
              </a:rPr>
              <a:t>2</a:t>
            </a:r>
            <a:r>
              <a:rPr lang="en-US" altLang="zh-CN" sz="1800" dirty="0"/>
              <a:t> calls per </a:t>
            </a:r>
            <a:r>
              <a:rPr lang="en-US" altLang="zh-CN" sz="1800" dirty="0" smtClean="0"/>
              <a:t>week</a:t>
            </a:r>
            <a:endParaRPr lang="en-US" altLang="zh-CN" sz="1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Tony Xiao Han (Huawei)</a:t>
            </a:r>
            <a:endParaRPr lang="en-GB" dirty="0"/>
          </a:p>
        </p:txBody>
      </p:sp>
      <p:graphicFrame>
        <p:nvGraphicFramePr>
          <p:cNvPr id="8" name="Chart 6">
            <a:extLst>
              <a:ext uri="{FF2B5EF4-FFF2-40B4-BE49-F238E27FC236}">
                <a16:creationId xmlns="" xmlns:a16="http://schemas.microsoft.com/office/drawing/2014/main" id="{C0807CB6-20C1-45B5-8F67-26150D54814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60083997"/>
              </p:ext>
            </p:extLst>
          </p:nvPr>
        </p:nvGraphicFramePr>
        <p:xfrm>
          <a:off x="7848600" y="1904677"/>
          <a:ext cx="3962400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0356425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0218" y="853201"/>
            <a:ext cx="4645181" cy="457199"/>
          </a:xfrm>
        </p:spPr>
        <p:txBody>
          <a:bodyPr/>
          <a:lstStyle/>
          <a:p>
            <a:r>
              <a:rPr lang="en-US" altLang="zh-CN" sz="2400" dirty="0" err="1">
                <a:solidFill>
                  <a:schemeClr val="tx1"/>
                </a:solidFill>
              </a:rPr>
              <a:t>TGbf</a:t>
            </a:r>
            <a:r>
              <a:rPr lang="en-US" altLang="zh-CN" sz="2400" dirty="0">
                <a:solidFill>
                  <a:schemeClr val="tx1"/>
                </a:solidFill>
              </a:rPr>
              <a:t> Timeline (Updated)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457201" y="1485900"/>
            <a:ext cx="5638799" cy="430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9056" tIns="34529" rIns="69056" bIns="34529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161925" lvl="1" indent="-233363" algn="just" defTabSz="685800" eaLnBrk="1" fontAlgn="auto" hangingPunct="1">
              <a:spcBef>
                <a:spcPts val="200"/>
              </a:spcBef>
              <a:spcAft>
                <a:spcPts val="600"/>
              </a:spcAft>
              <a:defRPr/>
            </a:pPr>
            <a:r>
              <a:rPr lang="en-US" altLang="zh-CN" sz="1600" kern="0" dirty="0">
                <a:solidFill>
                  <a:srgbClr val="00B050"/>
                </a:solidFill>
              </a:rPr>
              <a:t>PAR approved		Sep 2020</a:t>
            </a:r>
          </a:p>
          <a:p>
            <a:pPr marL="161925" lvl="1" indent="-233363" algn="just" defTabSz="685800" eaLnBrk="1" fontAlgn="auto" hangingPunct="1">
              <a:spcBef>
                <a:spcPts val="200"/>
              </a:spcBef>
              <a:spcAft>
                <a:spcPts val="600"/>
              </a:spcAft>
              <a:defRPr/>
            </a:pPr>
            <a:r>
              <a:rPr lang="en-US" altLang="zh-CN" sz="1600" kern="0" dirty="0">
                <a:solidFill>
                  <a:srgbClr val="00B050"/>
                </a:solidFill>
              </a:rPr>
              <a:t>First TG meeting		Oct 2020</a:t>
            </a:r>
          </a:p>
          <a:p>
            <a:pPr marL="161925" lvl="1" indent="-233363" algn="just" defTabSz="685800" eaLnBrk="1" fontAlgn="auto" hangingPunct="1">
              <a:spcBef>
                <a:spcPts val="200"/>
              </a:spcBef>
              <a:spcAft>
                <a:spcPts val="600"/>
              </a:spcAft>
              <a:defRPr/>
            </a:pPr>
            <a:r>
              <a:rPr lang="en-US" altLang="zh-CN" sz="1600" kern="0" dirty="0">
                <a:solidFill>
                  <a:srgbClr val="00B050"/>
                </a:solidFill>
              </a:rPr>
              <a:t>Comment Collection (D0.1)	</a:t>
            </a:r>
            <a:r>
              <a:rPr lang="en-US" altLang="zh-CN" sz="1600" i="1" strike="sngStrike" kern="0" dirty="0">
                <a:solidFill>
                  <a:schemeClr val="bg1">
                    <a:lumMod val="50000"/>
                  </a:schemeClr>
                </a:solidFill>
              </a:rPr>
              <a:t>Jan 2022</a:t>
            </a:r>
            <a:r>
              <a:rPr lang="en-US" altLang="zh-CN" sz="1600" i="1" strike="sngStrike" kern="0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Mar 2022</a:t>
            </a:r>
            <a:r>
              <a:rPr lang="en-US" altLang="zh-CN" sz="1600" i="1" kern="0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 </a:t>
            </a:r>
          </a:p>
          <a:p>
            <a:pPr marL="0" lvl="1" indent="0" algn="just" defTabSz="685800" eaLnBrk="1" fontAlgn="auto" hangingPunct="1">
              <a:spcBef>
                <a:spcPts val="200"/>
              </a:spcBef>
              <a:spcAft>
                <a:spcPts val="600"/>
              </a:spcAft>
              <a:buNone/>
              <a:defRPr/>
            </a:pPr>
            <a:r>
              <a:rPr lang="en-US" altLang="zh-CN" sz="1600" i="1" kern="0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				</a:t>
            </a:r>
            <a:r>
              <a:rPr lang="en-US" altLang="zh-CN" sz="1600" i="1" kern="0" dirty="0">
                <a:solidFill>
                  <a:srgbClr val="00B050"/>
                </a:solidFill>
                <a:sym typeface="Wingdings" panose="05000000000000000000" pitchFamily="2" charset="2"/>
              </a:rPr>
              <a:t> April 2022</a:t>
            </a:r>
            <a:endParaRPr lang="en-US" altLang="zh-CN" sz="1600" i="1" kern="0" dirty="0">
              <a:solidFill>
                <a:srgbClr val="00B050"/>
              </a:solidFill>
            </a:endParaRPr>
          </a:p>
          <a:p>
            <a:pPr marL="268288" lvl="1" indent="-268288" algn="just" defTabSz="685800" eaLnBrk="1" fontAlgn="auto" hangingPunct="1">
              <a:spcBef>
                <a:spcPts val="200"/>
              </a:spcBef>
              <a:spcAft>
                <a:spcPts val="600"/>
              </a:spcAft>
              <a:buFont typeface="Times New Roman" panose="02020603050405020304" pitchFamily="18" charset="0"/>
              <a:buChar char="–"/>
              <a:defRPr/>
            </a:pPr>
            <a:r>
              <a:rPr lang="en-US" altLang="zh-CN" sz="1600" kern="0" dirty="0">
                <a:solidFill>
                  <a:srgbClr val="00B050"/>
                </a:solidFill>
              </a:rPr>
              <a:t>Initial Letter Ballot (D1.0)</a:t>
            </a:r>
            <a:r>
              <a:rPr lang="en-US" altLang="zh-CN" sz="1600" kern="0" dirty="0">
                <a:solidFill>
                  <a:srgbClr val="FF0000"/>
                </a:solidFill>
              </a:rPr>
              <a:t>	</a:t>
            </a:r>
            <a:r>
              <a:rPr lang="en-US" altLang="zh-CN" sz="1600" i="1" strike="sngStrike" kern="0" dirty="0">
                <a:solidFill>
                  <a:schemeClr val="bg1">
                    <a:lumMod val="50000"/>
                  </a:schemeClr>
                </a:solidFill>
              </a:rPr>
              <a:t>Jul 2022</a:t>
            </a:r>
            <a:r>
              <a:rPr lang="en-US" altLang="zh-CN" sz="1600" i="1" strike="sngStrike" kern="0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 Sep</a:t>
            </a:r>
            <a:r>
              <a:rPr lang="en-US" altLang="zh-CN" sz="1600" i="1" strike="sngStrike" kern="0" dirty="0">
                <a:solidFill>
                  <a:schemeClr val="bg1">
                    <a:lumMod val="50000"/>
                  </a:schemeClr>
                </a:solidFill>
              </a:rPr>
              <a:t> 2022</a:t>
            </a:r>
            <a:r>
              <a:rPr lang="en-US" altLang="zh-CN" sz="1600" i="1" strike="sngStrike" kern="0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 Nov</a:t>
            </a:r>
            <a:r>
              <a:rPr lang="en-US" altLang="zh-CN" sz="1600" i="1" strike="sngStrike" kern="0" dirty="0">
                <a:solidFill>
                  <a:schemeClr val="bg1">
                    <a:lumMod val="50000"/>
                  </a:schemeClr>
                </a:solidFill>
              </a:rPr>
              <a:t> 2022</a:t>
            </a:r>
            <a:r>
              <a:rPr lang="en-US" altLang="zh-CN" sz="1600" i="1" kern="0" dirty="0">
                <a:solidFill>
                  <a:srgbClr val="FF0000"/>
                </a:solidFill>
              </a:rPr>
              <a:t>	</a:t>
            </a:r>
          </a:p>
          <a:p>
            <a:pPr marL="0" lvl="1" indent="0" algn="just" defTabSz="685800" eaLnBrk="1" fontAlgn="auto" hangingPunct="1">
              <a:spcBef>
                <a:spcPts val="200"/>
              </a:spcBef>
              <a:spcAft>
                <a:spcPts val="600"/>
              </a:spcAft>
              <a:buNone/>
              <a:defRPr/>
            </a:pPr>
            <a:r>
              <a:rPr lang="en-US" altLang="zh-CN" sz="1600" i="1" kern="0" dirty="0">
                <a:solidFill>
                  <a:srgbClr val="FF0000"/>
                </a:solidFill>
                <a:sym typeface="Wingdings" panose="05000000000000000000" pitchFamily="2" charset="2"/>
              </a:rPr>
              <a:t>				</a:t>
            </a:r>
            <a:r>
              <a:rPr lang="en-US" altLang="zh-CN" sz="1600" i="1" kern="0" dirty="0">
                <a:solidFill>
                  <a:srgbClr val="00B050"/>
                </a:solidFill>
                <a:sym typeface="Wingdings" panose="05000000000000000000" pitchFamily="2" charset="2"/>
              </a:rPr>
              <a:t> Jan </a:t>
            </a:r>
            <a:r>
              <a:rPr lang="en-US" altLang="zh-CN" sz="1600" i="1" kern="0" dirty="0">
                <a:solidFill>
                  <a:srgbClr val="00B050"/>
                </a:solidFill>
              </a:rPr>
              <a:t>2023</a:t>
            </a:r>
          </a:p>
          <a:p>
            <a:pPr marL="268288" lvl="1" indent="-268288" algn="just" defTabSz="685800" eaLnBrk="1" fontAlgn="auto" hangingPunct="1">
              <a:spcBef>
                <a:spcPts val="200"/>
              </a:spcBef>
              <a:spcAft>
                <a:spcPts val="600"/>
              </a:spcAft>
              <a:buFont typeface="Times New Roman" panose="02020603050405020304" pitchFamily="18" charset="0"/>
              <a:buChar char="–"/>
              <a:defRPr/>
            </a:pPr>
            <a:r>
              <a:rPr lang="en-US" altLang="zh-CN" sz="1600" kern="0" dirty="0">
                <a:solidFill>
                  <a:srgbClr val="00B050"/>
                </a:solidFill>
              </a:rPr>
              <a:t>Recirculation LB (D2.0)	</a:t>
            </a:r>
            <a:r>
              <a:rPr lang="en-US" altLang="zh-CN" sz="1600" i="1" strike="sngStrike" kern="0" dirty="0">
                <a:solidFill>
                  <a:schemeClr val="bg1">
                    <a:lumMod val="50000"/>
                  </a:schemeClr>
                </a:solidFill>
              </a:rPr>
              <a:t>Jan 2023</a:t>
            </a:r>
            <a:r>
              <a:rPr lang="en-US" altLang="zh-CN" sz="1600" i="1" strike="sngStrike" kern="0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  Mar 2023</a:t>
            </a:r>
            <a:r>
              <a:rPr lang="en-US" altLang="zh-CN" sz="1600" i="1" kern="0" dirty="0">
                <a:solidFill>
                  <a:srgbClr val="00B050"/>
                </a:solidFill>
                <a:sym typeface="Wingdings" panose="05000000000000000000" pitchFamily="2" charset="2"/>
              </a:rPr>
              <a:t> </a:t>
            </a:r>
          </a:p>
          <a:p>
            <a:pPr marL="0" lvl="1" indent="0" algn="just" defTabSz="685800" eaLnBrk="1" fontAlgn="auto" hangingPunct="1">
              <a:spcBef>
                <a:spcPts val="200"/>
              </a:spcBef>
              <a:spcAft>
                <a:spcPts val="600"/>
              </a:spcAft>
              <a:buNone/>
              <a:defRPr/>
            </a:pPr>
            <a:r>
              <a:rPr lang="en-US" altLang="zh-CN" sz="1600" i="1" kern="0" dirty="0">
                <a:solidFill>
                  <a:srgbClr val="00B050"/>
                </a:solidFill>
                <a:sym typeface="Wingdings" panose="05000000000000000000" pitchFamily="2" charset="2"/>
              </a:rPr>
              <a:t>				</a:t>
            </a:r>
            <a:r>
              <a:rPr lang="en-US" altLang="zh-CN" sz="1600" kern="0" dirty="0">
                <a:solidFill>
                  <a:srgbClr val="00B050"/>
                </a:solidFill>
              </a:rPr>
              <a:t> July 2023</a:t>
            </a:r>
          </a:p>
          <a:p>
            <a:pPr marL="212725" lvl="1" indent="-212725" algn="just" defTabSz="685800" eaLnBrk="1" fontAlgn="auto" hangingPunct="1">
              <a:spcBef>
                <a:spcPts val="2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zh-CN" sz="1600" kern="0" dirty="0">
                <a:solidFill>
                  <a:srgbClr val="FF0000"/>
                </a:solidFill>
              </a:rPr>
              <a:t>Recirculation LB (D3.0)	</a:t>
            </a:r>
            <a:r>
              <a:rPr lang="en-US" altLang="zh-CN" sz="1600" i="1" strike="sngStrike" kern="0" dirty="0">
                <a:solidFill>
                  <a:schemeClr val="bg1">
                    <a:lumMod val="50000"/>
                  </a:schemeClr>
                </a:solidFill>
              </a:rPr>
              <a:t>May 2023</a:t>
            </a:r>
            <a:r>
              <a:rPr lang="en-US" altLang="zh-CN" sz="1600" i="1" strike="sngStrike" kern="0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 </a:t>
            </a:r>
            <a:r>
              <a:rPr lang="en-US" altLang="zh-CN" sz="1600" kern="0" dirty="0">
                <a:solidFill>
                  <a:srgbClr val="FF0000"/>
                </a:solidFill>
              </a:rPr>
              <a:t> Nov 2023</a:t>
            </a:r>
          </a:p>
          <a:p>
            <a:pPr marL="161925" lvl="1" indent="-233363" algn="just" defTabSz="685800" eaLnBrk="1" fontAlgn="auto" hangingPunct="1">
              <a:spcBef>
                <a:spcPts val="200"/>
              </a:spcBef>
              <a:spcAft>
                <a:spcPts val="600"/>
              </a:spcAft>
              <a:defRPr/>
            </a:pPr>
            <a:r>
              <a:rPr lang="en-US" altLang="zh-CN" sz="1600" kern="0" dirty="0"/>
              <a:t>Recirculation LB (D4.0)	</a:t>
            </a:r>
            <a:r>
              <a:rPr lang="en-US" altLang="zh-CN" sz="1600" i="1" kern="0" dirty="0"/>
              <a:t>July 2023 </a:t>
            </a:r>
            <a:r>
              <a:rPr lang="en-US" altLang="zh-CN" sz="1600" i="1" dirty="0">
                <a:solidFill>
                  <a:srgbClr val="00B0F0"/>
                </a:solidFill>
                <a:latin typeface="Wingdings" panose="05000000000000000000" pitchFamily="2" charset="2"/>
                <a:ea typeface="宋体" panose="02010600030101010101" pitchFamily="2" charset="-122"/>
                <a:cs typeface="Calibri" panose="020F0502020204030204" pitchFamily="34" charset="0"/>
              </a:rPr>
              <a:t>à</a:t>
            </a:r>
            <a:r>
              <a:rPr lang="en-US" altLang="zh-CN" sz="1600" i="1" dirty="0">
                <a:solidFill>
                  <a:srgbClr val="00B0F0"/>
                </a:solidFill>
                <a:ea typeface="宋体" panose="02010600030101010101" pitchFamily="2" charset="-122"/>
              </a:rPr>
              <a:t> Jan 2024</a:t>
            </a:r>
            <a:endParaRPr lang="en-US" altLang="zh-CN" sz="1600" i="1" kern="0" dirty="0"/>
          </a:p>
          <a:p>
            <a:pPr marL="161925" lvl="1" indent="-233363" algn="just" defTabSz="685800" eaLnBrk="1" fontAlgn="auto" hangingPunct="1">
              <a:spcBef>
                <a:spcPts val="200"/>
              </a:spcBef>
              <a:spcAft>
                <a:spcPts val="600"/>
              </a:spcAft>
              <a:defRPr/>
            </a:pPr>
            <a:r>
              <a:rPr lang="en-US" altLang="zh-CN" sz="1600" kern="0" dirty="0"/>
              <a:t>Initial SA Ballot (D4.0)	Sep 2023 </a:t>
            </a:r>
            <a:r>
              <a:rPr lang="en-US" altLang="zh-CN" sz="1600" i="1" dirty="0">
                <a:solidFill>
                  <a:srgbClr val="00B0F0"/>
                </a:solidFill>
                <a:latin typeface="Wingdings" panose="05000000000000000000" pitchFamily="2" charset="2"/>
                <a:ea typeface="宋体" panose="02010600030101010101" pitchFamily="2" charset="-122"/>
                <a:cs typeface="Calibri" panose="020F0502020204030204" pitchFamily="34" charset="0"/>
              </a:rPr>
              <a:t>à</a:t>
            </a:r>
            <a:r>
              <a:rPr lang="en-US" altLang="zh-CN" sz="1600" i="1" dirty="0">
                <a:solidFill>
                  <a:srgbClr val="00B0F0"/>
                </a:solidFill>
                <a:ea typeface="宋体" panose="02010600030101010101" pitchFamily="2" charset="-122"/>
              </a:rPr>
              <a:t> Mar 2024</a:t>
            </a:r>
            <a:endParaRPr lang="en-US" altLang="zh-CN" sz="1600" kern="0" dirty="0"/>
          </a:p>
          <a:p>
            <a:pPr marL="161925" lvl="1" indent="-233363" algn="just" defTabSz="685800" eaLnBrk="1" fontAlgn="auto" hangingPunct="1">
              <a:spcBef>
                <a:spcPts val="200"/>
              </a:spcBef>
              <a:spcAft>
                <a:spcPts val="600"/>
              </a:spcAft>
              <a:defRPr/>
            </a:pPr>
            <a:r>
              <a:rPr lang="en-US" altLang="zh-CN" sz="1600" kern="0" dirty="0"/>
              <a:t>Final 802.11 WG approval	</a:t>
            </a:r>
            <a:r>
              <a:rPr lang="en-US" altLang="zh-CN" sz="1600" i="1" kern="0" dirty="0"/>
              <a:t>July 2024</a:t>
            </a:r>
            <a:r>
              <a:rPr lang="en-US" altLang="zh-CN" sz="1600" i="1" dirty="0">
                <a:solidFill>
                  <a:srgbClr val="00B0F0"/>
                </a:solidFill>
                <a:latin typeface="Wingdings" panose="05000000000000000000" pitchFamily="2" charset="2"/>
                <a:ea typeface="宋体" panose="02010600030101010101" pitchFamily="2" charset="-122"/>
                <a:cs typeface="Calibri" panose="020F0502020204030204" pitchFamily="34" charset="0"/>
              </a:rPr>
              <a:t>à</a:t>
            </a:r>
            <a:r>
              <a:rPr lang="en-US" altLang="zh-CN" sz="1600" i="1" dirty="0">
                <a:solidFill>
                  <a:srgbClr val="00B0F0"/>
                </a:solidFill>
                <a:ea typeface="宋体" panose="02010600030101010101" pitchFamily="2" charset="-122"/>
              </a:rPr>
              <a:t> Jan 2025</a:t>
            </a:r>
            <a:endParaRPr lang="en-US" altLang="zh-CN" sz="1600" i="1" kern="0" dirty="0"/>
          </a:p>
          <a:p>
            <a:pPr marL="161925" lvl="1" indent="-233363" algn="just" defTabSz="685800" eaLnBrk="1" fontAlgn="auto" hangingPunct="1">
              <a:spcBef>
                <a:spcPts val="200"/>
              </a:spcBef>
              <a:spcAft>
                <a:spcPts val="600"/>
              </a:spcAft>
              <a:defRPr/>
            </a:pPr>
            <a:r>
              <a:rPr lang="en-US" altLang="zh-CN" sz="1600" kern="0" dirty="0"/>
              <a:t>802 EC approval		</a:t>
            </a:r>
            <a:r>
              <a:rPr lang="en-US" altLang="zh-CN" sz="1600" i="1" kern="0" dirty="0"/>
              <a:t>July 2024</a:t>
            </a:r>
            <a:r>
              <a:rPr lang="en-US" altLang="zh-CN" sz="1600" i="1" dirty="0">
                <a:solidFill>
                  <a:srgbClr val="00B0F0"/>
                </a:solidFill>
                <a:latin typeface="Wingdings" panose="05000000000000000000" pitchFamily="2" charset="2"/>
                <a:ea typeface="宋体" panose="02010600030101010101" pitchFamily="2" charset="-122"/>
                <a:cs typeface="Calibri" panose="020F0502020204030204" pitchFamily="34" charset="0"/>
              </a:rPr>
              <a:t>à</a:t>
            </a:r>
            <a:r>
              <a:rPr lang="en-US" altLang="zh-CN" sz="1600" i="1" dirty="0">
                <a:solidFill>
                  <a:srgbClr val="00B0F0"/>
                </a:solidFill>
                <a:ea typeface="宋体" panose="02010600030101010101" pitchFamily="2" charset="-122"/>
              </a:rPr>
              <a:t> Jan 2025</a:t>
            </a:r>
            <a:endParaRPr lang="en-US" altLang="zh-CN" sz="1600" i="1" kern="0" dirty="0"/>
          </a:p>
          <a:p>
            <a:pPr marL="161925" lvl="1" indent="-233363" algn="just" defTabSz="685800" eaLnBrk="1" fontAlgn="auto" hangingPunct="1">
              <a:spcBef>
                <a:spcPts val="200"/>
              </a:spcBef>
              <a:spcAft>
                <a:spcPts val="600"/>
              </a:spcAft>
              <a:defRPr/>
            </a:pPr>
            <a:r>
              <a:rPr lang="en-US" altLang="zh-CN" sz="1600" kern="0" dirty="0" err="1"/>
              <a:t>RevCom</a:t>
            </a:r>
            <a:r>
              <a:rPr lang="en-US" altLang="zh-CN" sz="1600" kern="0" dirty="0"/>
              <a:t> and SASB approval	Sep 2024</a:t>
            </a:r>
            <a:r>
              <a:rPr lang="en-US" altLang="zh-CN" sz="1600" i="1" dirty="0">
                <a:solidFill>
                  <a:srgbClr val="00B0F0"/>
                </a:solidFill>
                <a:latin typeface="Wingdings" panose="05000000000000000000" pitchFamily="2" charset="2"/>
                <a:ea typeface="宋体" panose="02010600030101010101" pitchFamily="2" charset="-122"/>
                <a:cs typeface="Calibri" panose="020F0502020204030204" pitchFamily="34" charset="0"/>
              </a:rPr>
              <a:t>à</a:t>
            </a:r>
            <a:r>
              <a:rPr lang="en-US" altLang="zh-CN" sz="1600" i="1" dirty="0">
                <a:solidFill>
                  <a:srgbClr val="00B0F0"/>
                </a:solidFill>
                <a:ea typeface="宋体" panose="02010600030101010101" pitchFamily="2" charset="-122"/>
              </a:rPr>
              <a:t> Mar 2025</a:t>
            </a:r>
            <a:endParaRPr lang="en-US" altLang="zh-CN" sz="1600" kern="0" dirty="0"/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6504782" y="861167"/>
            <a:ext cx="5534818" cy="4112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 defTabSz="685800" eaLnBrk="1" fontAlgn="auto" hangingPunct="1">
              <a:spcAft>
                <a:spcPts val="0"/>
              </a:spcAft>
              <a:buNone/>
              <a:defRPr/>
            </a:pPr>
            <a:r>
              <a:rPr lang="en-US" altLang="zh-CN" kern="0" dirty="0">
                <a:solidFill>
                  <a:srgbClr val="000000"/>
                </a:solidFill>
              </a:rPr>
              <a:t>Timeline (Comment resolution for D2.0)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6227762" y="1600200"/>
            <a:ext cx="5735638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9056" tIns="34529" rIns="69056" bIns="34529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0" algn="just">
              <a:buFont typeface="Times New Roman" pitchFamily="16" charset="0"/>
              <a:buChar char="•"/>
            </a:pPr>
            <a:r>
              <a:rPr lang="en-US" altLang="zh-CN" sz="1600" kern="0" dirty="0">
                <a:solidFill>
                  <a:schemeClr val="bg1">
                    <a:lumMod val="50000"/>
                  </a:schemeClr>
                </a:solidFill>
                <a:latin typeface="Times New Roman"/>
              </a:rPr>
              <a:t>July 14, 2023</a:t>
            </a:r>
          </a:p>
          <a:p>
            <a:pPr lvl="1" algn="just">
              <a:buFont typeface="微软雅黑" panose="020B0503020204020204" pitchFamily="34" charset="-122"/>
              <a:buChar char="–"/>
            </a:pPr>
            <a:r>
              <a:rPr lang="en-US" altLang="zh-CN" sz="1400" kern="0" dirty="0">
                <a:solidFill>
                  <a:schemeClr val="bg1">
                    <a:lumMod val="50000"/>
                  </a:schemeClr>
                </a:solidFill>
                <a:latin typeface="Times New Roman"/>
              </a:rPr>
              <a:t>802.11 Working group Motion passes</a:t>
            </a:r>
            <a:r>
              <a:rPr lang="zh-CN" altLang="en-US" sz="1400" kern="0" dirty="0">
                <a:solidFill>
                  <a:schemeClr val="bg1">
                    <a:lumMod val="50000"/>
                  </a:schemeClr>
                </a:solidFill>
                <a:latin typeface="Times New Roman"/>
              </a:rPr>
              <a:t>：</a:t>
            </a:r>
            <a:r>
              <a:rPr lang="en-US" altLang="zh-CN" sz="1400" kern="0" dirty="0">
                <a:solidFill>
                  <a:schemeClr val="bg1">
                    <a:lumMod val="50000"/>
                  </a:schemeClr>
                </a:solidFill>
                <a:latin typeface="Times New Roman"/>
              </a:rPr>
              <a:t>802.11bf (WLAN Sensing) Draft 2.0 and Re-circulation Letter Ballot</a:t>
            </a:r>
          </a:p>
          <a:p>
            <a:pPr algn="just">
              <a:buFont typeface="Times New Roman" pitchFamily="16" charset="0"/>
              <a:buChar char="•"/>
            </a:pPr>
            <a:endParaRPr lang="en-US" altLang="zh-CN" sz="1600" kern="0" dirty="0">
              <a:solidFill>
                <a:schemeClr val="bg1">
                  <a:lumMod val="50000"/>
                </a:schemeClr>
              </a:solidFill>
              <a:latin typeface="Times New Roman"/>
            </a:endParaRPr>
          </a:p>
          <a:p>
            <a:pPr algn="just">
              <a:buFont typeface="Times New Roman" pitchFamily="16" charset="0"/>
              <a:buChar char="•"/>
            </a:pPr>
            <a:r>
              <a:rPr lang="en-US" altLang="zh-CN" sz="1600" kern="0" dirty="0">
                <a:solidFill>
                  <a:schemeClr val="bg1">
                    <a:lumMod val="50000"/>
                  </a:schemeClr>
                </a:solidFill>
                <a:latin typeface="Times New Roman"/>
              </a:rPr>
              <a:t>Wed July 26, 2023 at 23:59 Eastern Time USA (11:59 PM)</a:t>
            </a:r>
          </a:p>
          <a:p>
            <a:pPr lvl="1" algn="just">
              <a:buFont typeface="微软雅黑" panose="020B0503020204020204" pitchFamily="34" charset="-122"/>
              <a:buChar char="–"/>
            </a:pPr>
            <a:r>
              <a:rPr lang="en-US" altLang="zh-CN" sz="1400" kern="0" dirty="0">
                <a:solidFill>
                  <a:schemeClr val="bg1">
                    <a:lumMod val="50000"/>
                  </a:schemeClr>
                </a:solidFill>
                <a:latin typeface="Times New Roman"/>
              </a:rPr>
              <a:t>Initial LB start for D2.0</a:t>
            </a:r>
          </a:p>
          <a:p>
            <a:pPr lvl="1" algn="just">
              <a:buFont typeface="Times New Roman" pitchFamily="16" charset="0"/>
              <a:buChar char="•"/>
            </a:pPr>
            <a:endParaRPr lang="en-US" altLang="zh-CN" sz="1200" kern="0" dirty="0">
              <a:solidFill>
                <a:schemeClr val="bg1">
                  <a:lumMod val="50000"/>
                </a:schemeClr>
              </a:solidFill>
              <a:latin typeface="Times New Roman"/>
            </a:endParaRPr>
          </a:p>
          <a:p>
            <a:pPr algn="just">
              <a:buFont typeface="Times New Roman" pitchFamily="16" charset="0"/>
              <a:buChar char="•"/>
            </a:pPr>
            <a:r>
              <a:rPr lang="en-US" altLang="zh-CN" sz="1600" kern="0" dirty="0">
                <a:solidFill>
                  <a:schemeClr val="bg1">
                    <a:lumMod val="50000"/>
                  </a:schemeClr>
                </a:solidFill>
                <a:latin typeface="Times New Roman"/>
              </a:rPr>
              <a:t>Sun August 20, 2023 at 23:59 Eastern Time USA (11:59 PM)</a:t>
            </a:r>
          </a:p>
          <a:p>
            <a:pPr lvl="1" algn="just">
              <a:buFont typeface="微软雅黑" panose="020B0503020204020204" pitchFamily="34" charset="-122"/>
              <a:buChar char="–"/>
            </a:pPr>
            <a:r>
              <a:rPr lang="en-US" altLang="zh-CN" sz="1400" kern="0" dirty="0">
                <a:solidFill>
                  <a:schemeClr val="bg1">
                    <a:lumMod val="50000"/>
                  </a:schemeClr>
                </a:solidFill>
                <a:latin typeface="Times New Roman"/>
              </a:rPr>
              <a:t>Initial LB end for D2.0</a:t>
            </a:r>
          </a:p>
          <a:p>
            <a:pPr lvl="1" algn="just">
              <a:buFont typeface="微软雅黑" panose="020B0503020204020204" pitchFamily="34" charset="-122"/>
              <a:buChar char="–"/>
            </a:pPr>
            <a:r>
              <a:rPr lang="en-US" altLang="zh-CN" sz="1400" kern="0" dirty="0">
                <a:solidFill>
                  <a:schemeClr val="bg1">
                    <a:lumMod val="50000"/>
                  </a:schemeClr>
                </a:solidFill>
                <a:latin typeface="Times New Roman"/>
              </a:rPr>
              <a:t>Assign the comments</a:t>
            </a:r>
          </a:p>
          <a:p>
            <a:pPr lvl="0" algn="just">
              <a:buFont typeface="Times New Roman" pitchFamily="16" charset="0"/>
              <a:buChar char="•"/>
            </a:pPr>
            <a:endParaRPr lang="en-US" altLang="zh-CN" sz="1600" kern="0" dirty="0">
              <a:solidFill>
                <a:srgbClr val="000000"/>
              </a:solidFill>
              <a:latin typeface="Times New Roman"/>
            </a:endParaRPr>
          </a:p>
          <a:p>
            <a:pPr lvl="0" algn="just">
              <a:buFont typeface="Times New Roman" pitchFamily="16" charset="0"/>
              <a:buChar char="•"/>
            </a:pPr>
            <a:endParaRPr lang="en-US" altLang="zh-CN" sz="1600" kern="0" dirty="0">
              <a:solidFill>
                <a:srgbClr val="000000"/>
              </a:solidFill>
              <a:latin typeface="Times New Roman"/>
            </a:endParaRPr>
          </a:p>
          <a:p>
            <a:pPr lvl="0" algn="just">
              <a:buFont typeface="Times New Roman" pitchFamily="16" charset="0"/>
              <a:buChar char="•"/>
            </a:pPr>
            <a:endParaRPr lang="en-US" altLang="zh-CN" sz="1600" kern="0" dirty="0">
              <a:solidFill>
                <a:srgbClr val="000000"/>
              </a:solidFill>
              <a:latin typeface="Times New Roman"/>
            </a:endParaRPr>
          </a:p>
          <a:p>
            <a:pPr lvl="0" algn="just">
              <a:buFont typeface="Times New Roman" pitchFamily="16" charset="0"/>
              <a:buChar char="•"/>
            </a:pPr>
            <a:r>
              <a:rPr lang="en-US" altLang="zh-CN" sz="1600" kern="0" dirty="0">
                <a:solidFill>
                  <a:srgbClr val="000000"/>
                </a:solidFill>
                <a:latin typeface="Times New Roman"/>
              </a:rPr>
              <a:t>Target for </a:t>
            </a:r>
            <a:r>
              <a:rPr lang="en-US" altLang="zh-CN" sz="1600" kern="0" dirty="0">
                <a:solidFill>
                  <a:srgbClr val="FF0000"/>
                </a:solidFill>
              </a:rPr>
              <a:t>Recirculation LB (D3.0) </a:t>
            </a:r>
            <a:r>
              <a:rPr lang="en-US" altLang="zh-CN" sz="1600" kern="0" dirty="0"/>
              <a:t>in</a:t>
            </a:r>
            <a:r>
              <a:rPr lang="en-US" altLang="zh-CN" sz="1600" kern="0" dirty="0">
                <a:solidFill>
                  <a:srgbClr val="FF0000"/>
                </a:solidFill>
              </a:rPr>
              <a:t> </a:t>
            </a:r>
            <a:r>
              <a:rPr lang="en-US" altLang="zh-CN" sz="1600" kern="0" dirty="0">
                <a:solidFill>
                  <a:srgbClr val="FF0000"/>
                </a:solidFill>
                <a:latin typeface="Times New Roman"/>
              </a:rPr>
              <a:t>November</a:t>
            </a:r>
            <a:r>
              <a:rPr lang="en-US" altLang="zh-CN" sz="1600" kern="0" dirty="0">
                <a:solidFill>
                  <a:srgbClr val="000000"/>
                </a:solidFill>
                <a:latin typeface="Times New Roman"/>
              </a:rPr>
              <a:t> Plenary</a:t>
            </a:r>
            <a:endParaRPr lang="en-US" altLang="zh-CN" sz="1600" b="1" kern="0" dirty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" name="左大括号 3"/>
          <p:cNvSpPr/>
          <p:nvPr/>
        </p:nvSpPr>
        <p:spPr bwMode="auto">
          <a:xfrm>
            <a:off x="6019800" y="1600200"/>
            <a:ext cx="207962" cy="4572000"/>
          </a:xfrm>
          <a:prstGeom prst="leftBrace">
            <a:avLst>
              <a:gd name="adj1" fmla="val 8333"/>
              <a:gd name="adj2" fmla="val 61563"/>
            </a:avLst>
          </a:prstGeom>
          <a:noFill/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336947">
              <a:buClr>
                <a:srgbClr val="000000"/>
              </a:buClr>
              <a:buSzPct val="100000"/>
            </a:pPr>
            <a:endParaRPr lang="zh-CN" altLang="en-US" sz="1800">
              <a:solidFill>
                <a:schemeClr val="bg1"/>
              </a:solidFill>
              <a:latin typeface="Times New Roman" pitchFamily="16" charset="0"/>
              <a:ea typeface="MS Gothic" charset="-128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9922EFF3-B358-404D-95C1-5C78B36142F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Tony Xiao Han, Huawei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2412BF20-FAF2-7EFA-BC6F-890A6AF99F5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="" xmlns:a16="http://schemas.microsoft.com/office/drawing/2014/main" id="{397AF686-44BE-0610-FF62-D37AE402EC6F}"/>
              </a:ext>
            </a:extLst>
          </p:cNvPr>
          <p:cNvSpPr>
            <a:spLocks noGrp="1"/>
          </p:cNvSpPr>
          <p:nvPr>
            <p:ph type="dt" idx="4294967295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September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5680093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Rectangle 2"/>
          <p:cNvSpPr txBox="1">
            <a:spLocks noChangeArrowheads="1"/>
          </p:cNvSpPr>
          <p:nvPr/>
        </p:nvSpPr>
        <p:spPr bwMode="auto">
          <a:xfrm>
            <a:off x="0" y="533400"/>
            <a:ext cx="12192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3200" dirty="0"/>
              <a:t>Teleconference Times </a:t>
            </a:r>
            <a:r>
              <a:rPr lang="en-US" altLang="zh-CN" b="0" dirty="0"/>
              <a:t>(plan after September Interim)</a:t>
            </a:r>
            <a:endParaRPr lang="en-US" altLang="en-US" b="0" dirty="0">
              <a:solidFill>
                <a:schemeClr val="tx2"/>
              </a:solidFill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157348" y="917156"/>
            <a:ext cx="5469835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defTabSz="449263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228600" indent="-285750" defTabSz="449263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449263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449263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449263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1" indent="-22860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 pitchFamily="34" charset="0"/>
              <a:buChar char="•"/>
              <a:defRPr/>
            </a:pPr>
            <a:r>
              <a:rPr lang="en-US" altLang="zh-CN" sz="1400" b="1" dirty="0">
                <a:solidFill>
                  <a:srgbClr val="FF0000"/>
                </a:solidFill>
                <a:cs typeface="Times New Roman" panose="02020603050405020304" pitchFamily="18" charset="0"/>
              </a:rPr>
              <a:t>Confirmed: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strike="sngStrike" dirty="0">
                <a:solidFill>
                  <a:schemeClr val="bg2"/>
                </a:solidFill>
                <a:cs typeface="Times New Roman" panose="02020603050405020304" pitchFamily="18" charset="0"/>
              </a:rPr>
              <a:t>Sept	18	(Monday),	10</a:t>
            </a:r>
            <a:r>
              <a:rPr lang="zh-CN" altLang="en-US" sz="1100" strike="sngStrike" dirty="0">
                <a:solidFill>
                  <a:schemeClr val="bg2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strike="sngStrike" dirty="0">
                <a:solidFill>
                  <a:schemeClr val="bg2"/>
                </a:solidFill>
                <a:cs typeface="Times New Roman" panose="02020603050405020304" pitchFamily="18" charset="0"/>
              </a:rPr>
              <a:t>00 - 12:00 ET – Too close to Sept Interim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Sept 	19	(Tuesday),	10</a:t>
            </a:r>
            <a:r>
              <a:rPr lang="zh-CN" altLang="en-US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00 - 12:00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Sept 	21	(Thursday),	23</a:t>
            </a:r>
            <a:r>
              <a:rPr lang="zh-CN" altLang="en-US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00 - 01:00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100" dirty="0">
              <a:solidFill>
                <a:srgbClr val="00B0F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Sept 	25	(Monday),	10</a:t>
            </a:r>
            <a:r>
              <a:rPr lang="zh-CN" altLang="en-US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00 - 12:00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Sept 	26	(Tuesday),	10</a:t>
            </a:r>
            <a:r>
              <a:rPr lang="zh-CN" altLang="en-US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00 - 12:00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strike="sngStrike" dirty="0">
                <a:solidFill>
                  <a:schemeClr val="bg2"/>
                </a:solidFill>
                <a:cs typeface="Times New Roman" panose="02020603050405020304" pitchFamily="18" charset="0"/>
              </a:rPr>
              <a:t>Sept 	28	(Thursday),	23</a:t>
            </a:r>
            <a:r>
              <a:rPr lang="zh-CN" altLang="en-US" sz="1100" strike="sngStrike" dirty="0">
                <a:solidFill>
                  <a:schemeClr val="bg2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strike="sngStrike" dirty="0">
                <a:solidFill>
                  <a:schemeClr val="bg2"/>
                </a:solidFill>
                <a:cs typeface="Times New Roman" panose="02020603050405020304" pitchFamily="18" charset="0"/>
              </a:rPr>
              <a:t>00 - 01:00 ET</a:t>
            </a:r>
          </a:p>
          <a:p>
            <a:pPr marL="400050" lvl="2" indent="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None/>
              <a:defRPr/>
            </a:pPr>
            <a:endParaRPr lang="en-US" altLang="zh-CN" sz="1100" strike="sngStrike" dirty="0"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strike="sngStrike" dirty="0">
                <a:solidFill>
                  <a:schemeClr val="bg2"/>
                </a:solidFill>
                <a:cs typeface="Times New Roman" panose="02020603050405020304" pitchFamily="18" charset="0"/>
              </a:rPr>
              <a:t>Oct 	2	(Monday),	10</a:t>
            </a:r>
            <a:r>
              <a:rPr lang="zh-CN" altLang="en-US" sz="1100" strike="sngStrike" dirty="0">
                <a:solidFill>
                  <a:schemeClr val="bg2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strike="sngStrike" dirty="0">
                <a:solidFill>
                  <a:schemeClr val="bg2"/>
                </a:solidFill>
                <a:cs typeface="Times New Roman" panose="02020603050405020304" pitchFamily="18" charset="0"/>
              </a:rPr>
              <a:t>00 - 12:00 ET – holiday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strike="sngStrike" dirty="0">
                <a:solidFill>
                  <a:schemeClr val="bg2"/>
                </a:solidFill>
                <a:cs typeface="Times New Roman" panose="02020603050405020304" pitchFamily="18" charset="0"/>
              </a:rPr>
              <a:t>Oct 	3	(Tuesday),	10</a:t>
            </a:r>
            <a:r>
              <a:rPr lang="zh-CN" altLang="en-US" sz="1100" strike="sngStrike" dirty="0">
                <a:solidFill>
                  <a:schemeClr val="bg2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strike="sngStrike" dirty="0">
                <a:solidFill>
                  <a:schemeClr val="bg2"/>
                </a:solidFill>
                <a:cs typeface="Times New Roman" panose="02020603050405020304" pitchFamily="18" charset="0"/>
              </a:rPr>
              <a:t>00 - 12:00 ET – holiday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Font typeface="Times New Roman" panose="02020603050405020304" pitchFamily="18" charset="0"/>
              <a:buChar char="―"/>
              <a:defRPr/>
            </a:pPr>
            <a:r>
              <a:rPr lang="en-US" altLang="zh-CN" sz="1100" strike="sngStrike" dirty="0">
                <a:solidFill>
                  <a:schemeClr val="bg2"/>
                </a:solidFill>
                <a:cs typeface="Times New Roman" panose="02020603050405020304" pitchFamily="18" charset="0"/>
              </a:rPr>
              <a:t>Oct 	5	(Thursday),	23</a:t>
            </a:r>
            <a:r>
              <a:rPr lang="zh-CN" altLang="en-US" sz="1100" strike="sngStrike" dirty="0">
                <a:solidFill>
                  <a:schemeClr val="bg2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strike="sngStrike" dirty="0">
                <a:solidFill>
                  <a:schemeClr val="bg2"/>
                </a:solidFill>
                <a:cs typeface="Times New Roman" panose="02020603050405020304" pitchFamily="18" charset="0"/>
              </a:rPr>
              <a:t>00 - 01:00 ET – holiday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Font typeface="Times New Roman" panose="02020603050405020304" pitchFamily="18" charset="0"/>
              <a:buChar char="―"/>
              <a:defRPr/>
            </a:pPr>
            <a:endParaRPr lang="en-US" altLang="zh-CN" sz="1100" dirty="0"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strike="sngStrike" dirty="0">
                <a:solidFill>
                  <a:schemeClr val="bg2"/>
                </a:solidFill>
                <a:cs typeface="Times New Roman" panose="02020603050405020304" pitchFamily="18" charset="0"/>
              </a:rPr>
              <a:t>Oct 	9	(Monday),	10</a:t>
            </a:r>
            <a:r>
              <a:rPr lang="zh-CN" altLang="en-US" sz="1100" strike="sngStrike" dirty="0">
                <a:solidFill>
                  <a:schemeClr val="bg2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strike="sngStrike" dirty="0">
                <a:solidFill>
                  <a:schemeClr val="bg2"/>
                </a:solidFill>
                <a:cs typeface="Times New Roman" panose="02020603050405020304" pitchFamily="18" charset="0"/>
              </a:rPr>
              <a:t>00 - 12:00 ET – CAC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Oct 	10	(Tuesday),	10</a:t>
            </a:r>
            <a:r>
              <a:rPr lang="zh-CN" altLang="en-US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00 - 12:00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Oct 	12	(Thursday),	23</a:t>
            </a:r>
            <a:r>
              <a:rPr lang="zh-CN" altLang="en-US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00 - 01:00 ET 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100" dirty="0"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Oct 	16	(Monday),	10</a:t>
            </a:r>
            <a:r>
              <a:rPr lang="zh-CN" altLang="en-US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00 - 12:00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Oct 	17	(Tuesday),	10</a:t>
            </a:r>
            <a:r>
              <a:rPr lang="zh-CN" altLang="en-US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00 - 12:00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strike="sngStrike" dirty="0">
                <a:solidFill>
                  <a:schemeClr val="bg2"/>
                </a:solidFill>
                <a:cs typeface="Times New Roman" panose="02020603050405020304" pitchFamily="18" charset="0"/>
              </a:rPr>
              <a:t>Oct 	19	(Thursday),	23</a:t>
            </a:r>
            <a:r>
              <a:rPr lang="zh-CN" altLang="en-US" sz="1100" strike="sngStrike" dirty="0">
                <a:solidFill>
                  <a:schemeClr val="bg2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strike="sngStrike" dirty="0">
                <a:solidFill>
                  <a:schemeClr val="bg2"/>
                </a:solidFill>
                <a:cs typeface="Times New Roman" panose="02020603050405020304" pitchFamily="18" charset="0"/>
              </a:rPr>
              <a:t>00 - 01:00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100" dirty="0"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strike="sngStrike" dirty="0">
                <a:solidFill>
                  <a:schemeClr val="bg2"/>
                </a:solidFill>
                <a:cs typeface="Times New Roman" panose="02020603050405020304" pitchFamily="18" charset="0"/>
              </a:rPr>
              <a:t>Oct 	23	(Monday),	10</a:t>
            </a:r>
            <a:r>
              <a:rPr lang="zh-CN" altLang="en-US" sz="1100" strike="sngStrike" dirty="0">
                <a:solidFill>
                  <a:schemeClr val="bg2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strike="sngStrike" dirty="0">
                <a:solidFill>
                  <a:schemeClr val="bg2"/>
                </a:solidFill>
                <a:cs typeface="Times New Roman" panose="02020603050405020304" pitchFamily="18" charset="0"/>
              </a:rPr>
              <a:t>00 - 12:00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Oct 	24	(Tuesday),	10</a:t>
            </a:r>
            <a:r>
              <a:rPr lang="zh-CN" altLang="en-US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00 - 12:00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Oct 	26	(Thursday),	23</a:t>
            </a:r>
            <a:r>
              <a:rPr lang="zh-CN" altLang="en-US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00 - 01:00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100" dirty="0"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strike="sngStrike" dirty="0">
                <a:solidFill>
                  <a:schemeClr val="bg2"/>
                </a:solidFill>
                <a:cs typeface="Times New Roman" panose="02020603050405020304" pitchFamily="18" charset="0"/>
              </a:rPr>
              <a:t>Oct 	30	(Monday),	10</a:t>
            </a:r>
            <a:r>
              <a:rPr lang="zh-CN" altLang="en-US" sz="1100" strike="sngStrike" dirty="0">
                <a:solidFill>
                  <a:schemeClr val="bg2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strike="sngStrike" dirty="0">
                <a:solidFill>
                  <a:schemeClr val="bg2"/>
                </a:solidFill>
                <a:cs typeface="Times New Roman" panose="02020603050405020304" pitchFamily="18" charset="0"/>
              </a:rPr>
              <a:t>00 - 12:00 ET – CAC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Oct 	31	(Tuesday),	10</a:t>
            </a:r>
            <a:r>
              <a:rPr lang="zh-CN" altLang="en-US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00 - 12:00 ET 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Nov 	2	(Thursday),	23</a:t>
            </a:r>
            <a:r>
              <a:rPr lang="zh-CN" altLang="en-US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00 - 01:00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100" dirty="0"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Nov 	6	(Monday),	9</a:t>
            </a:r>
            <a:r>
              <a:rPr lang="zh-CN" altLang="en-US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00 - 11:00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Nov 	7	(Tuesday),	9</a:t>
            </a:r>
            <a:r>
              <a:rPr lang="zh-CN" altLang="en-US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00 - 11:00 ET 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strike="sngStrike" dirty="0">
                <a:solidFill>
                  <a:schemeClr val="bg2"/>
                </a:solidFill>
                <a:cs typeface="Times New Roman" panose="02020603050405020304" pitchFamily="18" charset="0"/>
              </a:rPr>
              <a:t>Nov 	9	(Thursday),	22</a:t>
            </a:r>
            <a:r>
              <a:rPr lang="zh-CN" altLang="en-US" sz="1100" strike="sngStrike" dirty="0">
                <a:solidFill>
                  <a:schemeClr val="bg2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strike="sngStrike" dirty="0">
                <a:solidFill>
                  <a:schemeClr val="bg2"/>
                </a:solidFill>
                <a:cs typeface="Times New Roman" panose="02020603050405020304" pitchFamily="18" charset="0"/>
              </a:rPr>
              <a:t>00 - 00:00 ET</a:t>
            </a:r>
            <a:endParaRPr lang="en-US" altLang="zh-CN" sz="1100" b="1" dirty="0">
              <a:solidFill>
                <a:srgbClr val="FF000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050" dirty="0">
              <a:solidFill>
                <a:srgbClr val="00B0F0"/>
              </a:solidFill>
              <a:cs typeface="Times New Roman" panose="02020603050405020304" pitchFamily="18" charset="0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6400800" y="1142999"/>
            <a:ext cx="5791200" cy="51816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defTabSz="449263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228600" indent="-285750" defTabSz="449263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449263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449263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449263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361950" lvl="1" indent="-3619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 pitchFamily="34" charset="0"/>
              <a:buChar char="•"/>
              <a:defRPr/>
            </a:pPr>
            <a:r>
              <a:rPr lang="en-US" altLang="zh-CN" sz="1600" b="1" dirty="0">
                <a:solidFill>
                  <a:srgbClr val="FF0000"/>
                </a:solidFill>
                <a:cs typeface="Times New Roman" panose="02020603050405020304" pitchFamily="18" charset="0"/>
              </a:rPr>
              <a:t>To be Confirmed: </a:t>
            </a:r>
          </a:p>
          <a:p>
            <a:pPr marL="361950" lvl="1" indent="-3619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 pitchFamily="34" charset="0"/>
              <a:buChar char="•"/>
              <a:defRPr/>
            </a:pPr>
            <a:r>
              <a:rPr lang="en-US" altLang="zh-CN" sz="1600" b="1" dirty="0"/>
              <a:t>November Plenary 2023 (Nov 12-17) </a:t>
            </a:r>
            <a:r>
              <a:rPr lang="en-US" altLang="zh-CN" sz="1600" dirty="0"/>
              <a:t>	</a:t>
            </a:r>
            <a:endParaRPr lang="en-US" altLang="zh-CN" sz="1200" dirty="0"/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dirty="0">
                <a:solidFill>
                  <a:srgbClr val="7030A0"/>
                </a:solidFill>
                <a:cs typeface="Times New Roman" panose="02020603050405020304" pitchFamily="18" charset="0"/>
              </a:rPr>
              <a:t>Nov 13    (Monday PM 1),		 13:30-15:30 Hawaii time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dirty="0">
                <a:solidFill>
                  <a:srgbClr val="385D8B"/>
                </a:solidFill>
                <a:cs typeface="Times New Roman" panose="02020603050405020304" pitchFamily="18" charset="0"/>
              </a:rPr>
              <a:t>Nov 13    (Monday PM 2),		 16:00-18:00 Hawaii time </a:t>
            </a:r>
          </a:p>
          <a:p>
            <a:pPr marL="400050" lvl="2" indent="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None/>
              <a:defRPr/>
            </a:pPr>
            <a:endParaRPr lang="en-US" altLang="zh-CN" sz="1100" dirty="0">
              <a:solidFill>
                <a:srgbClr val="385D8B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Nov 14    (Tuesday AM 1),		 08:00-10:00 Hawaii time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Nov 14    (Tuesday AM 2),		 10:30-12:30 Hawaii time 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100" dirty="0">
              <a:solidFill>
                <a:srgbClr val="385D8B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Nov 15    (Wednesday AM 2),		 10:30-12:30 Hawaii time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Font typeface="Times New Roman" panose="02020603050405020304" pitchFamily="18" charset="0"/>
              <a:buChar char="―"/>
              <a:defRPr/>
            </a:pPr>
            <a:r>
              <a:rPr lang="en-US" altLang="zh-CN" sz="1100" dirty="0">
                <a:solidFill>
                  <a:srgbClr val="7030A0"/>
                </a:solidFill>
                <a:cs typeface="Times New Roman" panose="02020603050405020304" pitchFamily="18" charset="0"/>
              </a:rPr>
              <a:t>Nov</a:t>
            </a:r>
            <a:r>
              <a:rPr lang="en-US" altLang="zh-CN" sz="1100" dirty="0">
                <a:solidFill>
                  <a:srgbClr val="7030A0"/>
                </a:solidFill>
                <a:ea typeface="宋体" panose="02010600030101010101" pitchFamily="2" charset="-122"/>
              </a:rPr>
              <a:t> 15    (Wednesday PM 1),		 </a:t>
            </a:r>
            <a:r>
              <a:rPr lang="en-US" altLang="zh-CN" sz="1100" dirty="0">
                <a:solidFill>
                  <a:srgbClr val="7030A0"/>
                </a:solidFill>
                <a:cs typeface="Times New Roman" panose="02020603050405020304" pitchFamily="18" charset="0"/>
              </a:rPr>
              <a:t>13:30-15:30 Hawaii time </a:t>
            </a:r>
            <a:endParaRPr lang="en-US" altLang="zh-CN" sz="1100" dirty="0">
              <a:solidFill>
                <a:srgbClr val="7030A0"/>
              </a:solidFill>
              <a:ea typeface="宋体" panose="02010600030101010101" pitchFamily="2" charset="-122"/>
            </a:endParaRPr>
          </a:p>
          <a:p>
            <a:pPr marL="400050" lvl="2" indent="0" algn="just">
              <a:spcBef>
                <a:spcPct val="0"/>
              </a:spcBef>
              <a:spcAft>
                <a:spcPts val="0"/>
              </a:spcAft>
              <a:buNone/>
              <a:defRPr/>
            </a:pPr>
            <a:endParaRPr lang="en-US" altLang="zh-CN" sz="1100" dirty="0">
              <a:solidFill>
                <a:srgbClr val="385D8B"/>
              </a:solidFill>
              <a:ea typeface="宋体" panose="02010600030101010101" pitchFamily="2" charset="-122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dirty="0">
                <a:solidFill>
                  <a:srgbClr val="7030A0"/>
                </a:solidFill>
                <a:cs typeface="Times New Roman" panose="02020603050405020304" pitchFamily="18" charset="0"/>
              </a:rPr>
              <a:t>Nov 16    (Thursday PM 1),		 13:30-15:30 Hawaii time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Font typeface="Times New Roman" panose="02020603050405020304" pitchFamily="18" charset="0"/>
              <a:buChar char="―"/>
              <a:defRPr/>
            </a:pPr>
            <a:r>
              <a:rPr lang="en-US" altLang="zh-CN" sz="1100" dirty="0">
                <a:solidFill>
                  <a:srgbClr val="385D8B"/>
                </a:solidFill>
                <a:cs typeface="Times New Roman" panose="02020603050405020304" pitchFamily="18" charset="0"/>
              </a:rPr>
              <a:t>Nov 16    (Thursday PM 2),		</a:t>
            </a:r>
            <a:r>
              <a:rPr lang="en-US" altLang="zh-CN" sz="1100" dirty="0">
                <a:solidFill>
                  <a:srgbClr val="385D8B"/>
                </a:solidFill>
                <a:ea typeface="宋体" panose="02010600030101010101" pitchFamily="2" charset="-122"/>
              </a:rPr>
              <a:t> </a:t>
            </a:r>
            <a:r>
              <a:rPr lang="en-US" altLang="zh-CN" sz="1100" dirty="0">
                <a:solidFill>
                  <a:srgbClr val="385D8B"/>
                </a:solidFill>
                <a:cs typeface="Times New Roman" panose="02020603050405020304" pitchFamily="18" charset="0"/>
              </a:rPr>
              <a:t>16:00-18:00 Hawaii time 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Font typeface="Times New Roman" panose="02020603050405020304" pitchFamily="18" charset="0"/>
              <a:buChar char="―"/>
              <a:defRPr/>
            </a:pPr>
            <a:endParaRPr lang="en-US" altLang="zh-CN" sz="1100" dirty="0">
              <a:cs typeface="Times New Roman" panose="02020603050405020304" pitchFamily="18" charset="0"/>
            </a:endParaRPr>
          </a:p>
        </p:txBody>
      </p:sp>
      <p:graphicFrame>
        <p:nvGraphicFramePr>
          <p:cNvPr id="8" name="表格 7"/>
          <p:cNvGraphicFramePr>
            <a:graphicFrameLocks noGrp="1"/>
          </p:cNvGraphicFramePr>
          <p:nvPr/>
        </p:nvGraphicFramePr>
        <p:xfrm>
          <a:off x="6548252" y="3830120"/>
          <a:ext cx="5486400" cy="1505585"/>
        </p:xfrm>
        <a:graphic>
          <a:graphicData uri="http://schemas.openxmlformats.org/drawingml/2006/table">
            <a:tbl>
              <a:tblPr firstRow="1" firstCol="1" bandRow="1"/>
              <a:tblGrid>
                <a:gridCol w="6096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7620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7620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9144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76200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838200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838200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</a:tblGrid>
              <a:tr h="30543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1F497D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 </a:t>
                      </a:r>
                      <a:endParaRPr lang="zh-CN" sz="105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CN" sz="1050" dirty="0">
                          <a:solidFill>
                            <a:srgbClr val="1F497D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Hawaii time</a:t>
                      </a:r>
                      <a:endParaRPr lang="zh-CN" sz="105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1F497D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Beijing Time</a:t>
                      </a:r>
                      <a:endParaRPr lang="zh-CN" sz="105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50" dirty="0">
                          <a:solidFill>
                            <a:srgbClr val="1F497D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Time Central  Europe</a:t>
                      </a:r>
                      <a:endParaRPr lang="zh-CN" altLang="zh-CN" sz="105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50" kern="1200" dirty="0">
                          <a:solidFill>
                            <a:srgbClr val="1F497D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Israel</a:t>
                      </a:r>
                      <a:endParaRPr lang="zh-CN" altLang="zh-CN" sz="1050" kern="1200" dirty="0">
                        <a:solidFill>
                          <a:srgbClr val="1F497D"/>
                        </a:solidFill>
                        <a:effectLst/>
                        <a:highlight>
                          <a:srgbClr val="00FF00"/>
                        </a:highlight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1F497D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Eastern Time</a:t>
                      </a:r>
                      <a:endParaRPr lang="zh-CN" sz="105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1F497D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Pacific time</a:t>
                      </a:r>
                      <a:endParaRPr lang="zh-CN" sz="105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778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AM1</a:t>
                      </a:r>
                      <a:endParaRPr lang="zh-CN" sz="9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08:00-10:00</a:t>
                      </a:r>
                      <a:endParaRPr lang="zh-CN" sz="9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02:00-04:00</a:t>
                      </a:r>
                      <a:endParaRPr lang="zh-CN" sz="9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19:00-21:00</a:t>
                      </a:r>
                      <a:endParaRPr lang="zh-CN" sz="9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20:00-22:00</a:t>
                      </a:r>
                      <a:endParaRPr lang="zh-CN" sz="9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13:00-15:00</a:t>
                      </a:r>
                      <a:endParaRPr lang="zh-CN" sz="9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10:00-12:00</a:t>
                      </a:r>
                      <a:endParaRPr lang="zh-CN" sz="9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7081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AM2</a:t>
                      </a:r>
                      <a:endParaRPr lang="zh-CN" sz="900" dirty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10:30-12:30</a:t>
                      </a:r>
                      <a:endParaRPr lang="zh-CN" sz="900" dirty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04:30-06:30</a:t>
                      </a:r>
                      <a:endParaRPr lang="zh-CN" sz="900" dirty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21:30-23:30</a:t>
                      </a:r>
                      <a:endParaRPr lang="zh-CN" sz="900" dirty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22:30-00:30</a:t>
                      </a:r>
                      <a:endParaRPr lang="zh-CN" sz="900" dirty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15:30-17:30</a:t>
                      </a:r>
                      <a:endParaRPr lang="zh-CN" sz="900" dirty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12:30-14:30</a:t>
                      </a:r>
                      <a:endParaRPr lang="zh-CN" sz="900" dirty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651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 </a:t>
                      </a:r>
                      <a:endParaRPr lang="zh-CN" sz="9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CN" sz="9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微软雅黑" panose="020B0503020204020204" pitchFamily="34" charset="-122"/>
                        </a:rPr>
                        <a:t>　</a:t>
                      </a:r>
                      <a:endParaRPr lang="zh-CN" sz="9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CN" sz="9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微软雅黑" panose="020B0503020204020204" pitchFamily="34" charset="-122"/>
                        </a:rPr>
                        <a:t>　</a:t>
                      </a:r>
                      <a:endParaRPr lang="zh-CN" sz="9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CN" sz="9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微软雅黑" panose="020B0503020204020204" pitchFamily="34" charset="-122"/>
                        </a:rPr>
                        <a:t>　</a:t>
                      </a:r>
                      <a:endParaRPr lang="zh-CN" sz="9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CN" sz="9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微软雅黑" panose="020B0503020204020204" pitchFamily="34" charset="-122"/>
                        </a:rPr>
                        <a:t>　</a:t>
                      </a:r>
                      <a:endParaRPr lang="zh-CN" sz="9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CN" sz="9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微软雅黑" panose="020B0503020204020204" pitchFamily="34" charset="-122"/>
                        </a:rPr>
                        <a:t>　</a:t>
                      </a:r>
                      <a:endParaRPr lang="zh-CN" sz="9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sz="7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7716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PM1</a:t>
                      </a:r>
                      <a:endParaRPr lang="zh-CN" sz="900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13:30-15:30</a:t>
                      </a:r>
                      <a:endParaRPr lang="zh-CN" sz="900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07:30-09:30</a:t>
                      </a:r>
                      <a:endParaRPr lang="zh-CN" altLang="en-US" sz="900" kern="1200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00:30-02:30</a:t>
                      </a:r>
                      <a:endParaRPr lang="zh-CN" altLang="en-US" sz="900" kern="1200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01:30-03:30</a:t>
                      </a:r>
                      <a:endParaRPr lang="zh-CN" altLang="en-US" sz="900" kern="1200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18:30-20:30</a:t>
                      </a:r>
                      <a:endParaRPr lang="zh-CN" altLang="en-US" sz="900" kern="1200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15:30-17:30</a:t>
                      </a:r>
                      <a:endParaRPr lang="zh-CN" altLang="en-US" sz="900" kern="1200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17145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PM2</a:t>
                      </a:r>
                      <a:endParaRPr lang="zh-CN" sz="90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16:00-18:00</a:t>
                      </a:r>
                      <a:endParaRPr lang="zh-CN" sz="90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10:00-12:00</a:t>
                      </a:r>
                      <a:endParaRPr lang="zh-CN" sz="90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03:00-05:00</a:t>
                      </a:r>
                      <a:endParaRPr lang="zh-CN" sz="90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04:00-06:00</a:t>
                      </a:r>
                      <a:endParaRPr lang="zh-CN" sz="90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21:00-23:00</a:t>
                      </a:r>
                      <a:endParaRPr lang="zh-CN" sz="90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18:00-20:00</a:t>
                      </a:r>
                      <a:endParaRPr lang="zh-CN" sz="90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8382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kern="120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 </a:t>
                      </a:r>
                      <a:endParaRPr lang="zh-CN" sz="900" kern="120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zh-CN" sz="90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　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zh-CN" sz="90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　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zh-CN" sz="90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　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zh-CN" sz="90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　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zh-CN" sz="90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　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endParaRPr lang="zh-CN" sz="90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186055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Evening 1</a:t>
                      </a:r>
                      <a:endParaRPr lang="zh-CN" sz="90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rgbClr val="385D8B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19:30-21:30</a:t>
                      </a:r>
                      <a:endParaRPr lang="zh-CN" sz="900" kern="1200" dirty="0">
                        <a:solidFill>
                          <a:srgbClr val="385D8B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13:30-15:30</a:t>
                      </a:r>
                      <a:endParaRPr lang="zh-CN" sz="90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06:30-08:30</a:t>
                      </a:r>
                      <a:endParaRPr lang="zh-CN" sz="90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07:30-09:30</a:t>
                      </a:r>
                      <a:endParaRPr lang="zh-CN" sz="90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00:30-02:30</a:t>
                      </a:r>
                      <a:endParaRPr lang="zh-CN" sz="90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21:30-23:30</a:t>
                      </a:r>
                      <a:endParaRPr lang="zh-CN" sz="90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2" name="矩形 1">
            <a:extLst>
              <a:ext uri="{FF2B5EF4-FFF2-40B4-BE49-F238E27FC236}">
                <a16:creationId xmlns="" xmlns:a16="http://schemas.microsoft.com/office/drawing/2014/main" id="{58FF7B02-5BE2-44E0-B2CE-1F5FF2F26879}"/>
              </a:ext>
            </a:extLst>
          </p:cNvPr>
          <p:cNvSpPr/>
          <p:nvPr/>
        </p:nvSpPr>
        <p:spPr>
          <a:xfrm>
            <a:off x="3957894" y="5841492"/>
            <a:ext cx="3797500" cy="600164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171450" indent="-1714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zh-CN" sz="1100" b="1" dirty="0">
                <a:solidFill>
                  <a:schemeClr val="tx1"/>
                </a:solidFill>
              </a:rPr>
              <a:t>5 Nov 2023 - Daylight Saving Time ends</a:t>
            </a:r>
          </a:p>
          <a:p>
            <a:pPr marL="171450" indent="-1714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zh-CN" sz="1100" dirty="0">
                <a:solidFill>
                  <a:schemeClr val="tx1"/>
                </a:solidFill>
              </a:rPr>
              <a:t>Sunday, 5 Nov 2023, 02:00:00 clocks are set </a:t>
            </a:r>
            <a:r>
              <a:rPr lang="en-US" altLang="zh-CN" sz="1100" b="1" dirty="0">
                <a:solidFill>
                  <a:schemeClr val="tx1"/>
                </a:solidFill>
              </a:rPr>
              <a:t>back</a:t>
            </a:r>
            <a:r>
              <a:rPr lang="en-US" altLang="zh-CN" sz="1100" dirty="0">
                <a:solidFill>
                  <a:schemeClr val="tx1"/>
                </a:solidFill>
              </a:rPr>
              <a:t> 1 hour to</a:t>
            </a:r>
            <a:br>
              <a:rPr lang="en-US" altLang="zh-CN" sz="1100" dirty="0">
                <a:solidFill>
                  <a:schemeClr val="tx1"/>
                </a:solidFill>
              </a:rPr>
            </a:br>
            <a:r>
              <a:rPr lang="en-US" altLang="zh-CN" sz="1100" dirty="0">
                <a:solidFill>
                  <a:schemeClr val="tx1"/>
                </a:solidFill>
              </a:rPr>
              <a:t>Sunday, 5 Nov 2023, 01:00:00 local daylight time instead.</a:t>
            </a:r>
          </a:p>
        </p:txBody>
      </p:sp>
      <p:sp>
        <p:nvSpPr>
          <p:cNvPr id="4" name="矩形 3">
            <a:extLst>
              <a:ext uri="{FF2B5EF4-FFF2-40B4-BE49-F238E27FC236}">
                <a16:creationId xmlns="" xmlns:a16="http://schemas.microsoft.com/office/drawing/2014/main" id="{B3E5154D-77E5-43B4-914D-22E74CC824AD}"/>
              </a:ext>
            </a:extLst>
          </p:cNvPr>
          <p:cNvSpPr/>
          <p:nvPr/>
        </p:nvSpPr>
        <p:spPr>
          <a:xfrm>
            <a:off x="7912742" y="5411904"/>
            <a:ext cx="4121910" cy="10387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just">
              <a:spcAft>
                <a:spcPts val="300"/>
              </a:spcAft>
              <a:buClr>
                <a:srgbClr val="000000"/>
              </a:buClr>
              <a:defRPr/>
            </a:pPr>
            <a:r>
              <a:rPr lang="en-US" altLang="zh-CN" sz="900" dirty="0">
                <a:solidFill>
                  <a:schemeClr val="tx1"/>
                </a:solidFill>
                <a:cs typeface="Times New Roman" panose="02020603050405020304" pitchFamily="18" charset="0"/>
              </a:rPr>
              <a:t>** Note: </a:t>
            </a:r>
          </a:p>
          <a:p>
            <a:pPr marL="228600" lvl="1" indent="-228600" algn="just">
              <a:spcAft>
                <a:spcPts val="300"/>
              </a:spcAft>
              <a:buClr>
                <a:srgbClr val="000000"/>
              </a:buClr>
              <a:buFont typeface="+mj-lt"/>
              <a:buAutoNum type="arabicPeriod"/>
              <a:defRPr/>
            </a:pPr>
            <a:r>
              <a:rPr lang="en-US" altLang="zh-CN" sz="900" dirty="0">
                <a:solidFill>
                  <a:schemeClr val="tx1"/>
                </a:solidFill>
                <a:cs typeface="Times New Roman" panose="02020603050405020304" pitchFamily="18" charset="0"/>
              </a:rPr>
              <a:t>When conflict with CAC, the call may be changed. </a:t>
            </a:r>
          </a:p>
          <a:p>
            <a:pPr marL="0" lvl="1" algn="just">
              <a:spcAft>
                <a:spcPts val="300"/>
              </a:spcAft>
              <a:buClr>
                <a:srgbClr val="000000"/>
              </a:buClr>
              <a:defRPr/>
            </a:pPr>
            <a:r>
              <a:rPr lang="en-US" altLang="zh-CN" sz="900" dirty="0">
                <a:solidFill>
                  <a:schemeClr val="tx1"/>
                </a:solidFill>
                <a:cs typeface="Times New Roman" panose="02020603050405020304" pitchFamily="18" charset="0"/>
              </a:rPr>
              <a:t>        (Sept 2023 – Nov 2023 CAC calls: Oct 9, Oct 30)</a:t>
            </a:r>
          </a:p>
          <a:p>
            <a:pPr marL="228600" lvl="1" indent="-228600" algn="just">
              <a:spcAft>
                <a:spcPts val="300"/>
              </a:spcAft>
              <a:buClr>
                <a:srgbClr val="000000"/>
              </a:buClr>
              <a:buFont typeface="+mj-lt"/>
              <a:buAutoNum type="arabicPeriod" startAt="2"/>
              <a:defRPr/>
            </a:pPr>
            <a:r>
              <a:rPr lang="en-US" altLang="zh-CN" sz="900" dirty="0">
                <a:solidFill>
                  <a:schemeClr val="tx1"/>
                </a:solidFill>
                <a:cs typeface="MS PGothic" charset="0"/>
              </a:rPr>
              <a:t>Thursday </a:t>
            </a:r>
            <a:r>
              <a:rPr lang="en-US" altLang="zh-CN" sz="900" dirty="0">
                <a:solidFill>
                  <a:schemeClr val="tx1"/>
                </a:solidFill>
                <a:cs typeface="Times New Roman" panose="02020603050405020304" pitchFamily="18" charset="0"/>
              </a:rPr>
              <a:t>23:00 - 01:00am ET </a:t>
            </a:r>
            <a:r>
              <a:rPr lang="en-US" altLang="zh-CN" sz="900" dirty="0">
                <a:solidFill>
                  <a:schemeClr val="tx1"/>
                </a:solidFill>
                <a:cs typeface="MS PGothic" charset="0"/>
              </a:rPr>
              <a:t>(Thursday 20</a:t>
            </a:r>
            <a:r>
              <a:rPr lang="zh-CN" altLang="en-US" sz="900" dirty="0">
                <a:solidFill>
                  <a:schemeClr val="tx1"/>
                </a:solidFill>
                <a:cs typeface="MS PGothic" charset="0"/>
              </a:rPr>
              <a:t>：</a:t>
            </a:r>
            <a:r>
              <a:rPr lang="en-US" altLang="zh-CN" sz="900" dirty="0">
                <a:solidFill>
                  <a:schemeClr val="tx1"/>
                </a:solidFill>
                <a:cs typeface="MS PGothic" charset="0"/>
              </a:rPr>
              <a:t>00  – 22:00 PT, Friday 11am-13:00 in China, Friday 6am-8am in Israel, Friday 5am – 7am in Central Europe), and Sang Kim will help to take the minutes for these slots.</a:t>
            </a:r>
            <a:endParaRPr lang="zh-CN" altLang="en-US" sz="900" dirty="0">
              <a:solidFill>
                <a:schemeClr val="tx1"/>
              </a:solidFill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FA42AA60-06EC-BAD3-DDBB-6B22E42EA51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Tony Xiao Han, Huawei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639B0304-8729-AFF4-5B00-DE06F08981C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9" name="Date Placeholder 8">
            <a:extLst>
              <a:ext uri="{FF2B5EF4-FFF2-40B4-BE49-F238E27FC236}">
                <a16:creationId xmlns="" xmlns:a16="http://schemas.microsoft.com/office/drawing/2014/main" id="{92B5A300-BE03-9CAB-2728-40F6E5E74395}"/>
              </a:ext>
            </a:extLst>
          </p:cNvPr>
          <p:cNvSpPr>
            <a:spLocks noGrp="1"/>
          </p:cNvSpPr>
          <p:nvPr>
            <p:ph type="dt" idx="4294967295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September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52140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2172</TotalTime>
  <Words>493</Words>
  <Application>Microsoft Office PowerPoint</Application>
  <PresentationFormat>宽屏</PresentationFormat>
  <Paragraphs>189</Paragraphs>
  <Slides>5</Slides>
  <Notes>5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5" baseType="lpstr">
      <vt:lpstr>Arial Unicode MS</vt:lpstr>
      <vt:lpstr>MS Gothic</vt:lpstr>
      <vt:lpstr>MS PGothic</vt:lpstr>
      <vt:lpstr>宋体</vt:lpstr>
      <vt:lpstr>微软雅黑</vt:lpstr>
      <vt:lpstr>Arial</vt:lpstr>
      <vt:lpstr>Calibri</vt:lpstr>
      <vt:lpstr>Times New Roman</vt:lpstr>
      <vt:lpstr>Wingdings</vt:lpstr>
      <vt:lpstr>Office Theme</vt:lpstr>
      <vt:lpstr>PowerPoint 演示文稿</vt:lpstr>
      <vt:lpstr>Abstract</vt:lpstr>
      <vt:lpstr>TGbf (WLAN Sensing)– September 2023</vt:lpstr>
      <vt:lpstr>TGbf Timeline (Updated)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cp:lastModifiedBy>Hanxiao (Tony, WT Lab)</cp:lastModifiedBy>
  <cp:revision>108</cp:revision>
  <cp:lastPrinted>1601-01-01T00:00:00Z</cp:lastPrinted>
  <dcterms:created xsi:type="dcterms:W3CDTF">2019-09-06T19:28:44Z</dcterms:created>
  <dcterms:modified xsi:type="dcterms:W3CDTF">2023-09-14T14:49:27Z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(3)WalX5nNibsdNprGetgouk3PIJqxoRa7Byrg5CqUXsXc6AYf6dVzEEZOPWIpGDkNMjs4aolk5
/A6tZI7NY4074vpc7WuGA/3hqFof0sEK4XSgQlsIjFHMQaY3CeNEeBmAYHP2ZWWtoPoxmSi8
bAT8mmF7WoLaQxwrF6DTUZz5uQFlaPbqNL3SJwwJ00/md8dkPHER0pSajnlWw98Um0JjEzyt
GVgArxd8Ga+ryfLU8I</vt:lpwstr>
  </property>
  <property fmtid="{D5CDD505-2E9C-101B-9397-08002B2CF9AE}" pid="3" name="_2015_ms_pID_7253431">
    <vt:lpwstr>dcChZlpEWDL6nPWgQ+/D0w4jvRgo8eCNhspD24eBQBSrmOj4H7IvcK
2rz4fU+VjBkAdu2iyLRhPTYpmhfXB5bYv3S/UQfAaoLQOT39VtO6boZPp+KinGs97ue0ch4p
2ez3MV5+9V8gtBhTHxSnUNYFamUPj1ySUn9un0ORw/Q0xo72jJjrYl2MQj+CdC8Ptf0d5u15
fnv+GNqazm2UEELNw0etPcth4FwlG9XjmAEl</vt:lpwstr>
  </property>
  <property fmtid="{D5CDD505-2E9C-101B-9397-08002B2CF9AE}" pid="4" name="_readonly">
    <vt:lpwstr/>
  </property>
  <property fmtid="{D5CDD505-2E9C-101B-9397-08002B2CF9AE}" pid="5" name="_change">
    <vt:lpwstr/>
  </property>
  <property fmtid="{D5CDD505-2E9C-101B-9397-08002B2CF9AE}" pid="6" name="_full-control">
    <vt:lpwstr/>
  </property>
  <property fmtid="{D5CDD505-2E9C-101B-9397-08002B2CF9AE}" pid="7" name="sflag">
    <vt:lpwstr>1577063215</vt:lpwstr>
  </property>
  <property fmtid="{D5CDD505-2E9C-101B-9397-08002B2CF9AE}" pid="8" name="_2015_ms_pID_7253432">
    <vt:lpwstr>wdwyd9zwildnLYS8P0vyGv8=</vt:lpwstr>
  </property>
</Properties>
</file>