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24" r:id="rId2"/>
    <p:sldId id="257" r:id="rId3"/>
    <p:sldId id="340" r:id="rId4"/>
    <p:sldId id="339" r:id="rId5"/>
    <p:sldId id="338" r:id="rId6"/>
    <p:sldId id="337" r:id="rId7"/>
    <p:sldId id="266" r:id="rId8"/>
    <p:sldId id="341"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128" autoAdjust="0"/>
  </p:normalViewPr>
  <p:slideViewPr>
    <p:cSldViewPr>
      <p:cViewPr varScale="1">
        <p:scale>
          <a:sx n="107" d="100"/>
          <a:sy n="107" d="100"/>
        </p:scale>
        <p:origin x="68" y="144"/>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1256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9388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335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758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6311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Roaming Consideration in UHR SG</a:t>
            </a:r>
            <a:endParaRPr lang="en-GB" sz="2800"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2023-XX-XX</a:t>
            </a:r>
          </a:p>
        </p:txBody>
      </p:sp>
      <p:sp>
        <p:nvSpPr>
          <p:cNvPr id="6" name="Date Placeholder 3"/>
          <p:cNvSpPr>
            <a:spLocks noGrp="1"/>
          </p:cNvSpPr>
          <p:nvPr>
            <p:ph type="dt" idx="10"/>
          </p:nvPr>
        </p:nvSpPr>
        <p:spPr/>
        <p:txBody>
          <a:bodyPr/>
          <a:lstStyle/>
          <a:p>
            <a:r>
              <a:rPr lang="en-US" altLang="zh-CN" dirty="0"/>
              <a:t>July 2023</a:t>
            </a:r>
            <a:endParaRPr lang="en-GB" altLang="zh-CN" dirty="0"/>
          </a:p>
        </p:txBody>
      </p:sp>
      <p:sp>
        <p:nvSpPr>
          <p:cNvPr id="7" name="Footer Placeholder 4"/>
          <p:cNvSpPr>
            <a:spLocks noGrp="1"/>
          </p:cNvSpPr>
          <p:nvPr>
            <p:ph type="ftr" idx="11"/>
          </p:nvPr>
        </p:nvSpPr>
        <p:spPr/>
        <p:txBody>
          <a:bodyPr/>
          <a:lstStyle/>
          <a:p>
            <a:r>
              <a:rPr lang="en-GB" dirty="0"/>
              <a:t>Yue Xu</a:t>
            </a:r>
            <a:r>
              <a:rPr lang="en-US" altLang="zh-CN" dirty="0"/>
              <a:t>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93398415"/>
              </p:ext>
            </p:extLst>
          </p:nvPr>
        </p:nvGraphicFramePr>
        <p:xfrm>
          <a:off x="1087839" y="2492896"/>
          <a:ext cx="10115805" cy="2442846"/>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val="1982600515"/>
                    </a:ext>
                  </a:extLst>
                </a:gridCol>
                <a:gridCol w="1368152">
                  <a:extLst>
                    <a:ext uri="{9D8B030D-6E8A-4147-A177-3AD203B41FA5}">
                      <a16:colId xmlns:a16="http://schemas.microsoft.com/office/drawing/2014/main" val="2703258511"/>
                    </a:ext>
                  </a:extLst>
                </a:gridCol>
                <a:gridCol w="2440656">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554325">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Yue Xu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7">
                  <a:txBody>
                    <a:bodyPr/>
                    <a:lstStyle/>
                    <a:p>
                      <a:pPr marL="0" marR="0" algn="l">
                        <a:lnSpc>
                          <a:spcPct val="110000"/>
                        </a:lnSpc>
                        <a:spcBef>
                          <a:spcPts val="0"/>
                        </a:spcBef>
                        <a:spcAft>
                          <a:spcPts val="0"/>
                        </a:spcAft>
                      </a:pPr>
                      <a:r>
                        <a:rPr lang="en-US" sz="1800" dirty="0">
                          <a:effectLst/>
                          <a:latin typeface="Calibri" panose="020F0502020204030204" pitchFamily="34" charset="0"/>
                          <a:ea typeface="+mn-ea"/>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7">
                  <a:txBody>
                    <a:bodyPr/>
                    <a:lstStyle/>
                    <a:p>
                      <a:pPr marL="0" marR="0" algn="l">
                        <a:lnSpc>
                          <a:spcPct val="110000"/>
                        </a:lnSpc>
                        <a:spcBef>
                          <a:spcPts val="0"/>
                        </a:spcBef>
                        <a:spcAft>
                          <a:spcPts val="0"/>
                        </a:spcAft>
                      </a:pPr>
                      <a:r>
                        <a:rPr lang="en-US" sz="1800" kern="1200" baseline="0" dirty="0">
                          <a:solidFill>
                            <a:schemeClr val="dk1"/>
                          </a:solidFill>
                          <a:effectLst/>
                          <a:latin typeface="Calibri" panose="020F0502020204030204" pitchFamily="34" charset="0"/>
                          <a:ea typeface="Times New Roman" panose="02020603050405020304" pitchFamily="18" charset="0"/>
                          <a:cs typeface="Calibri" panose="020F0502020204030204" pitchFamily="34" charset="0"/>
                        </a:rPr>
                        <a:t>Huawei Nanjing R&amp;D Institute, Nanjing, Jiangsu, China, 210012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xuyue57@Huawei.com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2028704"/>
                  </a:ext>
                </a:extLst>
              </a:tr>
              <a:tr h="531193">
                <a:tc rowSpan="2">
                  <a:txBody>
                    <a:bodyPr/>
                    <a:lstStyle/>
                    <a:p>
                      <a:r>
                        <a:rPr lang="en-US" sz="1800" dirty="0" err="1">
                          <a:effectLst/>
                          <a:latin typeface="Calibri" panose="020F0502020204030204" pitchFamily="34" charset="0"/>
                          <a:ea typeface="Times New Roman" panose="02020603050405020304" pitchFamily="18" charset="0"/>
                          <a:cs typeface="Calibri" panose="020F0502020204030204" pitchFamily="34" charset="0"/>
                        </a:rPr>
                        <a:t>Chenhe</a:t>
                      </a:r>
                      <a:r>
                        <a:rPr lang="en-US" sz="1800" dirty="0">
                          <a:effectLst/>
                          <a:latin typeface="Calibri" panose="020F0502020204030204" pitchFamily="34" charset="0"/>
                          <a:ea typeface="Times New Roman" panose="02020603050405020304" pitchFamily="18" charset="0"/>
                          <a:cs typeface="Calibri" panose="020F0502020204030204" pitchFamily="34" charset="0"/>
                        </a:rPr>
                        <a:t> Ji</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1734574"/>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3577444"/>
                  </a:ext>
                </a:extLst>
              </a:tr>
              <a:tr h="509453">
                <a:tc rowSpan="2">
                  <a:txBody>
                    <a:bodyPr/>
                    <a:lstStyle/>
                    <a:p>
                      <a:r>
                        <a:rPr lang="en-US" altLang="zh-CN" sz="1800" dirty="0">
                          <a:effectLst/>
                          <a:latin typeface="Calibri" panose="020F0502020204030204" pitchFamily="34" charset="0"/>
                          <a:ea typeface="+mn-ea"/>
                          <a:cs typeface="Calibri" panose="020F0502020204030204" pitchFamily="34" charset="0"/>
                        </a:rPr>
                        <a:t>Chun Pan</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2153344"/>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7100247"/>
                  </a:ext>
                </a:extLst>
              </a:tr>
              <a:tr h="485036">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Xiaofei Bai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zh-CN" altLang="en-US"/>
                    </a:p>
                  </a:txBody>
                  <a:tcPr>
                    <a:lnT w="12700" cap="flat" cmpd="sng" algn="ctr">
                      <a:solidFill>
                        <a:schemeClr val="tx1"/>
                      </a:solidFill>
                      <a:prstDash val="solid"/>
                      <a:round/>
                      <a:headEnd type="none" w="med" len="med"/>
                      <a:tailEnd type="none" w="med" len="med"/>
                    </a:lnT>
                  </a:tcPr>
                </a:tc>
                <a:tc vMerge="1">
                  <a:txBody>
                    <a:bodyPr/>
                    <a:lstStyle/>
                    <a:p>
                      <a:endParaRPr lang="zh-CN" altLang="en-US" dirty="0"/>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dirty="0"/>
              <a:t>July 2023</a:t>
            </a:r>
            <a:endParaRPr lang="en-GB" dirty="0"/>
          </a:p>
        </p:txBody>
      </p:sp>
      <p:sp>
        <p:nvSpPr>
          <p:cNvPr id="7" name="Rectangle 2">
            <a:extLst>
              <a:ext uri="{FF2B5EF4-FFF2-40B4-BE49-F238E27FC236}">
                <a16:creationId xmlns:a16="http://schemas.microsoft.com/office/drawing/2014/main" id="{AA646F5C-D713-466D-944D-D2CA9BA38489}"/>
              </a:ext>
            </a:extLst>
          </p:cNvPr>
          <p:cNvSpPr>
            <a:spLocks noGrp="1" noChangeArrowheads="1"/>
          </p:cNvSpPr>
          <p:nvPr>
            <p:ph idx="1"/>
          </p:nvPr>
        </p:nvSpPr>
        <p:spPr>
          <a:xfrm>
            <a:off x="829948" y="1751014"/>
            <a:ext cx="10361084" cy="3118145"/>
          </a:xfrm>
          <a:ln/>
        </p:spPr>
        <p:txBody>
          <a:bodyPr/>
          <a:lstStyle/>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Roaming is one of the criteria that needs to be </a:t>
            </a:r>
            <a:r>
              <a:rPr lang="en-US" altLang="zh-CN" sz="2000" i="1" dirty="0">
                <a:solidFill>
                  <a:schemeClr val="tx1"/>
                </a:solidFill>
              </a:rPr>
              <a:t>continuously considered and improved throughout the development of WLAN</a:t>
            </a:r>
            <a:r>
              <a:rPr lang="en-US" altLang="zh-CN" sz="2000" dirty="0">
                <a:solidFill>
                  <a:schemeClr val="tx1"/>
                </a:solidFill>
              </a:rPr>
              <a:t>. The UHR SG also sets the KPI requirements for roaming.</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solidFill>
                <a:schemeClr val="tx1"/>
              </a:solidFill>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So far, almost all roaming-related proposals have </a:t>
            </a:r>
            <a:r>
              <a:rPr lang="en-US" altLang="zh-CN" sz="2000" i="1" dirty="0">
                <a:solidFill>
                  <a:schemeClr val="tx1"/>
                </a:solidFill>
              </a:rPr>
              <a:t>‘seamless’ </a:t>
            </a:r>
            <a:r>
              <a:rPr lang="en-US" altLang="zh-CN" sz="2000" dirty="0">
                <a:solidFill>
                  <a:schemeClr val="tx1"/>
                </a:solidFill>
              </a:rPr>
              <a:t>or </a:t>
            </a:r>
            <a:r>
              <a:rPr lang="en-US" altLang="zh-CN" sz="2000" i="1" dirty="0">
                <a:solidFill>
                  <a:schemeClr val="tx1"/>
                </a:solidFill>
              </a:rPr>
              <a:t>‘smooth’ </a:t>
            </a:r>
            <a:r>
              <a:rPr lang="en-US" altLang="zh-CN" sz="2000" dirty="0">
                <a:solidFill>
                  <a:schemeClr val="tx1"/>
                </a:solidFill>
              </a:rPr>
              <a:t>as a highlight or key point to show their contributions (high-level or specific). However, few proposals address specific roaming metrics or attainable performance. They are ambiguous.</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solidFill>
                <a:schemeClr val="tx1"/>
              </a:solidFill>
            </a:endParaRP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In this contribution, we do a quick survey of current roaming-related contributions and provide some workable details to make statements of the roaming and future roaming-related recommendations clearer.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dirty="0"/>
              <a:t>July 2023</a:t>
            </a:r>
            <a:endParaRPr lang="en-GB" dirty="0"/>
          </a:p>
        </p:txBody>
      </p:sp>
      <p:sp>
        <p:nvSpPr>
          <p:cNvPr id="11" name="Rectangle 1">
            <a:extLst>
              <a:ext uri="{FF2B5EF4-FFF2-40B4-BE49-F238E27FC236}">
                <a16:creationId xmlns:a16="http://schemas.microsoft.com/office/drawing/2014/main" id="{2CE2808B-4B47-4CBF-8DD3-D960A490DCC0}"/>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(Roaming related)</a:t>
            </a:r>
          </a:p>
        </p:txBody>
      </p:sp>
      <p:sp>
        <p:nvSpPr>
          <p:cNvPr id="12" name="Rectangle 2">
            <a:extLst>
              <a:ext uri="{FF2B5EF4-FFF2-40B4-BE49-F238E27FC236}">
                <a16:creationId xmlns:a16="http://schemas.microsoft.com/office/drawing/2014/main" id="{9518B267-D40D-4E32-9A5C-F91CCF0B67EC}"/>
              </a:ext>
            </a:extLst>
          </p:cNvPr>
          <p:cNvSpPr>
            <a:spLocks noGrp="1" noChangeArrowheads="1"/>
          </p:cNvSpPr>
          <p:nvPr>
            <p:ph idx="1"/>
          </p:nvPr>
        </p:nvSpPr>
        <p:spPr>
          <a:xfrm>
            <a:off x="839416" y="4725144"/>
            <a:ext cx="10234604" cy="95790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Roaming-related contents are relatively ‘simple’ in the UHR SG official document [1]. But, so far, roaming-related proposals and contributions are relatively clear and unified, ‘seamless’ or ‘smooth’ ,  in terms of KPI.</a:t>
            </a:r>
            <a:endParaRPr lang="en-US" altLang="zh-CN" sz="1200" b="0" dirty="0">
              <a:solidFill>
                <a:schemeClr val="tx1"/>
              </a:solidFill>
            </a:endParaRPr>
          </a:p>
        </p:txBody>
      </p:sp>
      <p:pic>
        <p:nvPicPr>
          <p:cNvPr id="13" name="Picture 6" descr="C:\Users\x00822182\AppData\Roaming\eSpace_Desktop\UserData\x00822182\imagefiles\E56D9F86-B093-4889-AF5F-AF2834AFAD2C.png">
            <a:extLst>
              <a:ext uri="{FF2B5EF4-FFF2-40B4-BE49-F238E27FC236}">
                <a16:creationId xmlns:a16="http://schemas.microsoft.com/office/drawing/2014/main" id="{1F55C5D6-85D2-425D-990C-7241AB03C4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639" y="1962183"/>
            <a:ext cx="10201275" cy="73342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C:\Users\x00822182\AppData\Roaming\eSpace_Desktop\UserData\x00822182\imagefiles\DEE1561B-B51A-43F1-93E0-BF175633F723.png">
            <a:extLst>
              <a:ext uri="{FF2B5EF4-FFF2-40B4-BE49-F238E27FC236}">
                <a16:creationId xmlns:a16="http://schemas.microsoft.com/office/drawing/2014/main" id="{1845B096-B7C1-4761-979D-D14D7B60FD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8187" y="3306958"/>
            <a:ext cx="10197061" cy="68155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2">
            <a:extLst>
              <a:ext uri="{FF2B5EF4-FFF2-40B4-BE49-F238E27FC236}">
                <a16:creationId xmlns:a16="http://schemas.microsoft.com/office/drawing/2014/main" id="{D47C0A80-9100-49B4-9B85-3CBD88231A9A}"/>
              </a:ext>
            </a:extLst>
          </p:cNvPr>
          <p:cNvSpPr txBox="1">
            <a:spLocks noChangeArrowheads="1"/>
          </p:cNvSpPr>
          <p:nvPr/>
        </p:nvSpPr>
        <p:spPr bwMode="auto">
          <a:xfrm>
            <a:off x="839416" y="1435766"/>
            <a:ext cx="744998" cy="3946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solidFill>
                  <a:schemeClr val="tx1"/>
                </a:solidFill>
              </a:rPr>
              <a:t>Scope:</a:t>
            </a:r>
            <a:endParaRPr lang="en-US" altLang="zh-CN" sz="1050" kern="0" dirty="0">
              <a:solidFill>
                <a:schemeClr val="tx1"/>
              </a:solidFill>
            </a:endParaRPr>
          </a:p>
        </p:txBody>
      </p:sp>
      <p:sp>
        <p:nvSpPr>
          <p:cNvPr id="16" name="Rectangle 2">
            <a:extLst>
              <a:ext uri="{FF2B5EF4-FFF2-40B4-BE49-F238E27FC236}">
                <a16:creationId xmlns:a16="http://schemas.microsoft.com/office/drawing/2014/main" id="{EF4BC9A3-3C40-42A4-92B0-AC753B992098}"/>
              </a:ext>
            </a:extLst>
          </p:cNvPr>
          <p:cNvSpPr txBox="1">
            <a:spLocks noChangeArrowheads="1"/>
          </p:cNvSpPr>
          <p:nvPr/>
        </p:nvSpPr>
        <p:spPr bwMode="auto">
          <a:xfrm>
            <a:off x="839416" y="2912334"/>
            <a:ext cx="744998" cy="3946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solidFill>
                  <a:schemeClr val="tx1"/>
                </a:solidFill>
              </a:rPr>
              <a:t>Need:</a:t>
            </a:r>
            <a:endParaRPr lang="en-US" altLang="zh-CN" sz="1050" kern="0" dirty="0">
              <a:solidFill>
                <a:schemeClr val="tx1"/>
              </a:solidFill>
            </a:endParaRPr>
          </a:p>
        </p:txBody>
      </p:sp>
    </p:spTree>
    <p:extLst>
      <p:ext uri="{BB962C8B-B14F-4D97-AF65-F5344CB8AC3E}">
        <p14:creationId xmlns:p14="http://schemas.microsoft.com/office/powerpoint/2010/main" val="5193472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dirty="0"/>
              <a:t>July 2023</a:t>
            </a:r>
            <a:endParaRPr lang="en-GB" dirty="0"/>
          </a:p>
        </p:txBody>
      </p:sp>
      <p:sp>
        <p:nvSpPr>
          <p:cNvPr id="11" name="Rectangle 1">
            <a:extLst>
              <a:ext uri="{FF2B5EF4-FFF2-40B4-BE49-F238E27FC236}">
                <a16:creationId xmlns:a16="http://schemas.microsoft.com/office/drawing/2014/main" id="{4AD87437-E28C-4580-A9C1-32C366DF7A9E}"/>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Survey of current contributions </a:t>
            </a:r>
          </a:p>
        </p:txBody>
      </p:sp>
      <p:graphicFrame>
        <p:nvGraphicFramePr>
          <p:cNvPr id="12" name="表格 11">
            <a:extLst>
              <a:ext uri="{FF2B5EF4-FFF2-40B4-BE49-F238E27FC236}">
                <a16:creationId xmlns:a16="http://schemas.microsoft.com/office/drawing/2014/main" id="{A1468EA1-958F-4BBE-8238-F45DDE87B439}"/>
              </a:ext>
            </a:extLst>
          </p:cNvPr>
          <p:cNvGraphicFramePr>
            <a:graphicFrameLocks noGrp="1"/>
          </p:cNvGraphicFramePr>
          <p:nvPr>
            <p:extLst>
              <p:ext uri="{D42A27DB-BD31-4B8C-83A1-F6EECF244321}">
                <p14:modId xmlns:p14="http://schemas.microsoft.com/office/powerpoint/2010/main" val="195446432"/>
              </p:ext>
            </p:extLst>
          </p:nvPr>
        </p:nvGraphicFramePr>
        <p:xfrm>
          <a:off x="785835" y="1735164"/>
          <a:ext cx="10618215" cy="4116070"/>
        </p:xfrm>
        <a:graphic>
          <a:graphicData uri="http://schemas.openxmlformats.org/drawingml/2006/table">
            <a:tbl>
              <a:tblPr firstRow="1" bandRow="1">
                <a:tableStyleId>{5C22544A-7EE6-4342-B048-85BDC9FD1C3A}</a:tableStyleId>
              </a:tblPr>
              <a:tblGrid>
                <a:gridCol w="1386964">
                  <a:extLst>
                    <a:ext uri="{9D8B030D-6E8A-4147-A177-3AD203B41FA5}">
                      <a16:colId xmlns:a16="http://schemas.microsoft.com/office/drawing/2014/main" val="813759255"/>
                    </a:ext>
                  </a:extLst>
                </a:gridCol>
                <a:gridCol w="6056778">
                  <a:extLst>
                    <a:ext uri="{9D8B030D-6E8A-4147-A177-3AD203B41FA5}">
                      <a16:colId xmlns:a16="http://schemas.microsoft.com/office/drawing/2014/main" val="3628544824"/>
                    </a:ext>
                  </a:extLst>
                </a:gridCol>
                <a:gridCol w="3174473">
                  <a:extLst>
                    <a:ext uri="{9D8B030D-6E8A-4147-A177-3AD203B41FA5}">
                      <a16:colId xmlns:a16="http://schemas.microsoft.com/office/drawing/2014/main" val="1071292916"/>
                    </a:ext>
                  </a:extLst>
                </a:gridCol>
              </a:tblGrid>
              <a:tr h="353822">
                <a:tc>
                  <a:txBody>
                    <a:bodyPr/>
                    <a:lstStyle/>
                    <a:p>
                      <a:pPr algn="ctr"/>
                      <a:r>
                        <a:rPr lang="en-US" altLang="zh-CN" sz="1600" dirty="0"/>
                        <a:t>DCN</a:t>
                      </a:r>
                      <a:endParaRPr lang="zh-CN" altLang="en-US" sz="1600" dirty="0"/>
                    </a:p>
                  </a:txBody>
                  <a:tcPr/>
                </a:tc>
                <a:tc>
                  <a:txBody>
                    <a:bodyPr/>
                    <a:lstStyle/>
                    <a:p>
                      <a:pPr algn="ctr"/>
                      <a:r>
                        <a:rPr lang="en-US" altLang="zh-CN" sz="1600" dirty="0"/>
                        <a:t>Title</a:t>
                      </a:r>
                      <a:endParaRPr lang="zh-CN" altLang="en-US" sz="1600" dirty="0"/>
                    </a:p>
                  </a:txBody>
                  <a:tcPr/>
                </a:tc>
                <a:tc>
                  <a:txBody>
                    <a:bodyPr/>
                    <a:lstStyle/>
                    <a:p>
                      <a:pPr algn="ctr"/>
                      <a:r>
                        <a:rPr lang="en-US" altLang="zh-CN" sz="1600" dirty="0"/>
                        <a:t>Briefs</a:t>
                      </a:r>
                      <a:endParaRPr lang="zh-CN" altLang="en-US" sz="1600" dirty="0"/>
                    </a:p>
                  </a:txBody>
                  <a:tcPr/>
                </a:tc>
                <a:extLst>
                  <a:ext uri="{0D108BD9-81ED-4DB2-BD59-A6C34878D82A}">
                    <a16:rowId xmlns:a16="http://schemas.microsoft.com/office/drawing/2014/main" val="703130451"/>
                  </a:ext>
                </a:extLst>
              </a:tr>
              <a:tr h="606687">
                <a:tc>
                  <a:txBody>
                    <a:bodyPr/>
                    <a:lstStyle/>
                    <a:p>
                      <a:pPr algn="ctr"/>
                      <a:r>
                        <a:rPr lang="en-US" altLang="zh-CN" sz="1600" dirty="0"/>
                        <a:t>0231</a:t>
                      </a:r>
                      <a:endParaRPr lang="zh-CN"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a:t>thoughts-on-</a:t>
                      </a:r>
                      <a:r>
                        <a:rPr lang="en-US" altLang="zh-CN" sz="1600" b="1" dirty="0">
                          <a:solidFill>
                            <a:srgbClr val="C00000"/>
                          </a:solidFill>
                        </a:rPr>
                        <a:t>seamless</a:t>
                      </a:r>
                      <a:r>
                        <a:rPr lang="en-US" altLang="zh-CN" sz="1600" dirty="0"/>
                        <a:t>-roaming-under-the-non-collocated-ap-mld-architecture [3]</a:t>
                      </a:r>
                      <a:endParaRPr lang="zh-CN" altLang="en-US" sz="1600" dirty="0"/>
                    </a:p>
                  </a:txBody>
                  <a:tcPr/>
                </a:tc>
                <a:tc>
                  <a:txBody>
                    <a:bodyPr/>
                    <a:lstStyle/>
                    <a:p>
                      <a:pPr marL="285750" indent="-285750" algn="l">
                        <a:buFont typeface="Arial" panose="020B0604020202020204" pitchFamily="34" charset="0"/>
                        <a:buChar char="•"/>
                      </a:pPr>
                      <a:r>
                        <a:rPr lang="en-US" altLang="zh-CN" sz="1200" dirty="0"/>
                        <a:t>Roaming in MLO</a:t>
                      </a:r>
                    </a:p>
                    <a:p>
                      <a:pPr marL="285750" indent="-285750" algn="l">
                        <a:buFont typeface="Arial" panose="020B0604020202020204" pitchFamily="34" charset="0"/>
                        <a:buChar char="•"/>
                      </a:pPr>
                      <a:r>
                        <a:rPr lang="en-US" altLang="zh-CN" sz="1200" dirty="0"/>
                        <a:t>MAC-layer logic sorting and operation design </a:t>
                      </a:r>
                      <a:endParaRPr lang="zh-CN" altLang="en-US" sz="1200" dirty="0"/>
                    </a:p>
                  </a:txBody>
                  <a:tcPr/>
                </a:tc>
                <a:extLst>
                  <a:ext uri="{0D108BD9-81ED-4DB2-BD59-A6C34878D82A}">
                    <a16:rowId xmlns:a16="http://schemas.microsoft.com/office/drawing/2014/main" val="2852017026"/>
                  </a:ext>
                </a:extLst>
              </a:tr>
              <a:tr h="374250">
                <a:tc>
                  <a:txBody>
                    <a:bodyPr/>
                    <a:lstStyle/>
                    <a:p>
                      <a:pPr algn="ctr"/>
                      <a:r>
                        <a:rPr lang="en-US" altLang="zh-CN" sz="1600" dirty="0"/>
                        <a:t>1910</a:t>
                      </a:r>
                      <a:endParaRPr lang="zh-CN" altLang="en-US" sz="1600" dirty="0"/>
                    </a:p>
                  </a:txBody>
                  <a:tcPr/>
                </a:tc>
                <a:tc>
                  <a:txBody>
                    <a:bodyPr/>
                    <a:lstStyle/>
                    <a:p>
                      <a:pPr algn="l"/>
                      <a:r>
                        <a:rPr lang="en-US" altLang="zh-CN" sz="1600" b="1" dirty="0">
                          <a:solidFill>
                            <a:srgbClr val="C00000"/>
                          </a:solidFill>
                        </a:rPr>
                        <a:t>seamless</a:t>
                      </a:r>
                      <a:r>
                        <a:rPr lang="en-US" altLang="zh-CN" sz="1600" dirty="0"/>
                        <a:t>-roaming-for-</a:t>
                      </a:r>
                      <a:r>
                        <a:rPr lang="en-US" altLang="zh-CN" sz="1600" dirty="0" err="1"/>
                        <a:t>uhr</a:t>
                      </a:r>
                      <a:r>
                        <a:rPr lang="en-US" altLang="zh-CN" sz="1600" dirty="0"/>
                        <a:t> [4]</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p>
                      <a:pPr marL="285750" indent="-285750" algn="l">
                        <a:buFont typeface="Arial" panose="020B0604020202020204" pitchFamily="34" charset="0"/>
                        <a:buChar char="•"/>
                      </a:pPr>
                      <a:r>
                        <a:rPr lang="en-US" altLang="zh-CN" sz="1200" dirty="0"/>
                        <a:t>‘No limitations but ideally short (10s of </a:t>
                      </a:r>
                      <a:r>
                        <a:rPr lang="en-US" altLang="zh-CN" sz="1200" dirty="0" err="1"/>
                        <a:t>ms</a:t>
                      </a:r>
                      <a:r>
                        <a:rPr lang="en-US" altLang="zh-CN" sz="1200" dirty="0"/>
                        <a:t>)’</a:t>
                      </a:r>
                      <a:endParaRPr lang="zh-CN" altLang="en-US" sz="1200" dirty="0"/>
                    </a:p>
                  </a:txBody>
                  <a:tcPr/>
                </a:tc>
                <a:extLst>
                  <a:ext uri="{0D108BD9-81ED-4DB2-BD59-A6C34878D82A}">
                    <a16:rowId xmlns:a16="http://schemas.microsoft.com/office/drawing/2014/main" val="762196025"/>
                  </a:ext>
                </a:extLst>
              </a:tr>
              <a:tr h="353822">
                <a:tc>
                  <a:txBody>
                    <a:bodyPr/>
                    <a:lstStyle/>
                    <a:p>
                      <a:pPr algn="ctr"/>
                      <a:r>
                        <a:rPr lang="en-US" altLang="zh-CN" sz="1600" dirty="0"/>
                        <a:t>0170</a:t>
                      </a:r>
                      <a:endParaRPr lang="zh-CN" altLang="en-US" sz="1600" dirty="0"/>
                    </a:p>
                  </a:txBody>
                  <a:tcPr/>
                </a:tc>
                <a:tc>
                  <a:txBody>
                    <a:bodyPr/>
                    <a:lstStyle/>
                    <a:p>
                      <a:pPr algn="l"/>
                      <a:r>
                        <a:rPr lang="en-US" altLang="zh-CN" sz="1600" b="1" dirty="0">
                          <a:solidFill>
                            <a:srgbClr val="C00000"/>
                          </a:solidFill>
                        </a:rPr>
                        <a:t>smooth</a:t>
                      </a:r>
                      <a:r>
                        <a:rPr lang="en-US" altLang="zh-CN" sz="1600" dirty="0"/>
                        <a:t>-roaming-discussion [5]</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txBody>
                  <a:tcPr/>
                </a:tc>
                <a:extLst>
                  <a:ext uri="{0D108BD9-81ED-4DB2-BD59-A6C34878D82A}">
                    <a16:rowId xmlns:a16="http://schemas.microsoft.com/office/drawing/2014/main" val="1663811955"/>
                  </a:ext>
                </a:extLst>
              </a:tr>
              <a:tr h="327285">
                <a:tc>
                  <a:txBody>
                    <a:bodyPr/>
                    <a:lstStyle/>
                    <a:p>
                      <a:pPr algn="ctr"/>
                      <a:r>
                        <a:rPr lang="en-US" altLang="zh-CN" sz="1600" dirty="0"/>
                        <a:t>0279</a:t>
                      </a:r>
                      <a:endParaRPr lang="zh-CN" altLang="en-US" sz="1600" dirty="0"/>
                    </a:p>
                  </a:txBody>
                  <a:tcPr/>
                </a:tc>
                <a:tc>
                  <a:txBody>
                    <a:bodyPr/>
                    <a:lstStyle/>
                    <a:p>
                      <a:pPr algn="l"/>
                      <a:r>
                        <a:rPr lang="en-US" altLang="zh-CN" sz="1600" dirty="0"/>
                        <a:t>considerations-on-</a:t>
                      </a:r>
                      <a:r>
                        <a:rPr lang="en-US" altLang="zh-CN" sz="1600" b="1" dirty="0">
                          <a:solidFill>
                            <a:srgbClr val="C00000"/>
                          </a:solidFill>
                        </a:rPr>
                        <a:t>seamless</a:t>
                      </a:r>
                      <a:r>
                        <a:rPr lang="en-US" altLang="zh-CN" sz="1600" dirty="0"/>
                        <a:t>-roaming [6]</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txBody>
                  <a:tcPr/>
                </a:tc>
                <a:extLst>
                  <a:ext uri="{0D108BD9-81ED-4DB2-BD59-A6C34878D82A}">
                    <a16:rowId xmlns:a16="http://schemas.microsoft.com/office/drawing/2014/main" val="2650208559"/>
                  </a:ext>
                </a:extLst>
              </a:tr>
              <a:tr h="433348">
                <a:tc>
                  <a:txBody>
                    <a:bodyPr/>
                    <a:lstStyle/>
                    <a:p>
                      <a:pPr algn="ctr"/>
                      <a:r>
                        <a:rPr lang="en-US" altLang="zh-CN" sz="1600" dirty="0"/>
                        <a:t>0332</a:t>
                      </a:r>
                      <a:endParaRPr lang="zh-CN" altLang="en-US" sz="1600" dirty="0"/>
                    </a:p>
                  </a:txBody>
                  <a:tcPr/>
                </a:tc>
                <a:tc>
                  <a:txBody>
                    <a:bodyPr/>
                    <a:lstStyle/>
                    <a:p>
                      <a:pPr algn="l"/>
                      <a:r>
                        <a:rPr lang="en-US" altLang="zh-CN" sz="1600" dirty="0"/>
                        <a:t>improve-roaming-between-</a:t>
                      </a:r>
                      <a:r>
                        <a:rPr lang="en-US" altLang="zh-CN" sz="1600" dirty="0" err="1"/>
                        <a:t>mlds</a:t>
                      </a:r>
                      <a:r>
                        <a:rPr lang="en-US" altLang="zh-CN" sz="1600" dirty="0"/>
                        <a:t> [7]</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Reduce latency</a:t>
                      </a:r>
                    </a:p>
                  </a:txBody>
                  <a:tcPr/>
                </a:tc>
                <a:extLst>
                  <a:ext uri="{0D108BD9-81ED-4DB2-BD59-A6C34878D82A}">
                    <a16:rowId xmlns:a16="http://schemas.microsoft.com/office/drawing/2014/main" val="2221001323"/>
                  </a:ext>
                </a:extLst>
              </a:tr>
              <a:tr h="433348">
                <a:tc>
                  <a:txBody>
                    <a:bodyPr/>
                    <a:lstStyle/>
                    <a:p>
                      <a:pPr algn="ctr"/>
                      <a:r>
                        <a:rPr lang="en-US" altLang="zh-CN" sz="1600" dirty="0"/>
                        <a:t>0324</a:t>
                      </a:r>
                      <a:endParaRPr lang="zh-CN" altLang="en-US" sz="1600" dirty="0"/>
                    </a:p>
                  </a:txBody>
                  <a:tcPr/>
                </a:tc>
                <a:tc>
                  <a:txBody>
                    <a:bodyPr/>
                    <a:lstStyle/>
                    <a:p>
                      <a:pPr algn="l"/>
                      <a:r>
                        <a:rPr lang="en-US" altLang="zh-CN" sz="1600" dirty="0"/>
                        <a:t>roaming-requirements [8]</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4 optional roam goal</a:t>
                      </a:r>
                    </a:p>
                  </a:txBody>
                  <a:tcPr/>
                </a:tc>
                <a:extLst>
                  <a:ext uri="{0D108BD9-81ED-4DB2-BD59-A6C34878D82A}">
                    <a16:rowId xmlns:a16="http://schemas.microsoft.com/office/drawing/2014/main" val="1423354210"/>
                  </a:ext>
                </a:extLst>
              </a:tr>
              <a:tr h="353822">
                <a:tc>
                  <a:txBody>
                    <a:bodyPr/>
                    <a:lstStyle/>
                    <a:p>
                      <a:pPr algn="ctr"/>
                      <a:r>
                        <a:rPr lang="en-US" altLang="zh-CN" sz="1600" dirty="0"/>
                        <a:t>1131</a:t>
                      </a:r>
                      <a:endParaRPr lang="zh-CN" altLang="en-US" sz="1600" dirty="0"/>
                    </a:p>
                  </a:txBody>
                  <a:tcPr/>
                </a:tc>
                <a:tc>
                  <a:txBody>
                    <a:bodyPr/>
                    <a:lstStyle/>
                    <a:p>
                      <a:pPr algn="l"/>
                      <a:r>
                        <a:rPr lang="en-US" altLang="zh-CN" sz="1600" dirty="0"/>
                        <a:t>thoughts-on-</a:t>
                      </a:r>
                      <a:r>
                        <a:rPr lang="en-US" altLang="zh-CN" sz="1600" b="1" dirty="0">
                          <a:solidFill>
                            <a:srgbClr val="C00000"/>
                          </a:solidFill>
                        </a:rPr>
                        <a:t>seamless</a:t>
                      </a:r>
                      <a:r>
                        <a:rPr lang="en-US" altLang="zh-CN" sz="1600" dirty="0"/>
                        <a:t>-roaming [9]</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txBody>
                  <a:tcPr/>
                </a:tc>
                <a:extLst>
                  <a:ext uri="{0D108BD9-81ED-4DB2-BD59-A6C34878D82A}">
                    <a16:rowId xmlns:a16="http://schemas.microsoft.com/office/drawing/2014/main" val="1412185603"/>
                  </a:ext>
                </a:extLst>
              </a:tr>
              <a:tr h="353822">
                <a:tc>
                  <a:txBody>
                    <a:bodyPr/>
                    <a:lstStyle/>
                    <a:p>
                      <a:pPr algn="ctr"/>
                      <a:r>
                        <a:rPr lang="en-US" altLang="zh-CN" sz="1600" dirty="0"/>
                        <a:t>0632</a:t>
                      </a:r>
                      <a:endParaRPr lang="zh-CN" altLang="en-US" sz="1600" dirty="0"/>
                    </a:p>
                  </a:txBody>
                  <a:tcPr/>
                </a:tc>
                <a:tc>
                  <a:txBody>
                    <a:bodyPr/>
                    <a:lstStyle/>
                    <a:p>
                      <a:pPr algn="l"/>
                      <a:r>
                        <a:rPr lang="en-US" altLang="zh-CN" sz="1600" b="1" dirty="0">
                          <a:solidFill>
                            <a:srgbClr val="C00000"/>
                          </a:solidFill>
                        </a:rPr>
                        <a:t>smooth</a:t>
                      </a:r>
                      <a:r>
                        <a:rPr lang="en-US" altLang="zh-CN" sz="1600" dirty="0"/>
                        <a:t>-roaming-follow-up [10]</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txBody>
                  <a:tcPr/>
                </a:tc>
                <a:extLst>
                  <a:ext uri="{0D108BD9-81ED-4DB2-BD59-A6C34878D82A}">
                    <a16:rowId xmlns:a16="http://schemas.microsoft.com/office/drawing/2014/main" val="2281824449"/>
                  </a:ext>
                </a:extLst>
              </a:tr>
              <a:tr h="353822">
                <a:tc>
                  <a:txBody>
                    <a:bodyPr/>
                    <a:lstStyle/>
                    <a:p>
                      <a:pPr algn="ctr"/>
                      <a:r>
                        <a:rPr lang="en-US" altLang="zh-CN" sz="1600" dirty="0"/>
                        <a:t>1090</a:t>
                      </a:r>
                      <a:endParaRPr lang="zh-CN" altLang="en-US" sz="1600" dirty="0"/>
                    </a:p>
                  </a:txBody>
                  <a:tcPr/>
                </a:tc>
                <a:tc>
                  <a:txBody>
                    <a:bodyPr/>
                    <a:lstStyle/>
                    <a:p>
                      <a:pPr algn="l"/>
                      <a:r>
                        <a:rPr lang="en-US" altLang="zh-CN" sz="1600" b="1" dirty="0">
                          <a:solidFill>
                            <a:srgbClr val="C00000"/>
                          </a:solidFill>
                        </a:rPr>
                        <a:t>seamless</a:t>
                      </a:r>
                      <a:r>
                        <a:rPr lang="en-US" altLang="zh-CN" sz="1600" dirty="0"/>
                        <a:t>-roaming-follow-up [11]</a:t>
                      </a:r>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Roaming in MLO</a:t>
                      </a:r>
                    </a:p>
                  </a:txBody>
                  <a:tcPr/>
                </a:tc>
                <a:extLst>
                  <a:ext uri="{0D108BD9-81ED-4DB2-BD59-A6C34878D82A}">
                    <a16:rowId xmlns:a16="http://schemas.microsoft.com/office/drawing/2014/main" val="400415423"/>
                  </a:ext>
                </a:extLst>
              </a:tr>
            </a:tbl>
          </a:graphicData>
        </a:graphic>
      </p:graphicFrame>
    </p:spTree>
    <p:extLst>
      <p:ext uri="{BB962C8B-B14F-4D97-AF65-F5344CB8AC3E}">
        <p14:creationId xmlns:p14="http://schemas.microsoft.com/office/powerpoint/2010/main" val="3563634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dirty="0"/>
              <a:t>July 2023</a:t>
            </a:r>
            <a:endParaRPr lang="en-GB" dirty="0"/>
          </a:p>
        </p:txBody>
      </p:sp>
      <p:graphicFrame>
        <p:nvGraphicFramePr>
          <p:cNvPr id="11" name="表格 10">
            <a:extLst>
              <a:ext uri="{FF2B5EF4-FFF2-40B4-BE49-F238E27FC236}">
                <a16:creationId xmlns:a16="http://schemas.microsoft.com/office/drawing/2014/main" id="{FDA8B63E-362F-4B08-A2D1-DF2E519BB4CB}"/>
              </a:ext>
            </a:extLst>
          </p:cNvPr>
          <p:cNvGraphicFramePr>
            <a:graphicFrameLocks noGrp="1"/>
          </p:cNvGraphicFramePr>
          <p:nvPr>
            <p:extLst>
              <p:ext uri="{D42A27DB-BD31-4B8C-83A1-F6EECF244321}">
                <p14:modId xmlns:p14="http://schemas.microsoft.com/office/powerpoint/2010/main" val="1603154451"/>
              </p:ext>
            </p:extLst>
          </p:nvPr>
        </p:nvGraphicFramePr>
        <p:xfrm>
          <a:off x="1055440" y="2852936"/>
          <a:ext cx="10361084" cy="2083287"/>
        </p:xfrm>
        <a:graphic>
          <a:graphicData uri="http://schemas.openxmlformats.org/drawingml/2006/table">
            <a:tbl>
              <a:tblPr firstRow="1" bandRow="1">
                <a:tableStyleId>{69CF1AB2-1976-4502-BF36-3FF5EA218861}</a:tableStyleId>
              </a:tblPr>
              <a:tblGrid>
                <a:gridCol w="2781141">
                  <a:extLst>
                    <a:ext uri="{9D8B030D-6E8A-4147-A177-3AD203B41FA5}">
                      <a16:colId xmlns:a16="http://schemas.microsoft.com/office/drawing/2014/main" val="2940990019"/>
                    </a:ext>
                  </a:extLst>
                </a:gridCol>
                <a:gridCol w="7579943">
                  <a:extLst>
                    <a:ext uri="{9D8B030D-6E8A-4147-A177-3AD203B41FA5}">
                      <a16:colId xmlns:a16="http://schemas.microsoft.com/office/drawing/2014/main" val="2045997232"/>
                    </a:ext>
                  </a:extLst>
                </a:gridCol>
              </a:tblGrid>
              <a:tr h="864096">
                <a:tc>
                  <a:txBody>
                    <a:bodyPr/>
                    <a:lstStyle/>
                    <a:p>
                      <a:r>
                        <a:rPr lang="en-US" altLang="zh-CN" sz="1600" b="1" dirty="0"/>
                        <a:t>AGV (Automated Ground Vehicle) / AMR (Autonomous Mobile Robot) [2]</a:t>
                      </a:r>
                    </a:p>
                  </a:txBody>
                  <a:tcPr/>
                </a:tc>
                <a:tc>
                  <a:txBody>
                    <a:bodyPr/>
                    <a:lstStyle/>
                    <a:p>
                      <a:r>
                        <a:rPr lang="en-US" altLang="zh-CN" sz="1600" b="0" dirty="0"/>
                        <a:t>Involving communication, </a:t>
                      </a:r>
                      <a:r>
                        <a:rPr lang="en-US" altLang="zh-CN" sz="1600" b="1" i="1" u="sng" dirty="0"/>
                        <a:t>including guidance control, process data exchange, video/image, and emergency stop</a:t>
                      </a:r>
                      <a:r>
                        <a:rPr lang="en-US" altLang="zh-CN" sz="1600" b="0" dirty="0"/>
                        <a:t>, between robots and a control system, </a:t>
                      </a:r>
                    </a:p>
                  </a:txBody>
                  <a:tcPr/>
                </a:tc>
                <a:extLst>
                  <a:ext uri="{0D108BD9-81ED-4DB2-BD59-A6C34878D82A}">
                    <a16:rowId xmlns:a16="http://schemas.microsoft.com/office/drawing/2014/main" val="362552472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a:solidFill>
                            <a:schemeClr val="tx1"/>
                          </a:solidFill>
                        </a:rPr>
                        <a:t>Mobile UAV Sensors [2]</a:t>
                      </a:r>
                    </a:p>
                  </a:txBody>
                  <a:tcPr/>
                </a:tc>
                <a:tc>
                  <a:txBody>
                    <a:bodyPr/>
                    <a:lstStyle/>
                    <a:p>
                      <a:r>
                        <a:rPr lang="en-US" altLang="ja-JP" sz="1600" b="1" i="1" u="sng" dirty="0">
                          <a:solidFill>
                            <a:schemeClr val="tx1"/>
                          </a:solidFill>
                        </a:rPr>
                        <a:t>Mobile to different working zone and periodical report of information</a:t>
                      </a:r>
                      <a:r>
                        <a:rPr lang="en-US" altLang="ja-JP" sz="1600" b="1" dirty="0">
                          <a:solidFill>
                            <a:schemeClr val="tx1"/>
                          </a:solidFill>
                        </a:rPr>
                        <a:t> </a:t>
                      </a:r>
                      <a:r>
                        <a:rPr lang="en-US" altLang="ja-JP" sz="1600" b="0" dirty="0">
                          <a:solidFill>
                            <a:schemeClr val="tx1"/>
                          </a:solidFill>
                        </a:rPr>
                        <a:t>to the control system. High-density deployment environment.</a:t>
                      </a:r>
                      <a:endParaRPr lang="zh-CN" altLang="en-US" sz="1600" b="0" dirty="0"/>
                    </a:p>
                  </a:txBody>
                  <a:tcPr/>
                </a:tc>
                <a:extLst>
                  <a:ext uri="{0D108BD9-81ED-4DB2-BD59-A6C34878D82A}">
                    <a16:rowId xmlns:a16="http://schemas.microsoft.com/office/drawing/2014/main" val="4028928872"/>
                  </a:ext>
                </a:extLst>
              </a:tr>
              <a:tr h="640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a:solidFill>
                            <a:schemeClr val="tx1"/>
                          </a:solidFill>
                        </a:rPr>
                        <a:t>Online Conference </a:t>
                      </a:r>
                    </a:p>
                  </a:txBody>
                  <a:tcPr/>
                </a:tc>
                <a:tc>
                  <a:txBody>
                    <a:bodyPr/>
                    <a:lstStyle/>
                    <a:p>
                      <a:r>
                        <a:rPr lang="en-US" altLang="zh-CN" sz="1600" b="1" i="1" u="sng" dirty="0"/>
                        <a:t>The key frames (such as P frames) of the video have to ensure </a:t>
                      </a:r>
                      <a:r>
                        <a:rPr lang="en-US" altLang="zh-CN" sz="1600" b="0" dirty="0"/>
                        <a:t>smooth conference performance without frame freezing.</a:t>
                      </a:r>
                      <a:endParaRPr lang="zh-CN" altLang="en-US" sz="1600" b="0" dirty="0"/>
                    </a:p>
                  </a:txBody>
                  <a:tcPr/>
                </a:tc>
                <a:extLst>
                  <a:ext uri="{0D108BD9-81ED-4DB2-BD59-A6C34878D82A}">
                    <a16:rowId xmlns:a16="http://schemas.microsoft.com/office/drawing/2014/main" val="4109937635"/>
                  </a:ext>
                </a:extLst>
              </a:tr>
            </a:tbl>
          </a:graphicData>
        </a:graphic>
      </p:graphicFrame>
      <p:sp>
        <p:nvSpPr>
          <p:cNvPr id="12" name="Rectangle 2">
            <a:extLst>
              <a:ext uri="{FF2B5EF4-FFF2-40B4-BE49-F238E27FC236}">
                <a16:creationId xmlns:a16="http://schemas.microsoft.com/office/drawing/2014/main" id="{1A047325-C352-45DA-861A-F0300D9969DC}"/>
              </a:ext>
            </a:extLst>
          </p:cNvPr>
          <p:cNvSpPr>
            <a:spLocks noGrp="1" noChangeArrowheads="1"/>
          </p:cNvSpPr>
          <p:nvPr>
            <p:ph idx="1"/>
          </p:nvPr>
        </p:nvSpPr>
        <p:spPr>
          <a:xfrm>
            <a:off x="969469" y="1830390"/>
            <a:ext cx="10250947" cy="671694"/>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Besides the quick survey, we also list several general scenarios to illustrate the need for high roaming performance in WLAN. And the underlined terms explain why we need ‘seamless’ (or ‘smooth’) roaming.</a:t>
            </a:r>
            <a:endParaRPr lang="en-US" altLang="zh-CN" sz="1100" dirty="0">
              <a:solidFill>
                <a:schemeClr val="tx1"/>
              </a:solidFill>
            </a:endParaRPr>
          </a:p>
        </p:txBody>
      </p:sp>
      <p:sp>
        <p:nvSpPr>
          <p:cNvPr id="13" name="Rectangle 2">
            <a:extLst>
              <a:ext uri="{FF2B5EF4-FFF2-40B4-BE49-F238E27FC236}">
                <a16:creationId xmlns:a16="http://schemas.microsoft.com/office/drawing/2014/main" id="{169A4333-D76D-4978-8CC6-C8CDDB2FEB07}"/>
              </a:ext>
            </a:extLst>
          </p:cNvPr>
          <p:cNvSpPr txBox="1">
            <a:spLocks noChangeArrowheads="1"/>
          </p:cNvSpPr>
          <p:nvPr/>
        </p:nvSpPr>
        <p:spPr bwMode="auto">
          <a:xfrm>
            <a:off x="1055440" y="5287075"/>
            <a:ext cx="10250947" cy="67169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kern="0" dirty="0">
                <a:solidFill>
                  <a:schemeClr val="tx1"/>
                </a:solidFill>
              </a:rPr>
              <a:t>In the following slide, we provide one real AGV example to represent how ‘high’ the roaming performance is required in industrial WLAN scenarios.</a:t>
            </a:r>
          </a:p>
        </p:txBody>
      </p:sp>
      <p:sp>
        <p:nvSpPr>
          <p:cNvPr id="14" name="Rectangle 1">
            <a:extLst>
              <a:ext uri="{FF2B5EF4-FFF2-40B4-BE49-F238E27FC236}">
                <a16:creationId xmlns:a16="http://schemas.microsoft.com/office/drawing/2014/main" id="{86C63344-F169-43A6-A928-E368719BE54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Example of Roaming Requirements (1/2)</a:t>
            </a:r>
            <a:endParaRPr lang="en-GB" dirty="0"/>
          </a:p>
        </p:txBody>
      </p:sp>
    </p:spTree>
    <p:extLst>
      <p:ext uri="{BB962C8B-B14F-4D97-AF65-F5344CB8AC3E}">
        <p14:creationId xmlns:p14="http://schemas.microsoft.com/office/powerpoint/2010/main" val="990446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dirty="0"/>
              <a:t>July 2023</a:t>
            </a:r>
            <a:endParaRPr lang="en-GB" dirty="0"/>
          </a:p>
        </p:txBody>
      </p:sp>
      <p:sp>
        <p:nvSpPr>
          <p:cNvPr id="11" name="Rectangle 1">
            <a:extLst>
              <a:ext uri="{FF2B5EF4-FFF2-40B4-BE49-F238E27FC236}">
                <a16:creationId xmlns:a16="http://schemas.microsoft.com/office/drawing/2014/main" id="{C94A542F-81BC-4A44-916E-FF885315737B}"/>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Example of Roaming Requirements (2/2)</a:t>
            </a:r>
            <a:endParaRPr lang="en-GB" dirty="0"/>
          </a:p>
        </p:txBody>
      </p:sp>
      <p:sp>
        <p:nvSpPr>
          <p:cNvPr id="12" name="Rectangle 2">
            <a:extLst>
              <a:ext uri="{FF2B5EF4-FFF2-40B4-BE49-F238E27FC236}">
                <a16:creationId xmlns:a16="http://schemas.microsoft.com/office/drawing/2014/main" id="{E86BA8EF-9B09-4D22-9AF4-77EF5FBA497A}"/>
              </a:ext>
            </a:extLst>
          </p:cNvPr>
          <p:cNvSpPr>
            <a:spLocks noGrp="1" noChangeArrowheads="1"/>
          </p:cNvSpPr>
          <p:nvPr>
            <p:ph idx="1"/>
          </p:nvPr>
        </p:nvSpPr>
        <p:spPr>
          <a:xfrm>
            <a:off x="3553520" y="1709738"/>
            <a:ext cx="7943080" cy="37447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The real AVG requirements of Roaming are (</a:t>
            </a:r>
            <a:r>
              <a:rPr lang="en-US" altLang="zh-CN" sz="1800" b="0" i="1" u="sng" dirty="0">
                <a:solidFill>
                  <a:schemeClr val="tx1"/>
                </a:solidFill>
              </a:rPr>
              <a:t>Acceptance Criteria</a:t>
            </a:r>
            <a:r>
              <a:rPr lang="en-US" altLang="zh-CN" sz="1800" dirty="0">
                <a:solidFill>
                  <a:schemeClr val="tx1"/>
                </a:solidFill>
              </a:rPr>
              <a:t>):</a:t>
            </a:r>
          </a:p>
        </p:txBody>
      </p:sp>
      <p:pic>
        <p:nvPicPr>
          <p:cNvPr id="13" name="Picture 2" descr="C:\Users\x00822182\AppData\Roaming\eSpace_Desktop\UserData\x00822182\imagefiles\A92AE312-3F83-4445-9684-585F60D97A16.png">
            <a:extLst>
              <a:ext uri="{FF2B5EF4-FFF2-40B4-BE49-F238E27FC236}">
                <a16:creationId xmlns:a16="http://schemas.microsoft.com/office/drawing/2014/main" id="{12BC3B7B-AFA2-4EE3-8AFE-92A1DFD570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820" y="1499766"/>
            <a:ext cx="3004469" cy="300935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x00822182\AppData\Roaming\eSpace_Desktop\UserData\x00822182\imagefiles\275A82B1-F9DC-4B17-AF99-632B5750009B.png">
            <a:extLst>
              <a:ext uri="{FF2B5EF4-FFF2-40B4-BE49-F238E27FC236}">
                <a16:creationId xmlns:a16="http://schemas.microsoft.com/office/drawing/2014/main" id="{CDF2B761-0002-4588-B156-F063F048B2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864" y="4976801"/>
            <a:ext cx="2664827" cy="1014261"/>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2">
            <a:extLst>
              <a:ext uri="{FF2B5EF4-FFF2-40B4-BE49-F238E27FC236}">
                <a16:creationId xmlns:a16="http://schemas.microsoft.com/office/drawing/2014/main" id="{A2A9AE54-AE69-4FF9-9C64-8EC2EE4CAC8D}"/>
              </a:ext>
            </a:extLst>
          </p:cNvPr>
          <p:cNvSpPr txBox="1">
            <a:spLocks noChangeArrowheads="1"/>
          </p:cNvSpPr>
          <p:nvPr/>
        </p:nvSpPr>
        <p:spPr bwMode="auto">
          <a:xfrm>
            <a:off x="1021111" y="5991062"/>
            <a:ext cx="1900677" cy="3622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200" b="0" i="1" kern="0" dirty="0">
                <a:solidFill>
                  <a:schemeClr val="tx1"/>
                </a:solidFill>
              </a:rPr>
              <a:t>Deployment of APs</a:t>
            </a:r>
            <a:endParaRPr lang="en-US" altLang="zh-CN" sz="900" b="0" i="1" kern="0" dirty="0">
              <a:solidFill>
                <a:schemeClr val="tx1"/>
              </a:solidFill>
            </a:endParaRPr>
          </a:p>
        </p:txBody>
      </p:sp>
      <p:sp>
        <p:nvSpPr>
          <p:cNvPr id="16" name="Rectangle 2">
            <a:extLst>
              <a:ext uri="{FF2B5EF4-FFF2-40B4-BE49-F238E27FC236}">
                <a16:creationId xmlns:a16="http://schemas.microsoft.com/office/drawing/2014/main" id="{35E16804-2720-4F30-AF56-8E26D9C69EE4}"/>
              </a:ext>
            </a:extLst>
          </p:cNvPr>
          <p:cNvSpPr txBox="1">
            <a:spLocks noChangeArrowheads="1"/>
          </p:cNvSpPr>
          <p:nvPr/>
        </p:nvSpPr>
        <p:spPr bwMode="auto">
          <a:xfrm>
            <a:off x="756209" y="4614528"/>
            <a:ext cx="2430479" cy="3622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200" b="0" i="1" kern="0" dirty="0">
                <a:solidFill>
                  <a:schemeClr val="tx1"/>
                </a:solidFill>
              </a:rPr>
              <a:t>Illustration of AGV Environment</a:t>
            </a:r>
            <a:endParaRPr lang="en-US" altLang="zh-CN" sz="900" b="0" i="1" kern="0" dirty="0">
              <a:solidFill>
                <a:schemeClr val="tx1"/>
              </a:solidFill>
            </a:endParaRPr>
          </a:p>
        </p:txBody>
      </p:sp>
      <p:sp>
        <p:nvSpPr>
          <p:cNvPr id="17" name="Rectangle 2">
            <a:extLst>
              <a:ext uri="{FF2B5EF4-FFF2-40B4-BE49-F238E27FC236}">
                <a16:creationId xmlns:a16="http://schemas.microsoft.com/office/drawing/2014/main" id="{16873595-4B81-4E52-8390-1388B72318F7}"/>
              </a:ext>
            </a:extLst>
          </p:cNvPr>
          <p:cNvSpPr txBox="1">
            <a:spLocks noChangeArrowheads="1"/>
          </p:cNvSpPr>
          <p:nvPr/>
        </p:nvSpPr>
        <p:spPr bwMode="auto">
          <a:xfrm>
            <a:off x="3660660" y="5351932"/>
            <a:ext cx="8093003" cy="968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kern="0" dirty="0">
                <a:solidFill>
                  <a:schemeClr val="tx1"/>
                </a:solidFill>
              </a:rPr>
              <a:t>Compared to the roaming related content in the UHR SG, there is a gap between real scenarios’ requirements. </a:t>
            </a:r>
            <a:endParaRPr lang="en-US" altLang="zh-CN" sz="2800" kern="0" dirty="0">
              <a:solidFill>
                <a:schemeClr val="tx1"/>
              </a:solidFill>
            </a:endParaRPr>
          </a:p>
        </p:txBody>
      </p:sp>
      <p:graphicFrame>
        <p:nvGraphicFramePr>
          <p:cNvPr id="18" name="表格 17">
            <a:extLst>
              <a:ext uri="{FF2B5EF4-FFF2-40B4-BE49-F238E27FC236}">
                <a16:creationId xmlns:a16="http://schemas.microsoft.com/office/drawing/2014/main" id="{9411D00F-C357-49DF-9775-21CC689D8F13}"/>
              </a:ext>
            </a:extLst>
          </p:cNvPr>
          <p:cNvGraphicFramePr>
            <a:graphicFrameLocks noGrp="1"/>
          </p:cNvGraphicFramePr>
          <p:nvPr>
            <p:extLst>
              <p:ext uri="{D42A27DB-BD31-4B8C-83A1-F6EECF244321}">
                <p14:modId xmlns:p14="http://schemas.microsoft.com/office/powerpoint/2010/main" val="2517970437"/>
              </p:ext>
            </p:extLst>
          </p:nvPr>
        </p:nvGraphicFramePr>
        <p:xfrm>
          <a:off x="3660661" y="2456522"/>
          <a:ext cx="8093002" cy="2786876"/>
        </p:xfrm>
        <a:graphic>
          <a:graphicData uri="http://schemas.openxmlformats.org/drawingml/2006/table">
            <a:tbl>
              <a:tblPr firstRow="1" bandRow="1">
                <a:tableStyleId>{5C22544A-7EE6-4342-B048-85BDC9FD1C3A}</a:tableStyleId>
              </a:tblPr>
              <a:tblGrid>
                <a:gridCol w="2325951">
                  <a:extLst>
                    <a:ext uri="{9D8B030D-6E8A-4147-A177-3AD203B41FA5}">
                      <a16:colId xmlns:a16="http://schemas.microsoft.com/office/drawing/2014/main" val="749971791"/>
                    </a:ext>
                  </a:extLst>
                </a:gridCol>
                <a:gridCol w="1824787">
                  <a:extLst>
                    <a:ext uri="{9D8B030D-6E8A-4147-A177-3AD203B41FA5}">
                      <a16:colId xmlns:a16="http://schemas.microsoft.com/office/drawing/2014/main" val="3989560979"/>
                    </a:ext>
                  </a:extLst>
                </a:gridCol>
                <a:gridCol w="3942264">
                  <a:extLst>
                    <a:ext uri="{9D8B030D-6E8A-4147-A177-3AD203B41FA5}">
                      <a16:colId xmlns:a16="http://schemas.microsoft.com/office/drawing/2014/main" val="673927428"/>
                    </a:ext>
                  </a:extLst>
                </a:gridCol>
              </a:tblGrid>
              <a:tr h="327763">
                <a:tc>
                  <a:txBody>
                    <a:bodyPr/>
                    <a:lstStyle/>
                    <a:p>
                      <a:pPr algn="ctr"/>
                      <a:r>
                        <a:rPr lang="en-US" altLang="zh-CN" sz="1400" dirty="0"/>
                        <a:t>Criteria</a:t>
                      </a:r>
                      <a:endParaRPr lang="zh-CN" altLang="en-US" sz="1400" dirty="0"/>
                    </a:p>
                  </a:txBody>
                  <a:tcPr/>
                </a:tc>
                <a:tc>
                  <a:txBody>
                    <a:bodyPr/>
                    <a:lstStyle/>
                    <a:p>
                      <a:pPr algn="ctr"/>
                      <a:r>
                        <a:rPr lang="en-US" altLang="zh-CN" sz="1400" dirty="0"/>
                        <a:t>Value</a:t>
                      </a:r>
                      <a:endParaRPr lang="zh-CN" altLang="en-US" sz="1400" dirty="0"/>
                    </a:p>
                  </a:txBody>
                  <a:tcPr/>
                </a:tc>
                <a:tc>
                  <a:txBody>
                    <a:bodyPr/>
                    <a:lstStyle/>
                    <a:p>
                      <a:pPr algn="ctr"/>
                      <a:r>
                        <a:rPr lang="en-US" altLang="zh-CN" sz="1400" dirty="0"/>
                        <a:t>Briefs</a:t>
                      </a:r>
                      <a:endParaRPr lang="zh-CN" altLang="en-US" sz="1400" dirty="0"/>
                    </a:p>
                  </a:txBody>
                  <a:tcPr/>
                </a:tc>
                <a:extLst>
                  <a:ext uri="{0D108BD9-81ED-4DB2-BD59-A6C34878D82A}">
                    <a16:rowId xmlns:a16="http://schemas.microsoft.com/office/drawing/2014/main" val="1298266014"/>
                  </a:ext>
                </a:extLst>
              </a:tr>
              <a:tr h="327763">
                <a:tc>
                  <a:txBody>
                    <a:bodyPr/>
                    <a:lstStyle/>
                    <a:p>
                      <a:pPr algn="ctr"/>
                      <a:r>
                        <a:rPr lang="en-US" altLang="zh-CN" sz="1400" dirty="0"/>
                        <a:t>Roaming Latency</a:t>
                      </a:r>
                      <a:endParaRPr lang="zh-CN" altLang="en-US" sz="1400" dirty="0"/>
                    </a:p>
                  </a:txBody>
                  <a:tcPr/>
                </a:tc>
                <a:tc>
                  <a:txBody>
                    <a:bodyPr/>
                    <a:lstStyle/>
                    <a:p>
                      <a:pPr algn="ctr"/>
                      <a:r>
                        <a:rPr lang="en-US" altLang="zh-CN" sz="1400" dirty="0"/>
                        <a:t>&lt;= 100ms</a:t>
                      </a:r>
                      <a:endParaRPr lang="zh-CN" altLang="en-US" sz="1400" dirty="0"/>
                    </a:p>
                  </a:txBody>
                  <a:tcPr/>
                </a:tc>
                <a:tc rowSpan="2">
                  <a:txBody>
                    <a:bodyPr/>
                    <a:lstStyle/>
                    <a:p>
                      <a:pPr marL="171450" indent="-171450" algn="l">
                        <a:buFont typeface="Arial" panose="020B0604020202020204" pitchFamily="34" charset="0"/>
                        <a:buChar char="•"/>
                      </a:pPr>
                      <a:r>
                        <a:rPr lang="en-US" altLang="zh-CN" sz="1100" dirty="0"/>
                        <a:t>The </a:t>
                      </a:r>
                      <a:r>
                        <a:rPr lang="en-US" altLang="zh-CN" sz="1100" b="1" i="1" u="sng" dirty="0"/>
                        <a:t>Latency includes data transmission latency and BA negotiation</a:t>
                      </a:r>
                    </a:p>
                    <a:p>
                      <a:pPr marL="171450" indent="-171450" algn="l">
                        <a:buFont typeface="Arial" panose="020B0604020202020204" pitchFamily="34" charset="0"/>
                        <a:buChar char="•"/>
                      </a:pPr>
                      <a:r>
                        <a:rPr lang="en-US" altLang="zh-CN" sz="1100" dirty="0"/>
                        <a:t>The combination of the two parameters indicates that services are seamless in industrial scenarios. For example, if STAs roam </a:t>
                      </a:r>
                      <a:r>
                        <a:rPr lang="en-US" altLang="zh-CN" sz="1100" i="1" dirty="0"/>
                        <a:t>2000 times a day, the system allows only one offline per week</a:t>
                      </a:r>
                      <a:r>
                        <a:rPr lang="en-US" altLang="zh-CN" sz="1100" dirty="0"/>
                        <a:t>.</a:t>
                      </a:r>
                    </a:p>
                  </a:txBody>
                  <a:tcPr/>
                </a:tc>
                <a:extLst>
                  <a:ext uri="{0D108BD9-81ED-4DB2-BD59-A6C34878D82A}">
                    <a16:rowId xmlns:a16="http://schemas.microsoft.com/office/drawing/2014/main" val="1064162054"/>
                  </a:ext>
                </a:extLst>
              </a:tr>
              <a:tr h="772747">
                <a:tc rowSpan="2">
                  <a:txBody>
                    <a:bodyPr/>
                    <a:lstStyle/>
                    <a:p>
                      <a:pPr algn="ctr"/>
                      <a:r>
                        <a:rPr lang="en-US" altLang="zh-CN" sz="1400" dirty="0"/>
                        <a:t>Roaming Successful Rate</a:t>
                      </a:r>
                      <a:endParaRPr lang="zh-CN" altLang="en-US" sz="1400" dirty="0"/>
                    </a:p>
                  </a:txBody>
                  <a:tcPr/>
                </a:tc>
                <a:tc rowSpan="2">
                  <a:txBody>
                    <a:bodyPr/>
                    <a:lstStyle/>
                    <a:p>
                      <a:pPr algn="ctr"/>
                      <a:r>
                        <a:rPr lang="en-US" altLang="zh-CN" sz="1400" dirty="0"/>
                        <a:t>&gt;= 99.99%</a:t>
                      </a:r>
                      <a:endParaRPr lang="zh-CN" altLang="en-US" sz="1400" dirty="0"/>
                    </a:p>
                  </a:txBody>
                  <a:tcPr/>
                </a:tc>
                <a:tc vMerge="1">
                  <a:txBody>
                    <a:bodyPr/>
                    <a:lstStyle/>
                    <a:p>
                      <a:pPr algn="ctr"/>
                      <a:endParaRPr lang="zh-CN" altLang="en-US" sz="1400" dirty="0"/>
                    </a:p>
                  </a:txBody>
                  <a:tcPr/>
                </a:tc>
                <a:extLst>
                  <a:ext uri="{0D108BD9-81ED-4DB2-BD59-A6C34878D82A}">
                    <a16:rowId xmlns:a16="http://schemas.microsoft.com/office/drawing/2014/main" val="1226601878"/>
                  </a:ext>
                </a:extLst>
              </a:tr>
              <a:tr h="163882">
                <a:tc vMerge="1">
                  <a:txBody>
                    <a:bodyPr/>
                    <a:lstStyle/>
                    <a:p>
                      <a:endParaRPr lang="zh-CN" altLang="en-US"/>
                    </a:p>
                  </a:txBody>
                  <a:tcPr/>
                </a:tc>
                <a:tc vMerge="1">
                  <a:txBody>
                    <a:bodyPr/>
                    <a:lstStyle/>
                    <a:p>
                      <a:endParaRPr lang="zh-CN" altLang="en-US"/>
                    </a:p>
                  </a:txBody>
                  <a:tcPr/>
                </a:tc>
                <a:tc rowSpan="2">
                  <a:txBody>
                    <a:bodyPr/>
                    <a:lstStyle/>
                    <a:p>
                      <a:pPr marL="171450" indent="-171450" algn="l">
                        <a:buFont typeface="Arial" panose="020B0604020202020204" pitchFamily="34" charset="0"/>
                        <a:buChar char="•"/>
                      </a:pPr>
                      <a:r>
                        <a:rPr lang="en-US" altLang="zh-CN" sz="1100" dirty="0"/>
                        <a:t>Emphasize that the roaming delay on MLD should be less than 100ms (complete the connection on the data plane) and the reliability (the probability of no timeout) should be 99. 99%.</a:t>
                      </a:r>
                    </a:p>
                  </a:txBody>
                  <a:tcPr/>
                </a:tc>
                <a:extLst>
                  <a:ext uri="{0D108BD9-81ED-4DB2-BD59-A6C34878D82A}">
                    <a16:rowId xmlns:a16="http://schemas.microsoft.com/office/drawing/2014/main" val="1236432216"/>
                  </a:ext>
                </a:extLst>
              </a:tr>
              <a:tr h="600361">
                <a:tc>
                  <a:txBody>
                    <a:bodyPr/>
                    <a:lstStyle/>
                    <a:p>
                      <a:pPr algn="ctr"/>
                      <a:r>
                        <a:rPr lang="en-US" altLang="zh-CN" sz="1400" dirty="0"/>
                        <a:t>Response Latency</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&lt;= 100ms@99.99%</a:t>
                      </a:r>
                      <a:endParaRPr lang="zh-CN" altLang="en-US" sz="1400" dirty="0"/>
                    </a:p>
                  </a:txBody>
                  <a:tcPr/>
                </a:tc>
                <a:tc vMerge="1">
                  <a:txBody>
                    <a:bodyPr/>
                    <a:lstStyle/>
                    <a:p>
                      <a:pPr algn="ctr"/>
                      <a:endParaRPr lang="zh-CN" altLang="en-US" sz="1400" dirty="0"/>
                    </a:p>
                  </a:txBody>
                  <a:tcPr/>
                </a:tc>
                <a:extLst>
                  <a:ext uri="{0D108BD9-81ED-4DB2-BD59-A6C34878D82A}">
                    <a16:rowId xmlns:a16="http://schemas.microsoft.com/office/drawing/2014/main" val="3932119780"/>
                  </a:ext>
                </a:extLst>
              </a:tr>
              <a:tr h="327763">
                <a:tc>
                  <a:txBody>
                    <a:bodyPr/>
                    <a:lstStyle/>
                    <a:p>
                      <a:pPr algn="ctr"/>
                      <a:r>
                        <a:rPr lang="en-US" altLang="zh-CN" sz="1400" dirty="0"/>
                        <a:t>continuous packet loss rate </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&lt;= 0.01%</a:t>
                      </a:r>
                      <a:endParaRPr lang="zh-CN" altLang="en-US" sz="1400" dirty="0"/>
                    </a:p>
                  </a:txBody>
                  <a:tcPr/>
                </a:tc>
                <a:tc>
                  <a:txBody>
                    <a:bodyPr/>
                    <a:lstStyle/>
                    <a:p>
                      <a:pPr marL="171450" indent="-171450" algn="l">
                        <a:buFont typeface="Arial" panose="020B0604020202020204" pitchFamily="34" charset="0"/>
                        <a:buChar char="•"/>
                      </a:pPr>
                      <a:r>
                        <a:rPr lang="en-US" altLang="zh-CN" sz="1100" dirty="0"/>
                        <a:t>Probability of two consecutive packet losses (For example, if STAs roam 2000 times a day, the system allows only one offline per week.)</a:t>
                      </a:r>
                      <a:endParaRPr lang="zh-CN" altLang="en-US" sz="1100" dirty="0"/>
                    </a:p>
                  </a:txBody>
                  <a:tcPr/>
                </a:tc>
                <a:extLst>
                  <a:ext uri="{0D108BD9-81ED-4DB2-BD59-A6C34878D82A}">
                    <a16:rowId xmlns:a16="http://schemas.microsoft.com/office/drawing/2014/main" val="814721337"/>
                  </a:ext>
                </a:extLst>
              </a:tr>
            </a:tbl>
          </a:graphicData>
        </a:graphic>
      </p:graphicFrame>
    </p:spTree>
    <p:extLst>
      <p:ext uri="{BB962C8B-B14F-4D97-AF65-F5344CB8AC3E}">
        <p14:creationId xmlns:p14="http://schemas.microsoft.com/office/powerpoint/2010/main" val="1248796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July 2023</a:t>
            </a:r>
            <a:endParaRPr lang="en-GB" altLang="zh-CN" dirty="0"/>
          </a:p>
        </p:txBody>
      </p:sp>
      <p:sp>
        <p:nvSpPr>
          <p:cNvPr id="11" name="Rectangle 1">
            <a:extLst>
              <a:ext uri="{FF2B5EF4-FFF2-40B4-BE49-F238E27FC236}">
                <a16:creationId xmlns:a16="http://schemas.microsoft.com/office/drawing/2014/main" id="{13A27ECD-F7BC-492A-BC7F-7B04621755C4}"/>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Target Consideration for Roaming </a:t>
            </a:r>
            <a:endParaRPr lang="en-GB" dirty="0"/>
          </a:p>
        </p:txBody>
      </p:sp>
      <p:sp>
        <p:nvSpPr>
          <p:cNvPr id="12" name="Rectangle 2">
            <a:extLst>
              <a:ext uri="{FF2B5EF4-FFF2-40B4-BE49-F238E27FC236}">
                <a16:creationId xmlns:a16="http://schemas.microsoft.com/office/drawing/2014/main" id="{025875C8-D403-4780-B8BB-1E14F9AE5C06}"/>
              </a:ext>
            </a:extLst>
          </p:cNvPr>
          <p:cNvSpPr>
            <a:spLocks noGrp="1" noChangeArrowheads="1"/>
          </p:cNvSpPr>
          <p:nvPr>
            <p:ph idx="1"/>
          </p:nvPr>
        </p:nvSpPr>
        <p:spPr>
          <a:xfrm>
            <a:off x="829948" y="1751014"/>
            <a:ext cx="10306612" cy="4198266"/>
          </a:xfrm>
          <a:ln/>
        </p:spPr>
        <p:txBody>
          <a:bodyPr/>
          <a:lstStyle/>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According to the survey, all roaming-related proposals (both title and content) emphasize seamless roaming or smooth roaming (The term is relatively mildly, but it's actually a seamless way around). </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However, there is a huge gap between this feature and the roaming performance proposed in the UHR SG, which has caused the roaming-related content to become ‘outdated’ and inaccurate.</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solidFill>
                  <a:schemeClr val="tx1"/>
                </a:solidFill>
              </a:rPr>
              <a:t>Understanding that the PAR has already been submitted to IEEE SASB for approval that any update may be challenging, the UHG SG (and the future </a:t>
            </a:r>
            <a:r>
              <a:rPr lang="en-US" altLang="zh-CN" sz="2000" dirty="0" err="1">
                <a:solidFill>
                  <a:schemeClr val="tx1"/>
                </a:solidFill>
              </a:rPr>
              <a:t>TGbn</a:t>
            </a:r>
            <a:r>
              <a:rPr lang="en-US" altLang="zh-CN" sz="2000" dirty="0">
                <a:solidFill>
                  <a:schemeClr val="tx1"/>
                </a:solidFill>
              </a:rPr>
              <a:t>) may consider the following roaming requirement during the development of functional requirements and specification framework (for example):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0" dirty="0">
                <a:solidFill>
                  <a:schemeClr val="tx1"/>
                </a:solidFill>
              </a:rPr>
              <a:t>      - </a:t>
            </a:r>
            <a:r>
              <a:rPr lang="en-US" altLang="zh-CN" sz="1600" b="0" i="1" dirty="0">
                <a:solidFill>
                  <a:srgbClr val="0070C0"/>
                </a:solidFill>
              </a:rPr>
              <a:t>WLAN devices need to meet efficient roaming requirements in feature scenarios, especially in industrial scenarios. Thus, the roaming requirement should ensure that the roaming latency is no more than 100ms, the roaming success rate is greater than 99.99% (service level), the response latency is no more than 100ms with 99.99% reliability, and the continuous packet loss rate is no more than 0.01%.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July 2023</a:t>
            </a:r>
            <a:endParaRPr lang="en-GB" altLang="zh-CN" dirty="0"/>
          </a:p>
        </p:txBody>
      </p:sp>
      <p:sp>
        <p:nvSpPr>
          <p:cNvPr id="7" name="标题 1">
            <a:extLst>
              <a:ext uri="{FF2B5EF4-FFF2-40B4-BE49-F238E27FC236}">
                <a16:creationId xmlns:a16="http://schemas.microsoft.com/office/drawing/2014/main" id="{9575F269-EB0B-43F9-A9E5-0018C5156741}"/>
              </a:ext>
            </a:extLst>
          </p:cNvPr>
          <p:cNvSpPr>
            <a:spLocks noGrp="1"/>
          </p:cNvSpPr>
          <p:nvPr>
            <p:ph type="title"/>
          </p:nvPr>
        </p:nvSpPr>
        <p:spPr>
          <a:xfrm>
            <a:off x="914401" y="685801"/>
            <a:ext cx="10361084" cy="1065213"/>
          </a:xfrm>
        </p:spPr>
        <p:txBody>
          <a:bodyPr/>
          <a:lstStyle/>
          <a:p>
            <a:r>
              <a:rPr lang="en-US" altLang="zh-CN" dirty="0"/>
              <a:t>Summary</a:t>
            </a:r>
            <a:endParaRPr lang="zh-CN" altLang="en-US" dirty="0"/>
          </a:p>
        </p:txBody>
      </p:sp>
      <p:sp>
        <p:nvSpPr>
          <p:cNvPr id="8" name="内容占位符 2">
            <a:extLst>
              <a:ext uri="{FF2B5EF4-FFF2-40B4-BE49-F238E27FC236}">
                <a16:creationId xmlns:a16="http://schemas.microsoft.com/office/drawing/2014/main" id="{55AD7B3A-317A-4237-AC00-E6FDD14266BB}"/>
              </a:ext>
            </a:extLst>
          </p:cNvPr>
          <p:cNvSpPr>
            <a:spLocks noGrp="1"/>
          </p:cNvSpPr>
          <p:nvPr>
            <p:ph idx="1"/>
          </p:nvPr>
        </p:nvSpPr>
        <p:spPr>
          <a:xfrm>
            <a:off x="1038881" y="2023660"/>
            <a:ext cx="10097679" cy="4113213"/>
          </a:xfrm>
        </p:spPr>
        <p:txBody>
          <a:bodyPr/>
          <a:lstStyle/>
          <a:p>
            <a:pPr marL="0" indent="0"/>
            <a:r>
              <a:rPr lang="en-US" altLang="zh-CN" sz="2800" dirty="0">
                <a:solidFill>
                  <a:schemeClr val="tx1"/>
                </a:solidFill>
              </a:rPr>
              <a:t>We compared roaming performance in the UHR SG official document (e.g., PAR) , the proposals related to roaming in the SG, and real needs, and found performance gaps among them. Such gaps have made the criteria of roaming somewhat outdated and ambiguous. A way forward option to update the roaming requirement is proposed if the SG agrees with the performance gaps.</a:t>
            </a:r>
          </a:p>
        </p:txBody>
      </p:sp>
    </p:spTree>
    <p:extLst>
      <p:ext uri="{BB962C8B-B14F-4D97-AF65-F5344CB8AC3E}">
        <p14:creationId xmlns:p14="http://schemas.microsoft.com/office/powerpoint/2010/main" val="3555011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65594"/>
            <a:ext cx="10583839" cy="4896544"/>
          </a:xfrm>
        </p:spPr>
        <p:txBody>
          <a:bodyPr/>
          <a:lstStyle/>
          <a:p>
            <a:pPr marL="0" indent="0"/>
            <a:r>
              <a:rPr lang="en-US" altLang="zh-CN" sz="1400" dirty="0">
                <a:solidFill>
                  <a:schemeClr val="tx1"/>
                </a:solidFill>
              </a:rPr>
              <a:t>[1] </a:t>
            </a:r>
            <a:r>
              <a:rPr lang="en-US" altLang="zh-CN" sz="1400" dirty="0"/>
              <a:t>UHR proposed PAR, IEEE 802.11-23/480</a:t>
            </a:r>
          </a:p>
          <a:p>
            <a:pPr marL="0" indent="0"/>
            <a:r>
              <a:rPr lang="en-US" altLang="zh-CN" sz="1400" dirty="0"/>
              <a:t>[2] “Wi-Fi 6/6E for Industrial IoT,” WBA (Wireless Broadband Alliance), May 2018.</a:t>
            </a:r>
          </a:p>
          <a:p>
            <a:pPr marL="0" indent="0"/>
            <a:r>
              <a:rPr lang="en-US" altLang="zh-CN" sz="1400" dirty="0">
                <a:solidFill>
                  <a:schemeClr val="tx1"/>
                </a:solidFill>
              </a:rPr>
              <a:t>[3] </a:t>
            </a:r>
            <a:r>
              <a:rPr lang="en-US" altLang="zh-CN" sz="1400" dirty="0"/>
              <a:t>Thoughts-on-seamless-roaming-under-the-non-collocated-ap-mld-architecture, IEEE 802.11-23/0231r0</a:t>
            </a:r>
          </a:p>
          <a:p>
            <a:pPr marL="0" indent="0"/>
            <a:r>
              <a:rPr lang="en-US" altLang="zh-CN" sz="1400" dirty="0">
                <a:solidFill>
                  <a:schemeClr val="tx1"/>
                </a:solidFill>
              </a:rPr>
              <a:t>[4] </a:t>
            </a:r>
            <a:r>
              <a:rPr lang="en-US" altLang="zh-CN" sz="1400" dirty="0"/>
              <a:t>Seamless-roaming-for-</a:t>
            </a:r>
            <a:r>
              <a:rPr lang="en-US" altLang="zh-CN" sz="1400" dirty="0" err="1"/>
              <a:t>uhr</a:t>
            </a:r>
            <a:r>
              <a:rPr lang="en-US" altLang="zh-CN" sz="1400" dirty="0"/>
              <a:t>, IEEE 802.11-22/1910r3</a:t>
            </a:r>
          </a:p>
          <a:p>
            <a:pPr marL="0" indent="0"/>
            <a:r>
              <a:rPr lang="en-US" altLang="zh-CN" sz="1400" dirty="0">
                <a:solidFill>
                  <a:schemeClr val="tx1"/>
                </a:solidFill>
              </a:rPr>
              <a:t>[5] </a:t>
            </a:r>
            <a:r>
              <a:rPr lang="en-US" altLang="zh-CN" sz="1400" dirty="0"/>
              <a:t>Smooth-roaming-discussion, IEEE 802.11-23/0170r1</a:t>
            </a:r>
          </a:p>
          <a:p>
            <a:pPr marL="0" indent="0"/>
            <a:r>
              <a:rPr lang="en-US" altLang="zh-CN" sz="1400" dirty="0">
                <a:solidFill>
                  <a:schemeClr val="tx1"/>
                </a:solidFill>
              </a:rPr>
              <a:t>[6] </a:t>
            </a:r>
            <a:r>
              <a:rPr lang="en-US" altLang="zh-CN" sz="1400" dirty="0"/>
              <a:t>Considerations-on-seamless-roaming, IEEE 802.11-23/0279r0</a:t>
            </a:r>
          </a:p>
          <a:p>
            <a:pPr marL="0" indent="0"/>
            <a:r>
              <a:rPr lang="en-US" altLang="zh-CN" sz="1400" dirty="0">
                <a:solidFill>
                  <a:schemeClr val="tx1"/>
                </a:solidFill>
              </a:rPr>
              <a:t>[7] </a:t>
            </a:r>
            <a:r>
              <a:rPr lang="en-US" altLang="zh-CN" sz="1400" dirty="0"/>
              <a:t>Improve-roaming-between-</a:t>
            </a:r>
            <a:r>
              <a:rPr lang="en-US" altLang="zh-CN" sz="1400" dirty="0" err="1"/>
              <a:t>mlds</a:t>
            </a:r>
            <a:r>
              <a:rPr lang="en-US" altLang="zh-CN" sz="1400" dirty="0"/>
              <a:t>, IEEE 802.11-23/0322r0</a:t>
            </a:r>
          </a:p>
          <a:p>
            <a:pPr marL="0" indent="0"/>
            <a:r>
              <a:rPr lang="en-US" altLang="zh-CN" sz="1400" dirty="0">
                <a:solidFill>
                  <a:schemeClr val="tx1"/>
                </a:solidFill>
              </a:rPr>
              <a:t>[8] </a:t>
            </a:r>
            <a:r>
              <a:rPr lang="en-US" altLang="zh-CN" sz="1400" dirty="0"/>
              <a:t>Roaming-requirements, IEEE 802.11-23/0324r1</a:t>
            </a:r>
          </a:p>
          <a:p>
            <a:pPr marL="0" indent="0"/>
            <a:r>
              <a:rPr lang="en-US" altLang="zh-CN" sz="1400" dirty="0">
                <a:solidFill>
                  <a:schemeClr val="tx1"/>
                </a:solidFill>
              </a:rPr>
              <a:t>[9] </a:t>
            </a:r>
            <a:r>
              <a:rPr lang="en-US" altLang="zh-CN" sz="1400" dirty="0"/>
              <a:t>Thoughts-on-seamless-roaming, IEEE 802.11-23/1131r0</a:t>
            </a:r>
          </a:p>
          <a:p>
            <a:pPr marL="0" indent="0"/>
            <a:r>
              <a:rPr lang="en-US" altLang="zh-CN" sz="1400" dirty="0">
                <a:solidFill>
                  <a:schemeClr val="tx1"/>
                </a:solidFill>
              </a:rPr>
              <a:t>[10] </a:t>
            </a:r>
            <a:r>
              <a:rPr lang="en-US" altLang="zh-CN" sz="1400" dirty="0"/>
              <a:t>Smooth-roaming-follow-up, IEEE 802.11-23/0632r1</a:t>
            </a:r>
          </a:p>
          <a:p>
            <a:pPr marL="0" indent="0"/>
            <a:r>
              <a:rPr lang="en-US" altLang="zh-CN" sz="1400" dirty="0">
                <a:solidFill>
                  <a:schemeClr val="tx1"/>
                </a:solidFill>
              </a:rPr>
              <a:t>[11] </a:t>
            </a:r>
            <a:r>
              <a:rPr lang="en-US" altLang="zh-CN" sz="1400" dirty="0"/>
              <a:t>Seamless-roaming-follow-up, IEEE 802.11-23/1090r0</a:t>
            </a:r>
          </a:p>
          <a:p>
            <a:pPr marL="0" indent="0"/>
            <a:endParaRPr lang="en-US" altLang="zh-CN" sz="1400" dirty="0"/>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pPr marL="0" indent="0"/>
            <a:endParaRPr lang="en-US" altLang="zh-CN" sz="1400" dirty="0">
              <a:solidFill>
                <a:schemeClr val="tx1"/>
              </a:solidFill>
            </a:endParaRPr>
          </a:p>
          <a:p>
            <a:endParaRPr lang="en-GB" sz="1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ltLang="zh-CN" dirty="0"/>
              <a:t>Yue Xu</a:t>
            </a:r>
            <a:r>
              <a:rPr lang="en-US" altLang="zh-CN" dirty="0"/>
              <a:t> (Huawei)</a:t>
            </a:r>
            <a:endParaRPr lang="en-GB" altLang="zh-CN" dirty="0"/>
          </a:p>
        </p:txBody>
      </p:sp>
      <p:sp>
        <p:nvSpPr>
          <p:cNvPr id="4" name="Date Placeholder 3"/>
          <p:cNvSpPr>
            <a:spLocks noGrp="1"/>
          </p:cNvSpPr>
          <p:nvPr>
            <p:ph type="dt" idx="15"/>
          </p:nvPr>
        </p:nvSpPr>
        <p:spPr/>
        <p:txBody>
          <a:bodyPr/>
          <a:lstStyle/>
          <a:p>
            <a:r>
              <a:rPr lang="en-US" altLang="zh-CN" dirty="0"/>
              <a:t>July 2023</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8370</TotalTime>
  <Words>1227</Words>
  <Application>Microsoft Office PowerPoint</Application>
  <PresentationFormat>宽屏</PresentationFormat>
  <Paragraphs>177</Paragraphs>
  <Slides>9</Slides>
  <Notes>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Arial Unicode MS</vt:lpstr>
      <vt:lpstr>MS Gothic</vt:lpstr>
      <vt:lpstr>Arial</vt:lpstr>
      <vt:lpstr>Calibri</vt:lpstr>
      <vt:lpstr>Times New Roman</vt:lpstr>
      <vt:lpstr>Office 主题​​</vt:lpstr>
      <vt:lpstr>Roaming Consideration in UHR SG</vt:lpstr>
      <vt:lpstr>Introduction</vt:lpstr>
      <vt:lpstr>Background (Roaming related)</vt:lpstr>
      <vt:lpstr>Survey of current contributions </vt:lpstr>
      <vt:lpstr>Example of Roaming Requirements (1/2)</vt:lpstr>
      <vt:lpstr>Example of Roaming Requirements (2/2)</vt:lpstr>
      <vt:lpstr>Target Consideration for Roaming </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xuyue (I)</cp:lastModifiedBy>
  <cp:revision>586</cp:revision>
  <cp:lastPrinted>1601-01-01T00:00:00Z</cp:lastPrinted>
  <dcterms:created xsi:type="dcterms:W3CDTF">2023-05-31T01:05:25Z</dcterms:created>
  <dcterms:modified xsi:type="dcterms:W3CDTF">2023-09-11T04:35:58Z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(3)xcanUntvDpjzkGxIgpcwiaE6IckSi65avjb05Tx9XFbrEfXmTCHwGr4+cFpSmGms6Q5ZDm2k
ThsioV6G4J1yCjqyUW664A0HhUfuwWfmYzpFLsqXwevKZe2qoPvkqFgRD9asBuov1Ll7ptQa
qGHMJ8yLtdmIi3fNnuld8cpf4h80qXQUhLG307ol4ZkmNVlqRvb5FTJK/SqxJ6+Cv/RdyK9u
Wmt/g9VnxxsiVi3LVA</vt:lpwstr>
  </property>
  <property fmtid="{D5CDD505-2E9C-101B-9397-08002B2CF9AE}" pid="3" name="_2015_ms_pID_7253431">
    <vt:lpwstr>JhyH896YISm6gTrVm2PTjWJHv931oBmwId9IPAdxH4Y6pCgJciHkx3
kcUI8CTS6sVlO6Z4U3Jq9LrbpYkObnS6Zjl5ZhYvmkP8qBT5bby6haz2U32TH+x5wZoAds7x
rdhdCYeDbXWSokBNJ0z+a131gQwvI5ZNFQMX10Tq1zdbJW9sMn4Ib4t31wsTQsfiRd0mQi9v
6K0SMHpCHSWEyD4o/2H0hHcg20CpqQ0RYVuh</vt:lpwstr>
  </property>
  <property fmtid="{D5CDD505-2E9C-101B-9397-08002B2CF9AE}" pid="4" name="_2015_ms_pID_7253432">
    <vt:lpwstr>/4XeJ00szfZBbMabG0KjkZE=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1693982279</vt:lpwstr>
  </property>
</Properties>
</file>