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48" r:id="rId15"/>
    <p:sldId id="357" r:id="rId16"/>
    <p:sldId id="375" r:id="rId17"/>
    <p:sldId id="366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6791" autoAdjust="0"/>
  </p:normalViewPr>
  <p:slideViewPr>
    <p:cSldViewPr>
      <p:cViewPr varScale="1">
        <p:scale>
          <a:sx n="124" d="100"/>
          <a:sy n="124" d="100"/>
        </p:scale>
        <p:origin x="2384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1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11" y="95706"/>
            <a:ext cx="22856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802.11-21/1601r00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2023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2023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2023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2023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189388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802.11-23/1539r00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madinas-mac-address-randomization/" TargetMode="External"/><Relationship Id="rId4" Type="http://schemas.openxmlformats.org/officeDocument/2006/relationships/hyperlink" Target="https://datatracker.ietf.org/doc/draft-ietf-madinas-use-case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emu-bootstrapped-tls/" TargetMode="External"/><Relationship Id="rId4" Type="http://schemas.openxmlformats.org/officeDocument/2006/relationships/hyperlink" Target="https://datatracker.ietf.org/doc/draft-ietf-emu-rfc7170bis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rfc6632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datatracker.ietf.org/doc/draft-ietf-opsawg-pcap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opsawg-pcapng/" TargetMode="External"/><Relationship Id="rId5" Type="http://schemas.openxmlformats.org/officeDocument/2006/relationships/hyperlink" Target="https://datatracker.ietf.org/doc/draft-ietf-opsawg-collected-data-manifest/" TargetMode="External"/><Relationship Id="rId4" Type="http://schemas.openxmlformats.org/officeDocument/2006/relationships/hyperlink" Target="https://datatracker.ietf.org/doc/draft-ietf-opsawg-pcaplinktype/" TargetMode="External"/><Relationship Id="rId9" Type="http://schemas.openxmlformats.org/officeDocument/2006/relationships/hyperlink" Target="https://www.ietf.org/topics/netmgmt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rfc8446bis/" TargetMode="External"/><Relationship Id="rId5" Type="http://schemas.openxmlformats.org/officeDocument/2006/relationships/hyperlink" Target="https://datatracker.ietf.org/doc/draft-ietf-tls-tlsflags/" TargetMode="External"/><Relationship Id="rId4" Type="http://schemas.openxmlformats.org/officeDocument/2006/relationships/hyperlink" Target="https://datatracker.ietf.org/doc/draft-ietf-tls-hybrid-design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pof/" TargetMode="External"/><Relationship Id="rId5" Type="http://schemas.openxmlformats.org/officeDocument/2006/relationships/hyperlink" Target="https://datatracker.ietf.org/doc/rfc9450/" TargetMode="External"/><Relationship Id="rId4" Type="http://schemas.openxmlformats.org/officeDocument/2006/relationships/hyperlink" Target="https://datatracker.ietf.org/doc/draft-ietf-raw-architecture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anima-jws-voucher/" TargetMode="External"/><Relationship Id="rId5" Type="http://schemas.openxmlformats.org/officeDocument/2006/relationships/hyperlink" Target="https://datatracker.ietf.org/doc/draft-ietf-anima-brski-cloud/" TargetMode="External"/><Relationship Id="rId4" Type="http://schemas.openxmlformats.org/officeDocument/2006/relationships/hyperlink" Target="https://datatracker.ietf.org/doc/draft-ietf-anima-rfc8366bis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group/edu/materials/" TargetMode="External"/><Relationship Id="rId5" Type="http://schemas.openxmlformats.org/officeDocument/2006/relationships/hyperlink" Target="https://mentor.ieee.org/802.11/dcn/16/11-16-0500-01-0000-ietf-95-wireless-tutorial-802-11-overview.pptx" TargetMode="External"/><Relationship Id="rId4" Type="http://schemas.openxmlformats.org/officeDocument/2006/relationships/hyperlink" Target="https://www.ietf.org/about/participate/get-started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iabasg/ietfieee/meetings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grow/about/" TargetMode="External"/><Relationship Id="rId13" Type="http://schemas.openxmlformats.org/officeDocument/2006/relationships/hyperlink" Target="https://datatracker.ietf.org/doc/charter-ietf-lake/" TargetMode="External"/><Relationship Id="rId18" Type="http://schemas.openxmlformats.org/officeDocument/2006/relationships/hyperlink" Target="https://datatracker.ietf.org/wg/sml/about/" TargetMode="External"/><Relationship Id="rId3" Type="http://schemas.openxmlformats.org/officeDocument/2006/relationships/hyperlink" Target="https://datatracker.ietf.org/group/chartering/" TargetMode="External"/><Relationship Id="rId21" Type="http://schemas.openxmlformats.org/officeDocument/2006/relationships/hyperlink" Target="https://datatracker.ietf.org/doc/charter-ietf-vcon/" TargetMode="External"/><Relationship Id="rId7" Type="http://schemas.openxmlformats.org/officeDocument/2006/relationships/hyperlink" Target="https://datatracker.ietf.org/doc/charter-ietf-ccamp/" TargetMode="External"/><Relationship Id="rId12" Type="http://schemas.openxmlformats.org/officeDocument/2006/relationships/hyperlink" Target="https://datatracker.ietf.org/wg/lake/about/" TargetMode="External"/><Relationship Id="rId17" Type="http://schemas.openxmlformats.org/officeDocument/2006/relationships/hyperlink" Target="https://datatracker.ietf.org/doc/charter-ietf-opsawg/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datatracker.ietf.org/wg/opsawg/about/" TargetMode="External"/><Relationship Id="rId20" Type="http://schemas.openxmlformats.org/officeDocument/2006/relationships/hyperlink" Target="https://datatracker.ietf.org/wg/vcon/abo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camp/about/" TargetMode="External"/><Relationship Id="rId11" Type="http://schemas.openxmlformats.org/officeDocument/2006/relationships/hyperlink" Target="https://datatracker.ietf.org/doc/charter-ietf-keytrans/" TargetMode="External"/><Relationship Id="rId5" Type="http://schemas.openxmlformats.org/officeDocument/2006/relationships/hyperlink" Target="https://datatracker.ietf.org/doc/charter-irtf-hrpc/" TargetMode="External"/><Relationship Id="rId15" Type="http://schemas.openxmlformats.org/officeDocument/2006/relationships/hyperlink" Target="https://datatracker.ietf.org/doc/charter-ietf-multi/" TargetMode="External"/><Relationship Id="rId10" Type="http://schemas.openxmlformats.org/officeDocument/2006/relationships/hyperlink" Target="https://datatracker.ietf.org/wg/keytrans/about/" TargetMode="External"/><Relationship Id="rId19" Type="http://schemas.openxmlformats.org/officeDocument/2006/relationships/hyperlink" Target="https://datatracker.ietf.org/doc/charter-ietf-sml/" TargetMode="External"/><Relationship Id="rId4" Type="http://schemas.openxmlformats.org/officeDocument/2006/relationships/hyperlink" Target="https://datatracker.ietf.org/rg/hrpc/about/" TargetMode="External"/><Relationship Id="rId9" Type="http://schemas.openxmlformats.org/officeDocument/2006/relationships/hyperlink" Target="https://datatracker.ietf.org/doc/charter-ietf-grow/" TargetMode="External"/><Relationship Id="rId14" Type="http://schemas.openxmlformats.org/officeDocument/2006/relationships/hyperlink" Target="https://datatracker.ietf.org/wg/multi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6lo-prefix-registr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2023-09-13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844781"/>
              </p:ext>
            </p:extLst>
          </p:nvPr>
        </p:nvGraphicFramePr>
        <p:xfrm>
          <a:off x="847725" y="2520950"/>
          <a:ext cx="719137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1066800" progId="Word.Document.8">
                  <p:embed/>
                </p:oleObj>
              </mc:Choice>
              <mc:Fallback>
                <p:oleObj name="Document" r:id="rId3" imgW="8255000" imgH="10668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2520950"/>
                        <a:ext cx="719137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Lossy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Randomized and Changing MAC Address Use Cases: </a:t>
            </a:r>
            <a:r>
              <a:rPr lang="en-US" sz="1400" dirty="0">
                <a:hlinkClick r:id="rId4"/>
              </a:rPr>
              <a:t>https://datatracker.ietf.org/doc/draft-ietf-madinas-use-cases</a:t>
            </a:r>
            <a:r>
              <a:rPr lang="en-US" sz="1400" dirty="0"/>
              <a:t> (July 10,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Expired: Randomized and Changing MAC Address: </a:t>
            </a:r>
            <a:r>
              <a:rPr lang="en-US" sz="1400" dirty="0">
                <a:hlinkClick r:id="rId5"/>
              </a:rPr>
              <a:t>https://datatracker.ietf.org/doc/draft-ietf-madinas-mac-address-randomization/</a:t>
            </a:r>
            <a:r>
              <a:rPr lang="en-US" sz="1400" dirty="0"/>
              <a:t> (September 11, 2023)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EAP Method Update (EMU)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Publication requested: Tunnel Extensible Authentication Protocol (TEAP) Version 1: </a:t>
            </a:r>
            <a:r>
              <a:rPr lang="en-US" sz="1400" dirty="0">
                <a:hlinkClick r:id="rId4"/>
              </a:rPr>
              <a:t>https://datatracker.ietf.org/doc/draft-ietf-emu-rfc7170bis/</a:t>
            </a:r>
            <a:r>
              <a:rPr lang="en-US" sz="1400" dirty="0"/>
              <a:t> (September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Bootstrapped TLS Authentication with Proof of Knowledge (TLS-POK): </a:t>
            </a:r>
            <a:r>
              <a:rPr lang="en-US" sz="1400" dirty="0">
                <a:hlinkClick r:id="rId5"/>
              </a:rPr>
              <a:t>https://datatracker.ietf.org/doc/draft-ietf-emu-bootstrapped-tls/</a:t>
            </a:r>
            <a:r>
              <a:rPr lang="en-US" sz="1400" dirty="0"/>
              <a:t> (June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endParaRPr lang="en-US" sz="14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Revised: Link-Layer Types for PCAP and PCAPNG Capture File Formats: </a:t>
            </a:r>
            <a:r>
              <a:rPr lang="en-US" sz="1400" dirty="0">
                <a:hlinkClick r:id="rId4"/>
              </a:rPr>
              <a:t>https://datatracker.ietf.org/doc/draft-ietf-opsawg-pcaplinktype</a:t>
            </a:r>
            <a:r>
              <a:rPr lang="en-US" sz="1400" dirty="0">
                <a:hlinkClick r:id="rId5"/>
              </a:rPr>
              <a:t>/</a:t>
            </a:r>
            <a:r>
              <a:rPr lang="en-US" sz="1400" dirty="0"/>
              <a:t> (July 2023)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Revised: PCAP Next Generation (</a:t>
            </a:r>
            <a:r>
              <a:rPr lang="en-US" sz="1400" dirty="0" err="1"/>
              <a:t>pcapng</a:t>
            </a:r>
            <a:r>
              <a:rPr lang="en-US" sz="1400" dirty="0"/>
              <a:t>) Capture File Format </a:t>
            </a:r>
            <a:r>
              <a:rPr lang="en-US" sz="1400" dirty="0">
                <a:hlinkClick r:id="rId6"/>
              </a:rPr>
              <a:t>https://datatracker.ietf.org/doc/draft-ietf-opsawg-pcapng/</a:t>
            </a:r>
            <a:r>
              <a:rPr lang="en-US" sz="1400" dirty="0"/>
              <a:t> (July 2023)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Revised: PCAP Capture File Format: </a:t>
            </a:r>
            <a:r>
              <a:rPr lang="en-US" sz="1400" dirty="0">
                <a:hlinkClick r:id="rId7"/>
              </a:rPr>
              <a:t>https://datatracker.ietf.org/doc/draft-ietf-opsawg-pcap/</a:t>
            </a:r>
            <a:r>
              <a:rPr lang="en-US" sz="1400" dirty="0"/>
              <a:t> (July 2023)</a:t>
            </a:r>
          </a:p>
          <a:p>
            <a:pPr lvl="1"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8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9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Hybrid key exchange in TLS 1.3: </a:t>
            </a:r>
            <a:r>
              <a:rPr lang="en-US" sz="1400" dirty="0">
                <a:hlinkClick r:id="rId4"/>
              </a:rPr>
              <a:t>https://datatracker.ietf.org/doc/draft-ietf-tls-hybrid-design/</a:t>
            </a:r>
            <a:r>
              <a:rPr lang="en-US" sz="1400" dirty="0"/>
              <a:t> (September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A Flags Extension for TLS 1.3: </a:t>
            </a:r>
            <a:r>
              <a:rPr lang="en-US" sz="1400" dirty="0">
                <a:hlinkClick r:id="rId5"/>
              </a:rPr>
              <a:t>https://datatracker.ietf.org/doc/draft-ietf-tls-tlsflags/</a:t>
            </a:r>
            <a:r>
              <a:rPr lang="en-US" sz="1400" dirty="0"/>
              <a:t> (July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(Still) In WGLC: The Transport Layer Security (TLS) Protocol Version 1.3: </a:t>
            </a:r>
            <a:r>
              <a:rPr lang="en-US" sz="1400" dirty="0">
                <a:hlinkClick r:id="rId6"/>
              </a:rPr>
              <a:t>https://datatracker.ietf.org/doc/draft-ietf-tls-rfc8446bis/</a:t>
            </a:r>
            <a:r>
              <a:rPr lang="en-US" sz="1400" dirty="0"/>
              <a:t> (July 2023) [Erratum reported]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/>
              <a:t>Revised: Reliable and Available Wireless Architecture: </a:t>
            </a:r>
            <a:r>
              <a:rPr lang="en-US" sz="1400" dirty="0">
                <a:hlinkClick r:id="rId4"/>
              </a:rPr>
              <a:t>https://datatracker.ietf.org/doc/draft-ietf-raw-architecture/</a:t>
            </a:r>
            <a:r>
              <a:rPr lang="en-US" sz="1400" dirty="0"/>
              <a:t> (August 2023)</a:t>
            </a:r>
          </a:p>
          <a:p>
            <a:pPr lvl="1"/>
            <a:r>
              <a:rPr lang="en-US" sz="1400" dirty="0"/>
              <a:t>Published: Reliable and Available Wireless (RAW) Use Cases: </a:t>
            </a:r>
            <a:r>
              <a:rPr lang="en-US" sz="1400" dirty="0">
                <a:hlinkClick r:id="rId5"/>
              </a:rPr>
              <a:t>https://datatracker.ietf.org/doc/rfc9450/</a:t>
            </a:r>
            <a:r>
              <a:rPr lang="en-US" sz="1400" dirty="0"/>
              <a:t> (August 2023)</a:t>
            </a:r>
          </a:p>
          <a:p>
            <a:pPr lvl="1"/>
            <a:r>
              <a:rPr lang="en-US" sz="1400" dirty="0"/>
              <a:t>Publication requested: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): Packet Ordering Function: </a:t>
            </a:r>
            <a:r>
              <a:rPr lang="en-US" sz="1400" dirty="0">
                <a:hlinkClick r:id="rId6"/>
              </a:rPr>
              <a:t>https://datatracker.ietf.org/doc/draft-ietf-detnet-pof/</a:t>
            </a:r>
            <a:r>
              <a:rPr lang="en-US" sz="1400" dirty="0"/>
              <a:t> (July 2023)</a:t>
            </a:r>
          </a:p>
          <a:p>
            <a:pPr lvl="1"/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A Voucher Artifact for Bootstrapping Protocols: </a:t>
            </a:r>
            <a:r>
              <a:rPr lang="en-US" sz="1400" dirty="0">
                <a:hlinkClick r:id="rId4"/>
              </a:rPr>
              <a:t>https://datatracker.ietf.org/doc/draft-ietf-anima-rfc8366bis/</a:t>
            </a:r>
            <a:r>
              <a:rPr lang="en-US" sz="1400" dirty="0"/>
              <a:t> (August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BRSKI Cloud Registrar: </a:t>
            </a:r>
            <a:r>
              <a:rPr lang="en-US" sz="1400" dirty="0">
                <a:hlinkClick r:id="rId5"/>
              </a:rPr>
              <a:t>https://datatracker.ietf.org/doc/draft-ietf-anima-brski-cloud/</a:t>
            </a:r>
            <a:r>
              <a:rPr lang="en-US" sz="1400" dirty="0"/>
              <a:t> (August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JWS signed Voucher Artifacts for Bootstrapping Protocols: </a:t>
            </a:r>
            <a:r>
              <a:rPr lang="en-US" sz="1400" dirty="0">
                <a:hlinkClick r:id="rId6"/>
              </a:rPr>
              <a:t>https://datatracker.ietf.org/doc/draft-ietf-anima-jws-voucher/</a:t>
            </a:r>
            <a:r>
              <a:rPr lang="en-US" sz="1400" dirty="0"/>
              <a:t> (August 2023)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September 2023.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November 4-10, 2023 – Prague, CZ</a:t>
            </a:r>
          </a:p>
          <a:p>
            <a:pPr lvl="1"/>
            <a:r>
              <a:rPr lang="en-US" dirty="0"/>
              <a:t>March 16-22, 2023 – Brisbane, QLD, AU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https://www.ietf.org/about/participate/get-started/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</a:t>
            </a:r>
            <a:r>
              <a:rPr lang="en-US" sz="1800" dirty="0">
                <a:hlinkClick r:id="rId5"/>
              </a:rPr>
              <a:t>11-16/500</a:t>
            </a:r>
            <a:r>
              <a:rPr lang="en-US" sz="1800" dirty="0"/>
              <a:t>, September 2016: Pat Thaler &amp; Juan Carlos – 802.1E (Privacy Considerations) and 802.c (Local MAC address usage) </a:t>
            </a:r>
            <a:r>
              <a:rPr lang="en-US" dirty="0">
                <a:hlinkClick r:id="rId6"/>
              </a:rPr>
              <a:t>https://datatracker.ietf.org/group/edu/materials/</a:t>
            </a:r>
            <a:endParaRPr lang="en-US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Proceedings: </a:t>
            </a:r>
            <a:r>
              <a:rPr lang="en-US" sz="1600" dirty="0">
                <a:hlinkClick r:id="rId4"/>
              </a:rPr>
              <a:t>https://datatracker.ietf.org/iabasg/ietfieee/meetings/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Capability Discovery,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June 28, 2023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9345 – Considerations for Assigning a New Recommended Differentiated Services Code Point (July 2023)</a:t>
            </a: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9450 – Reliable and Available Wireless (RAW) Use Cases (August 2023)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118 November 4-10, 2023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00200"/>
            <a:ext cx="7772400" cy="41148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904136"/>
              </p:ext>
            </p:extLst>
          </p:nvPr>
        </p:nvGraphicFramePr>
        <p:xfrm>
          <a:off x="1083220" y="2574504"/>
          <a:ext cx="6977557" cy="5234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/>
                        <a:t>N/A</a:t>
                      </a:r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N/A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280367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IETF/IRTF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526507"/>
              </p:ext>
            </p:extLst>
          </p:nvPr>
        </p:nvGraphicFramePr>
        <p:xfrm>
          <a:off x="990600" y="1983626"/>
          <a:ext cx="6977558" cy="446952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8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9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hrpc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Human Rights Protocol Considerations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98437168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92633875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9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66958149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0"/>
                        </a:rPr>
                        <a:t>keytrans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1"/>
                        </a:rPr>
                        <a:t>Key Transparency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39149109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2"/>
                        </a:rPr>
                        <a:t>lake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3"/>
                        </a:rPr>
                        <a:t>Lightweight Authenticated Key Exchange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24827159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4"/>
                        </a:rPr>
                        <a:t>m</a:t>
                      </a:r>
                      <a:r>
                        <a:rPr lang="en-US" dirty="0">
                          <a:hlinkClick r:id="rId14"/>
                        </a:rPr>
                        <a:t>ulti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5"/>
                        </a:rPr>
                        <a:t>Multiformats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41616769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6"/>
                        </a:rPr>
                        <a:t>opsawg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7"/>
                        </a:rPr>
                        <a:t>Operations and Management Area Working Group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248735191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8"/>
                        </a:rPr>
                        <a:t>s</a:t>
                      </a:r>
                      <a:r>
                        <a:rPr lang="en-US" dirty="0">
                          <a:hlinkClick r:id="rId18"/>
                        </a:rPr>
                        <a:t>ml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9"/>
                        </a:rPr>
                        <a:t>Structured Email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93142891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20"/>
                        </a:rPr>
                        <a:t>v</a:t>
                      </a:r>
                      <a:r>
                        <a:rPr lang="en-US" dirty="0">
                          <a:hlinkClick r:id="rId20"/>
                        </a:rPr>
                        <a:t>con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21"/>
                        </a:rPr>
                        <a:t>vCon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2132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IPv6 Neighbor Discovery Prefix Registration: </a:t>
            </a:r>
            <a:r>
              <a:rPr lang="en-US" sz="1400" dirty="0">
                <a:hlinkClick r:id="rId4"/>
              </a:rPr>
              <a:t>https://datatracker.ietf.org/doc/draft-ietf-6lo-prefix-registration/</a:t>
            </a:r>
            <a:r>
              <a:rPr lang="en-US" sz="1400" dirty="0"/>
              <a:t> (August 2023)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145932</TotalTime>
  <Words>1872</Words>
  <Application>Microsoft Macintosh PowerPoint</Application>
  <PresentationFormat>On-screen Show (4:3)</PresentationFormat>
  <Paragraphs>291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118 November 4-10, 2023</vt:lpstr>
      <vt:lpstr>IETF/IRTF groups being (re-)chartered</vt:lpstr>
      <vt:lpstr>YANG Model Catalog</vt:lpstr>
      <vt:lpstr>IoT-related work</vt:lpstr>
      <vt:lpstr>IoT-related work (cont.)</vt:lpstr>
      <vt:lpstr>MADINAS WG</vt:lpstr>
      <vt:lpstr>EAP Method Update (EMU)</vt:lpstr>
      <vt:lpstr>Operations Area Working Group</vt:lpstr>
      <vt:lpstr>Transport Layer Security (TLS)</vt:lpstr>
      <vt:lpstr>Deterministic Networking (DETNET)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1009</cp:revision>
  <cp:lastPrinted>1998-02-10T13:28:06Z</cp:lastPrinted>
  <dcterms:created xsi:type="dcterms:W3CDTF">2005-01-04T21:26:55Z</dcterms:created>
  <dcterms:modified xsi:type="dcterms:W3CDTF">2023-09-10T20:39:47Z</dcterms:modified>
  <cp:category/>
</cp:coreProperties>
</file>