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74" r:id="rId4"/>
    <p:sldId id="273" r:id="rId5"/>
    <p:sldId id="275" r:id="rId6"/>
    <p:sldId id="266" r:id="rId7"/>
    <p:sldId id="265" r:id="rId8"/>
    <p:sldId id="271" r:id="rId9"/>
    <p:sldId id="267" r:id="rId10"/>
    <p:sldId id="269" r:id="rId11"/>
    <p:sldId id="276" r:id="rId12"/>
    <p:sldId id="268" r:id="rId13"/>
    <p:sldId id="264"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5" d="100"/>
          <a:sy n="85" d="100"/>
        </p:scale>
        <p:origin x="1181" y="29"/>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a:p>
        </p:txBody>
      </p:sp>
      <p:sp>
        <p:nvSpPr>
          <p:cNvPr id="6" name="Footer Placeholder 5"/>
          <p:cNvSpPr>
            <a:spLocks noGrp="1"/>
          </p:cNvSpPr>
          <p:nvPr>
            <p:ph type="ftr" idx="11"/>
          </p:nvPr>
        </p:nvSpPr>
        <p:spPr/>
        <p:txBody>
          <a:bodyPr/>
          <a:lstStyle>
            <a:lvl1pPr>
              <a:defRPr/>
            </a:lvl1pPr>
          </a:lstStyle>
          <a:p>
            <a:r>
              <a:rPr lang="en-GB"/>
              <a:t>Leonardo Lanante,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a:p>
        </p:txBody>
      </p:sp>
      <p:sp>
        <p:nvSpPr>
          <p:cNvPr id="4" name="Footer Placeholder 3"/>
          <p:cNvSpPr>
            <a:spLocks noGrp="1"/>
          </p:cNvSpPr>
          <p:nvPr>
            <p:ph type="ftr" idx="11"/>
          </p:nvPr>
        </p:nvSpPr>
        <p:spPr/>
        <p:txBody>
          <a:bodyPr/>
          <a:lstStyle>
            <a:lvl1pPr>
              <a:defRPr/>
            </a:lvl1pPr>
          </a:lstStyle>
          <a:p>
            <a:r>
              <a:rPr lang="en-GB"/>
              <a:t>Leonardo Lanante,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a:p>
        </p:txBody>
      </p:sp>
      <p:sp>
        <p:nvSpPr>
          <p:cNvPr id="3" name="Footer Placeholder 2"/>
          <p:cNvSpPr>
            <a:spLocks noGrp="1"/>
          </p:cNvSpPr>
          <p:nvPr>
            <p:ph type="ftr" idx="11"/>
          </p:nvPr>
        </p:nvSpPr>
        <p:spPr/>
        <p:txBody>
          <a:bodyPr/>
          <a:lstStyle>
            <a:lvl1pPr>
              <a:defRPr/>
            </a:lvl1pPr>
          </a:lstStyle>
          <a:p>
            <a:r>
              <a:rPr lang="en-GB"/>
              <a:t>Leonardo Lanante,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Leonardo Lanante,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Leonardo Lanante, Ofinno</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Leonardo Lanante,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Cross Interference During </a:t>
            </a:r>
            <a:br>
              <a:rPr lang="en-GB" sz="2800" dirty="0"/>
            </a:br>
            <a:r>
              <a:rPr lang="en-GB" sz="2800" dirty="0"/>
              <a:t>Coordinated Spatial Reuse</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id="{869DC155-52D8-8ADF-3FF1-3EE11F583922}"/>
              </a:ext>
            </a:extLst>
          </p:cNvPr>
          <p:cNvGraphicFramePr>
            <a:graphicFrameLocks noChangeAspect="1"/>
          </p:cNvGraphicFramePr>
          <p:nvPr>
            <p:extLst>
              <p:ext uri="{D42A27DB-BD31-4B8C-83A1-F6EECF244321}">
                <p14:modId xmlns:p14="http://schemas.microsoft.com/office/powerpoint/2010/main" val="786439785"/>
              </p:ext>
            </p:extLst>
          </p:nvPr>
        </p:nvGraphicFramePr>
        <p:xfrm>
          <a:off x="696913" y="2344738"/>
          <a:ext cx="8066087" cy="2797175"/>
        </p:xfrm>
        <a:graphic>
          <a:graphicData uri="http://schemas.openxmlformats.org/presentationml/2006/ole">
            <mc:AlternateContent xmlns:mc="http://schemas.openxmlformats.org/markup-compatibility/2006">
              <mc:Choice xmlns:v="urn:schemas-microsoft-com:vml" Requires="v">
                <p:oleObj name="Document" r:id="rId3" imgW="8343510" imgH="2893328" progId="Word.Document.8">
                  <p:embed/>
                </p:oleObj>
              </mc:Choice>
              <mc:Fallback>
                <p:oleObj name="Document" r:id="rId3" imgW="8343510" imgH="2893328" progId="Word.Document.8">
                  <p:embed/>
                  <p:pic>
                    <p:nvPicPr>
                      <p:cNvPr id="3075" name="Object 3"/>
                      <p:cNvPicPr>
                        <a:picLocks noChangeAspect="1" noChangeArrowheads="1"/>
                      </p:cNvPicPr>
                      <p:nvPr/>
                    </p:nvPicPr>
                    <p:blipFill>
                      <a:blip r:embed="rId4"/>
                      <a:srcRect/>
                      <a:stretch>
                        <a:fillRect/>
                      </a:stretch>
                    </p:blipFill>
                    <p:spPr bwMode="auto">
                      <a:xfrm>
                        <a:off x="696913" y="2344738"/>
                        <a:ext cx="8066087" cy="279717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B47E1-D174-7B81-C912-B5B085B81312}"/>
              </a:ext>
            </a:extLst>
          </p:cNvPr>
          <p:cNvSpPr>
            <a:spLocks noGrp="1"/>
          </p:cNvSpPr>
          <p:nvPr>
            <p:ph type="title"/>
          </p:nvPr>
        </p:nvSpPr>
        <p:spPr/>
        <p:txBody>
          <a:bodyPr/>
          <a:lstStyle/>
          <a:p>
            <a:r>
              <a:rPr lang="en-US" dirty="0"/>
              <a:t>Synchronized vs Non-Synchronized C-SR</a:t>
            </a:r>
          </a:p>
        </p:txBody>
      </p:sp>
      <p:sp>
        <p:nvSpPr>
          <p:cNvPr id="4" name="Slide Number Placeholder 3">
            <a:extLst>
              <a:ext uri="{FF2B5EF4-FFF2-40B4-BE49-F238E27FC236}">
                <a16:creationId xmlns:a16="http://schemas.microsoft.com/office/drawing/2014/main" id="{A24F9EC2-7963-45B0-0935-28CD6699FA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F5EC823-B7F2-C61A-F9F2-D1C8C55FB7BD}"/>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B889EF50-3B6A-A824-8388-8F9845F099DD}"/>
              </a:ext>
            </a:extLst>
          </p:cNvPr>
          <p:cNvSpPr>
            <a:spLocks noGrp="1"/>
          </p:cNvSpPr>
          <p:nvPr>
            <p:ph type="dt" idx="15"/>
          </p:nvPr>
        </p:nvSpPr>
        <p:spPr/>
        <p:txBody>
          <a:bodyPr/>
          <a:lstStyle/>
          <a:p>
            <a:r>
              <a:rPr lang="en-US"/>
              <a:t>September 2023</a:t>
            </a:r>
            <a:endParaRPr lang="en-GB" dirty="0"/>
          </a:p>
        </p:txBody>
      </p:sp>
      <p:sp>
        <p:nvSpPr>
          <p:cNvPr id="8" name="TextBox 7">
            <a:extLst>
              <a:ext uri="{FF2B5EF4-FFF2-40B4-BE49-F238E27FC236}">
                <a16:creationId xmlns:a16="http://schemas.microsoft.com/office/drawing/2014/main" id="{849064EC-1D90-224F-487A-E3CA3D9334BE}"/>
              </a:ext>
            </a:extLst>
          </p:cNvPr>
          <p:cNvSpPr txBox="1"/>
          <p:nvPr/>
        </p:nvSpPr>
        <p:spPr>
          <a:xfrm>
            <a:off x="361235" y="4202374"/>
            <a:ext cx="3905965" cy="1477328"/>
          </a:xfrm>
          <a:prstGeom prst="rect">
            <a:avLst/>
          </a:prstGeom>
          <a:noFill/>
        </p:spPr>
        <p:txBody>
          <a:bodyPr wrap="square" rtlCol="0">
            <a:spAutoFit/>
          </a:bodyPr>
          <a:lstStyle/>
          <a:p>
            <a:r>
              <a:rPr lang="en-US" sz="1800" dirty="0">
                <a:solidFill>
                  <a:schemeClr val="tx1"/>
                </a:solidFill>
              </a:rPr>
              <a:t>AP2 may also introduce </a:t>
            </a:r>
            <a:r>
              <a:rPr lang="en-US" sz="1800" dirty="0" err="1">
                <a:solidFill>
                  <a:schemeClr val="tx1"/>
                </a:solidFill>
              </a:rPr>
              <a:t>unexpectedy</a:t>
            </a:r>
            <a:r>
              <a:rPr lang="en-US" sz="1800" dirty="0">
                <a:solidFill>
                  <a:schemeClr val="tx1"/>
                </a:solidFill>
              </a:rPr>
              <a:t> high interference to the Sharing AP when it transmits a PPDU that is not fully aligned with the PPDU of the Sharing AP.  </a:t>
            </a:r>
          </a:p>
        </p:txBody>
      </p:sp>
      <p:cxnSp>
        <p:nvCxnSpPr>
          <p:cNvPr id="37" name="直接连接符 5">
            <a:extLst>
              <a:ext uri="{FF2B5EF4-FFF2-40B4-BE49-F238E27FC236}">
                <a16:creationId xmlns:a16="http://schemas.microsoft.com/office/drawing/2014/main" id="{B4C2C0D1-3EAD-CCDE-772B-F23F66BBF138}"/>
              </a:ext>
            </a:extLst>
          </p:cNvPr>
          <p:cNvCxnSpPr>
            <a:cxnSpLocks/>
          </p:cNvCxnSpPr>
          <p:nvPr/>
        </p:nvCxnSpPr>
        <p:spPr bwMode="auto">
          <a:xfrm>
            <a:off x="5311574" y="2514600"/>
            <a:ext cx="3065664"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38" name="直接连接符 6">
            <a:extLst>
              <a:ext uri="{FF2B5EF4-FFF2-40B4-BE49-F238E27FC236}">
                <a16:creationId xmlns:a16="http://schemas.microsoft.com/office/drawing/2014/main" id="{2FC630EF-236D-EFFF-5181-9028652BB1F4}"/>
              </a:ext>
            </a:extLst>
          </p:cNvPr>
          <p:cNvCxnSpPr>
            <a:cxnSpLocks/>
          </p:cNvCxnSpPr>
          <p:nvPr/>
        </p:nvCxnSpPr>
        <p:spPr bwMode="auto">
          <a:xfrm>
            <a:off x="5311574" y="3124200"/>
            <a:ext cx="3145039"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39" name="文本框 8">
            <a:extLst>
              <a:ext uri="{FF2B5EF4-FFF2-40B4-BE49-F238E27FC236}">
                <a16:creationId xmlns:a16="http://schemas.microsoft.com/office/drawing/2014/main" id="{1140AC5B-713D-3331-B83D-5DB8A897730A}"/>
              </a:ext>
            </a:extLst>
          </p:cNvPr>
          <p:cNvSpPr txBox="1"/>
          <p:nvPr/>
        </p:nvSpPr>
        <p:spPr>
          <a:xfrm>
            <a:off x="4016174" y="2093267"/>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sp>
        <p:nvSpPr>
          <p:cNvPr id="40" name="文本框 15">
            <a:extLst>
              <a:ext uri="{FF2B5EF4-FFF2-40B4-BE49-F238E27FC236}">
                <a16:creationId xmlns:a16="http://schemas.microsoft.com/office/drawing/2014/main" id="{A86789B9-C17A-316A-60BD-25BF97C10BEC}"/>
              </a:ext>
            </a:extLst>
          </p:cNvPr>
          <p:cNvSpPr txBox="1"/>
          <p:nvPr/>
        </p:nvSpPr>
        <p:spPr>
          <a:xfrm>
            <a:off x="3939974" y="2667790"/>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41" name="矩形 7">
            <a:extLst>
              <a:ext uri="{FF2B5EF4-FFF2-40B4-BE49-F238E27FC236}">
                <a16:creationId xmlns:a16="http://schemas.microsoft.com/office/drawing/2014/main" id="{F6894C77-55F1-A473-2F37-6A43C619C65A}"/>
              </a:ext>
            </a:extLst>
          </p:cNvPr>
          <p:cNvSpPr/>
          <p:nvPr/>
        </p:nvSpPr>
        <p:spPr bwMode="auto">
          <a:xfrm>
            <a:off x="5488699" y="2132887"/>
            <a:ext cx="492954"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MAP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TF</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42" name="矩形 9">
            <a:extLst>
              <a:ext uri="{FF2B5EF4-FFF2-40B4-BE49-F238E27FC236}">
                <a16:creationId xmlns:a16="http://schemas.microsoft.com/office/drawing/2014/main" id="{9CCF7996-DA60-EBAE-048E-A7BBE2D8DD1F}"/>
              </a:ext>
            </a:extLst>
          </p:cNvPr>
          <p:cNvSpPr/>
          <p:nvPr/>
        </p:nvSpPr>
        <p:spPr bwMode="auto">
          <a:xfrm>
            <a:off x="6208145" y="2127633"/>
            <a:ext cx="679662" cy="38625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cxnSp>
        <p:nvCxnSpPr>
          <p:cNvPr id="44" name="Straight Arrow Connector 43">
            <a:extLst>
              <a:ext uri="{FF2B5EF4-FFF2-40B4-BE49-F238E27FC236}">
                <a16:creationId xmlns:a16="http://schemas.microsoft.com/office/drawing/2014/main" id="{70D979AD-31F7-35A0-5FB4-87CF306B82CB}"/>
              </a:ext>
            </a:extLst>
          </p:cNvPr>
          <p:cNvCxnSpPr>
            <a:cxnSpLocks/>
          </p:cNvCxnSpPr>
          <p:nvPr/>
        </p:nvCxnSpPr>
        <p:spPr bwMode="auto">
          <a:xfrm>
            <a:off x="5723245" y="2513317"/>
            <a:ext cx="0" cy="3567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a:extLst>
              <a:ext uri="{FF2B5EF4-FFF2-40B4-BE49-F238E27FC236}">
                <a16:creationId xmlns:a16="http://schemas.microsoft.com/office/drawing/2014/main" id="{CB626980-6979-CCBE-97EA-D93B0D37702D}"/>
              </a:ext>
            </a:extLst>
          </p:cNvPr>
          <p:cNvSpPr txBox="1"/>
          <p:nvPr/>
        </p:nvSpPr>
        <p:spPr>
          <a:xfrm>
            <a:off x="5410563" y="2838429"/>
            <a:ext cx="970484" cy="261610"/>
          </a:xfrm>
          <a:prstGeom prst="rect">
            <a:avLst/>
          </a:prstGeom>
          <a:noFill/>
        </p:spPr>
        <p:txBody>
          <a:bodyPr wrap="square" rtlCol="0">
            <a:spAutoFit/>
          </a:bodyPr>
          <a:lstStyle/>
          <a:p>
            <a:r>
              <a:rPr lang="en-US" sz="1100" dirty="0">
                <a:solidFill>
                  <a:schemeClr val="tx1"/>
                </a:solidFill>
              </a:rPr>
              <a:t>MCS,TP</a:t>
            </a:r>
          </a:p>
        </p:txBody>
      </p:sp>
      <p:sp>
        <p:nvSpPr>
          <p:cNvPr id="46" name="矩形 9">
            <a:extLst>
              <a:ext uri="{FF2B5EF4-FFF2-40B4-BE49-F238E27FC236}">
                <a16:creationId xmlns:a16="http://schemas.microsoft.com/office/drawing/2014/main" id="{6CBFDDD0-8636-0A6F-DB1D-0644C40F6150}"/>
              </a:ext>
            </a:extLst>
          </p:cNvPr>
          <p:cNvSpPr/>
          <p:nvPr/>
        </p:nvSpPr>
        <p:spPr bwMode="auto">
          <a:xfrm>
            <a:off x="6884093" y="2127633"/>
            <a:ext cx="1015478" cy="381049"/>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47" name="TextBox 46">
            <a:extLst>
              <a:ext uri="{FF2B5EF4-FFF2-40B4-BE49-F238E27FC236}">
                <a16:creationId xmlns:a16="http://schemas.microsoft.com/office/drawing/2014/main" id="{06A87808-0EA8-6320-7298-5D33FD631750}"/>
              </a:ext>
            </a:extLst>
          </p:cNvPr>
          <p:cNvSpPr txBox="1"/>
          <p:nvPr/>
        </p:nvSpPr>
        <p:spPr>
          <a:xfrm>
            <a:off x="6158778" y="2180308"/>
            <a:ext cx="1295400" cy="261610"/>
          </a:xfrm>
          <a:prstGeom prst="rect">
            <a:avLst/>
          </a:prstGeom>
          <a:noFill/>
        </p:spPr>
        <p:txBody>
          <a:bodyPr wrap="square" rtlCol="0">
            <a:spAutoFit/>
          </a:bodyPr>
          <a:lstStyle/>
          <a:p>
            <a:r>
              <a:rPr lang="en-US" sz="1100" dirty="0">
                <a:solidFill>
                  <a:schemeClr val="tx1"/>
                </a:solidFill>
              </a:rPr>
              <a:t>Pre-UHR</a:t>
            </a:r>
          </a:p>
        </p:txBody>
      </p:sp>
      <p:sp>
        <p:nvSpPr>
          <p:cNvPr id="49" name="TextBox 48">
            <a:extLst>
              <a:ext uri="{FF2B5EF4-FFF2-40B4-BE49-F238E27FC236}">
                <a16:creationId xmlns:a16="http://schemas.microsoft.com/office/drawing/2014/main" id="{8F568228-C81D-5197-F61E-923E54332E7C}"/>
              </a:ext>
            </a:extLst>
          </p:cNvPr>
          <p:cNvSpPr txBox="1"/>
          <p:nvPr/>
        </p:nvSpPr>
        <p:spPr>
          <a:xfrm>
            <a:off x="7114299" y="2175376"/>
            <a:ext cx="990600" cy="276999"/>
          </a:xfrm>
          <a:prstGeom prst="rect">
            <a:avLst/>
          </a:prstGeom>
          <a:noFill/>
        </p:spPr>
        <p:txBody>
          <a:bodyPr wrap="square">
            <a:spAutoFit/>
          </a:bodyPr>
          <a:lstStyle/>
          <a:p>
            <a:r>
              <a:rPr lang="en-US" sz="1200" dirty="0">
                <a:solidFill>
                  <a:schemeClr val="tx1"/>
                </a:solidFill>
              </a:rPr>
              <a:t>UHR</a:t>
            </a:r>
            <a:endParaRPr lang="en-US" sz="1200" dirty="0"/>
          </a:p>
        </p:txBody>
      </p:sp>
      <p:sp>
        <p:nvSpPr>
          <p:cNvPr id="50" name="矩形 9">
            <a:extLst>
              <a:ext uri="{FF2B5EF4-FFF2-40B4-BE49-F238E27FC236}">
                <a16:creationId xmlns:a16="http://schemas.microsoft.com/office/drawing/2014/main" id="{358DF1E5-7A67-6166-CD8D-4D72CE5F5176}"/>
              </a:ext>
            </a:extLst>
          </p:cNvPr>
          <p:cNvSpPr/>
          <p:nvPr/>
        </p:nvSpPr>
        <p:spPr bwMode="auto">
          <a:xfrm>
            <a:off x="6214554" y="2745016"/>
            <a:ext cx="578163" cy="386254"/>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51" name="矩形 9">
            <a:extLst>
              <a:ext uri="{FF2B5EF4-FFF2-40B4-BE49-F238E27FC236}">
                <a16:creationId xmlns:a16="http://schemas.microsoft.com/office/drawing/2014/main" id="{D22C779C-2396-EBA2-A26E-A8F7A321CD92}"/>
              </a:ext>
            </a:extLst>
          </p:cNvPr>
          <p:cNvSpPr/>
          <p:nvPr/>
        </p:nvSpPr>
        <p:spPr bwMode="auto">
          <a:xfrm>
            <a:off x="6792718" y="2745016"/>
            <a:ext cx="1113262" cy="381049"/>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52" name="TextBox 51">
            <a:extLst>
              <a:ext uri="{FF2B5EF4-FFF2-40B4-BE49-F238E27FC236}">
                <a16:creationId xmlns:a16="http://schemas.microsoft.com/office/drawing/2014/main" id="{9A602E1D-9B51-F555-8C5C-7C8230165862}"/>
              </a:ext>
            </a:extLst>
          </p:cNvPr>
          <p:cNvSpPr txBox="1"/>
          <p:nvPr/>
        </p:nvSpPr>
        <p:spPr>
          <a:xfrm>
            <a:off x="6145018" y="2814268"/>
            <a:ext cx="1295400" cy="261610"/>
          </a:xfrm>
          <a:prstGeom prst="rect">
            <a:avLst/>
          </a:prstGeom>
          <a:noFill/>
        </p:spPr>
        <p:txBody>
          <a:bodyPr wrap="square" rtlCol="0">
            <a:spAutoFit/>
          </a:bodyPr>
          <a:lstStyle/>
          <a:p>
            <a:r>
              <a:rPr lang="en-US" sz="1100" dirty="0">
                <a:solidFill>
                  <a:schemeClr val="tx1"/>
                </a:solidFill>
              </a:rPr>
              <a:t>Pre-UHR</a:t>
            </a:r>
          </a:p>
        </p:txBody>
      </p:sp>
      <p:sp>
        <p:nvSpPr>
          <p:cNvPr id="53" name="TextBox 52">
            <a:extLst>
              <a:ext uri="{FF2B5EF4-FFF2-40B4-BE49-F238E27FC236}">
                <a16:creationId xmlns:a16="http://schemas.microsoft.com/office/drawing/2014/main" id="{2E338689-054D-63F3-49FD-E7B4591DA155}"/>
              </a:ext>
            </a:extLst>
          </p:cNvPr>
          <p:cNvSpPr txBox="1"/>
          <p:nvPr/>
        </p:nvSpPr>
        <p:spPr>
          <a:xfrm>
            <a:off x="6780959" y="2707253"/>
            <a:ext cx="1335188" cy="461665"/>
          </a:xfrm>
          <a:prstGeom prst="rect">
            <a:avLst/>
          </a:prstGeom>
          <a:noFill/>
        </p:spPr>
        <p:txBody>
          <a:bodyPr wrap="square">
            <a:spAutoFit/>
          </a:bodyPr>
          <a:lstStyle/>
          <a:p>
            <a:r>
              <a:rPr lang="en-US" sz="1200" dirty="0">
                <a:solidFill>
                  <a:schemeClr val="tx1"/>
                </a:solidFill>
              </a:rPr>
              <a:t>UHR portion</a:t>
            </a:r>
          </a:p>
          <a:p>
            <a:r>
              <a:rPr lang="en-US" sz="1200" dirty="0">
                <a:solidFill>
                  <a:schemeClr val="tx1"/>
                </a:solidFill>
              </a:rPr>
              <a:t>unsynchronized</a:t>
            </a:r>
            <a:endParaRPr lang="en-US" sz="1200" dirty="0"/>
          </a:p>
        </p:txBody>
      </p:sp>
      <p:cxnSp>
        <p:nvCxnSpPr>
          <p:cNvPr id="56" name="Straight Connector 55">
            <a:extLst>
              <a:ext uri="{FF2B5EF4-FFF2-40B4-BE49-F238E27FC236}">
                <a16:creationId xmlns:a16="http://schemas.microsoft.com/office/drawing/2014/main" id="{02BDE6AF-C4F0-C0AB-C883-00884BD3AA25}"/>
              </a:ext>
            </a:extLst>
          </p:cNvPr>
          <p:cNvCxnSpPr/>
          <p:nvPr/>
        </p:nvCxnSpPr>
        <p:spPr bwMode="auto">
          <a:xfrm>
            <a:off x="6884093" y="2508682"/>
            <a:ext cx="0" cy="19857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7" name="Straight Connector 56">
            <a:extLst>
              <a:ext uri="{FF2B5EF4-FFF2-40B4-BE49-F238E27FC236}">
                <a16:creationId xmlns:a16="http://schemas.microsoft.com/office/drawing/2014/main" id="{963A5855-4EA3-6731-C871-9785B15A4EAE}"/>
              </a:ext>
            </a:extLst>
          </p:cNvPr>
          <p:cNvCxnSpPr/>
          <p:nvPr/>
        </p:nvCxnSpPr>
        <p:spPr bwMode="auto">
          <a:xfrm>
            <a:off x="6792717" y="2508682"/>
            <a:ext cx="0" cy="19857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8" name="TextBox 57">
            <a:extLst>
              <a:ext uri="{FF2B5EF4-FFF2-40B4-BE49-F238E27FC236}">
                <a16:creationId xmlns:a16="http://schemas.microsoft.com/office/drawing/2014/main" id="{4B00F79F-5E24-0999-3159-25EEE04A1933}"/>
              </a:ext>
            </a:extLst>
          </p:cNvPr>
          <p:cNvSpPr txBox="1"/>
          <p:nvPr/>
        </p:nvSpPr>
        <p:spPr>
          <a:xfrm>
            <a:off x="6711521" y="2482692"/>
            <a:ext cx="1335188" cy="261610"/>
          </a:xfrm>
          <a:prstGeom prst="rect">
            <a:avLst/>
          </a:prstGeom>
          <a:noFill/>
        </p:spPr>
        <p:txBody>
          <a:bodyPr wrap="square" rtlCol="0">
            <a:spAutoFit/>
          </a:bodyPr>
          <a:lstStyle/>
          <a:p>
            <a:r>
              <a:rPr lang="en-US" sz="1100" dirty="0">
                <a:solidFill>
                  <a:schemeClr val="tx1"/>
                </a:solidFill>
              </a:rPr>
              <a:t>offset</a:t>
            </a:r>
          </a:p>
        </p:txBody>
      </p:sp>
      <p:sp>
        <p:nvSpPr>
          <p:cNvPr id="3" name="TextBox 2">
            <a:extLst>
              <a:ext uri="{FF2B5EF4-FFF2-40B4-BE49-F238E27FC236}">
                <a16:creationId xmlns:a16="http://schemas.microsoft.com/office/drawing/2014/main" id="{ACD69140-484F-EAF5-C482-E14749145205}"/>
              </a:ext>
            </a:extLst>
          </p:cNvPr>
          <p:cNvSpPr txBox="1"/>
          <p:nvPr/>
        </p:nvSpPr>
        <p:spPr>
          <a:xfrm>
            <a:off x="563841" y="1818371"/>
            <a:ext cx="3991626" cy="1754326"/>
          </a:xfrm>
          <a:prstGeom prst="rect">
            <a:avLst/>
          </a:prstGeom>
          <a:noFill/>
        </p:spPr>
        <p:txBody>
          <a:bodyPr wrap="square" rtlCol="0">
            <a:spAutoFit/>
          </a:bodyPr>
          <a:lstStyle/>
          <a:p>
            <a:r>
              <a:rPr lang="en-US" sz="1800" dirty="0">
                <a:solidFill>
                  <a:schemeClr val="tx1"/>
                </a:solidFill>
              </a:rPr>
              <a:t>Simulation Parameters</a:t>
            </a:r>
          </a:p>
          <a:p>
            <a:pPr marL="285750" indent="-285750">
              <a:buFont typeface="Arial" panose="020B0604020202020204" pitchFamily="34" charset="0"/>
              <a:buChar char="•"/>
            </a:pPr>
            <a:r>
              <a:rPr lang="en-US" sz="1800" dirty="0">
                <a:solidFill>
                  <a:schemeClr val="tx1"/>
                </a:solidFill>
              </a:rPr>
              <a:t>AP1 – 2 Antennas</a:t>
            </a:r>
          </a:p>
          <a:p>
            <a:pPr marL="285750" indent="-285750">
              <a:buFont typeface="Arial" panose="020B0604020202020204" pitchFamily="34" charset="0"/>
              <a:buChar char="•"/>
            </a:pPr>
            <a:r>
              <a:rPr lang="en-US" sz="1800" dirty="0">
                <a:solidFill>
                  <a:schemeClr val="tx1"/>
                </a:solidFill>
              </a:rPr>
              <a:t>AP2 – 2 Antennas</a:t>
            </a:r>
          </a:p>
          <a:p>
            <a:pPr marL="285750" indent="-285750">
              <a:buFont typeface="Arial" panose="020B0604020202020204" pitchFamily="34" charset="0"/>
              <a:buChar char="•"/>
            </a:pPr>
            <a:r>
              <a:rPr lang="en-US" sz="1800" dirty="0">
                <a:solidFill>
                  <a:schemeClr val="tx1"/>
                </a:solidFill>
              </a:rPr>
              <a:t>PPDU Format: SU PPDU/80 MHz</a:t>
            </a:r>
          </a:p>
          <a:p>
            <a:pPr marL="285750" indent="-285750">
              <a:buFont typeface="Arial" panose="020B0604020202020204" pitchFamily="34" charset="0"/>
              <a:buChar char="•"/>
            </a:pPr>
            <a:r>
              <a:rPr lang="en-US" sz="1800" dirty="0">
                <a:solidFill>
                  <a:schemeClr val="tx1"/>
                </a:solidFill>
              </a:rPr>
              <a:t>Channel Model: </a:t>
            </a:r>
            <a:r>
              <a:rPr lang="en-US" sz="1800" dirty="0" err="1">
                <a:solidFill>
                  <a:schemeClr val="tx1"/>
                </a:solidFill>
              </a:rPr>
              <a:t>TGn</a:t>
            </a:r>
            <a:r>
              <a:rPr lang="en-US" sz="1800" dirty="0">
                <a:solidFill>
                  <a:schemeClr val="tx1"/>
                </a:solidFill>
              </a:rPr>
              <a:t> Channel B</a:t>
            </a:r>
          </a:p>
          <a:p>
            <a:pPr marL="285750" indent="-285750">
              <a:buFont typeface="Arial" panose="020B0604020202020204" pitchFamily="34" charset="0"/>
              <a:buChar char="•"/>
            </a:pPr>
            <a:r>
              <a:rPr lang="en-US" sz="1800" dirty="0">
                <a:solidFill>
                  <a:schemeClr val="tx1"/>
                </a:solidFill>
              </a:rPr>
              <a:t>AP2 transmission offset: 4 us</a:t>
            </a:r>
          </a:p>
        </p:txBody>
      </p:sp>
      <p:pic>
        <p:nvPicPr>
          <p:cNvPr id="10" name="Picture 9" descr="A graph showing a number of blue and orange lines&#10;&#10;Description automatically generated">
            <a:extLst>
              <a:ext uri="{FF2B5EF4-FFF2-40B4-BE49-F238E27FC236}">
                <a16:creationId xmlns:a16="http://schemas.microsoft.com/office/drawing/2014/main" id="{7D2B54EB-74F7-8980-0194-5B7EA7F8BE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1115" y="3856132"/>
            <a:ext cx="5012140" cy="2349440"/>
          </a:xfrm>
          <a:prstGeom prst="rect">
            <a:avLst/>
          </a:prstGeom>
        </p:spPr>
      </p:pic>
      <p:cxnSp>
        <p:nvCxnSpPr>
          <p:cNvPr id="11" name="Straight Connector 10">
            <a:extLst>
              <a:ext uri="{FF2B5EF4-FFF2-40B4-BE49-F238E27FC236}">
                <a16:creationId xmlns:a16="http://schemas.microsoft.com/office/drawing/2014/main" id="{DCF1782E-10CE-C150-9D48-1561959071DF}"/>
              </a:ext>
            </a:extLst>
          </p:cNvPr>
          <p:cNvCxnSpPr/>
          <p:nvPr/>
        </p:nvCxnSpPr>
        <p:spPr bwMode="auto">
          <a:xfrm>
            <a:off x="4605960" y="3843816"/>
            <a:ext cx="152400"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2" name="Straight Connector 11">
            <a:extLst>
              <a:ext uri="{FF2B5EF4-FFF2-40B4-BE49-F238E27FC236}">
                <a16:creationId xmlns:a16="http://schemas.microsoft.com/office/drawing/2014/main" id="{8EB68AB0-70AD-729C-B939-058CE0B3F684}"/>
              </a:ext>
            </a:extLst>
          </p:cNvPr>
          <p:cNvCxnSpPr>
            <a:cxnSpLocks/>
          </p:cNvCxnSpPr>
          <p:nvPr/>
        </p:nvCxnSpPr>
        <p:spPr bwMode="auto">
          <a:xfrm flipV="1">
            <a:off x="4605960" y="3847768"/>
            <a:ext cx="0" cy="108405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3" name="TextBox 12">
            <a:extLst>
              <a:ext uri="{FF2B5EF4-FFF2-40B4-BE49-F238E27FC236}">
                <a16:creationId xmlns:a16="http://schemas.microsoft.com/office/drawing/2014/main" id="{3DF3AB20-7A0E-574E-5B50-E9279D8999CC}"/>
              </a:ext>
            </a:extLst>
          </p:cNvPr>
          <p:cNvSpPr txBox="1"/>
          <p:nvPr/>
        </p:nvSpPr>
        <p:spPr>
          <a:xfrm>
            <a:off x="4205820" y="3609285"/>
            <a:ext cx="704865" cy="253916"/>
          </a:xfrm>
          <a:prstGeom prst="rect">
            <a:avLst/>
          </a:prstGeom>
          <a:noFill/>
        </p:spPr>
        <p:txBody>
          <a:bodyPr wrap="square" rtlCol="0">
            <a:spAutoFit/>
          </a:bodyPr>
          <a:lstStyle/>
          <a:p>
            <a:r>
              <a:rPr lang="en-US" sz="1050" dirty="0">
                <a:solidFill>
                  <a:schemeClr val="tx1"/>
                </a:solidFill>
              </a:rPr>
              <a:t>PPDU1</a:t>
            </a:r>
          </a:p>
        </p:txBody>
      </p:sp>
      <p:cxnSp>
        <p:nvCxnSpPr>
          <p:cNvPr id="14" name="Straight Connector 13">
            <a:extLst>
              <a:ext uri="{FF2B5EF4-FFF2-40B4-BE49-F238E27FC236}">
                <a16:creationId xmlns:a16="http://schemas.microsoft.com/office/drawing/2014/main" id="{39A2F60E-6300-B428-175B-FFC8E1E1C60C}"/>
              </a:ext>
            </a:extLst>
          </p:cNvPr>
          <p:cNvCxnSpPr/>
          <p:nvPr/>
        </p:nvCxnSpPr>
        <p:spPr bwMode="auto">
          <a:xfrm>
            <a:off x="4758286" y="3843261"/>
            <a:ext cx="152400"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5" name="Straight Connector 14">
            <a:extLst>
              <a:ext uri="{FF2B5EF4-FFF2-40B4-BE49-F238E27FC236}">
                <a16:creationId xmlns:a16="http://schemas.microsoft.com/office/drawing/2014/main" id="{F6B7FE7D-106B-3992-87C4-B043E3E28318}"/>
              </a:ext>
            </a:extLst>
          </p:cNvPr>
          <p:cNvCxnSpPr>
            <a:cxnSpLocks/>
          </p:cNvCxnSpPr>
          <p:nvPr/>
        </p:nvCxnSpPr>
        <p:spPr bwMode="auto">
          <a:xfrm flipV="1">
            <a:off x="4758286" y="3847768"/>
            <a:ext cx="0" cy="73071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 name="Straight Connector 15">
            <a:extLst>
              <a:ext uri="{FF2B5EF4-FFF2-40B4-BE49-F238E27FC236}">
                <a16:creationId xmlns:a16="http://schemas.microsoft.com/office/drawing/2014/main" id="{AEF85683-A133-3BB9-E9D2-71D88B4D7324}"/>
              </a:ext>
            </a:extLst>
          </p:cNvPr>
          <p:cNvCxnSpPr>
            <a:cxnSpLocks/>
          </p:cNvCxnSpPr>
          <p:nvPr/>
        </p:nvCxnSpPr>
        <p:spPr bwMode="auto">
          <a:xfrm flipV="1">
            <a:off x="4910612" y="3843261"/>
            <a:ext cx="0" cy="134651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7" name="TextBox 16">
            <a:extLst>
              <a:ext uri="{FF2B5EF4-FFF2-40B4-BE49-F238E27FC236}">
                <a16:creationId xmlns:a16="http://schemas.microsoft.com/office/drawing/2014/main" id="{CB31EEB8-FBE5-5445-F656-1FB1C51669C5}"/>
              </a:ext>
            </a:extLst>
          </p:cNvPr>
          <p:cNvSpPr txBox="1"/>
          <p:nvPr/>
        </p:nvSpPr>
        <p:spPr>
          <a:xfrm>
            <a:off x="8170552" y="3675132"/>
            <a:ext cx="931875" cy="253916"/>
          </a:xfrm>
          <a:prstGeom prst="rect">
            <a:avLst/>
          </a:prstGeom>
          <a:noFill/>
        </p:spPr>
        <p:txBody>
          <a:bodyPr wrap="square" rtlCol="0">
            <a:spAutoFit/>
          </a:bodyPr>
          <a:lstStyle/>
          <a:p>
            <a:r>
              <a:rPr lang="en-US" sz="1050" dirty="0">
                <a:solidFill>
                  <a:schemeClr val="tx1"/>
                </a:solidFill>
              </a:rPr>
              <a:t>PPDU 100</a:t>
            </a:r>
          </a:p>
        </p:txBody>
      </p:sp>
      <p:cxnSp>
        <p:nvCxnSpPr>
          <p:cNvPr id="18" name="Straight Connector 17">
            <a:extLst>
              <a:ext uri="{FF2B5EF4-FFF2-40B4-BE49-F238E27FC236}">
                <a16:creationId xmlns:a16="http://schemas.microsoft.com/office/drawing/2014/main" id="{368682B6-7FC4-CF66-B801-61EC65601476}"/>
              </a:ext>
            </a:extLst>
          </p:cNvPr>
          <p:cNvCxnSpPr/>
          <p:nvPr/>
        </p:nvCxnSpPr>
        <p:spPr bwMode="auto">
          <a:xfrm>
            <a:off x="8415384" y="3970578"/>
            <a:ext cx="152400"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19" name="Straight Connector 18">
            <a:extLst>
              <a:ext uri="{FF2B5EF4-FFF2-40B4-BE49-F238E27FC236}">
                <a16:creationId xmlns:a16="http://schemas.microsoft.com/office/drawing/2014/main" id="{C7BE46A2-5726-9650-40D9-95A4363D2893}"/>
              </a:ext>
            </a:extLst>
          </p:cNvPr>
          <p:cNvCxnSpPr/>
          <p:nvPr/>
        </p:nvCxnSpPr>
        <p:spPr bwMode="auto">
          <a:xfrm flipV="1">
            <a:off x="8377238" y="3889802"/>
            <a:ext cx="0" cy="73071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0" name="Straight Connector 19">
            <a:extLst>
              <a:ext uri="{FF2B5EF4-FFF2-40B4-BE49-F238E27FC236}">
                <a16:creationId xmlns:a16="http://schemas.microsoft.com/office/drawing/2014/main" id="{C99BC95B-D373-E602-F7F6-4D77706E5650}"/>
              </a:ext>
            </a:extLst>
          </p:cNvPr>
          <p:cNvCxnSpPr>
            <a:cxnSpLocks/>
          </p:cNvCxnSpPr>
          <p:nvPr/>
        </p:nvCxnSpPr>
        <p:spPr bwMode="auto">
          <a:xfrm flipV="1">
            <a:off x="8542338" y="3889802"/>
            <a:ext cx="0" cy="155517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1" name="TextBox 20">
            <a:extLst>
              <a:ext uri="{FF2B5EF4-FFF2-40B4-BE49-F238E27FC236}">
                <a16:creationId xmlns:a16="http://schemas.microsoft.com/office/drawing/2014/main" id="{3CC82D80-2632-3FD1-117E-49979B686D2B}"/>
              </a:ext>
            </a:extLst>
          </p:cNvPr>
          <p:cNvSpPr txBox="1"/>
          <p:nvPr/>
        </p:nvSpPr>
        <p:spPr>
          <a:xfrm>
            <a:off x="4652953" y="3613911"/>
            <a:ext cx="704865" cy="253916"/>
          </a:xfrm>
          <a:prstGeom prst="rect">
            <a:avLst/>
          </a:prstGeom>
          <a:noFill/>
        </p:spPr>
        <p:txBody>
          <a:bodyPr wrap="square" rtlCol="0">
            <a:spAutoFit/>
          </a:bodyPr>
          <a:lstStyle/>
          <a:p>
            <a:r>
              <a:rPr lang="en-US" sz="1050" dirty="0">
                <a:solidFill>
                  <a:schemeClr val="tx1"/>
                </a:solidFill>
              </a:rPr>
              <a:t>PPDU2</a:t>
            </a:r>
          </a:p>
        </p:txBody>
      </p:sp>
      <p:cxnSp>
        <p:nvCxnSpPr>
          <p:cNvPr id="22" name="Straight Connector 21">
            <a:extLst>
              <a:ext uri="{FF2B5EF4-FFF2-40B4-BE49-F238E27FC236}">
                <a16:creationId xmlns:a16="http://schemas.microsoft.com/office/drawing/2014/main" id="{55FAA7E9-28FB-EE47-3B48-67C54941D68B}"/>
              </a:ext>
            </a:extLst>
          </p:cNvPr>
          <p:cNvCxnSpPr>
            <a:cxnSpLocks/>
          </p:cNvCxnSpPr>
          <p:nvPr/>
        </p:nvCxnSpPr>
        <p:spPr bwMode="auto">
          <a:xfrm>
            <a:off x="5145769" y="3970578"/>
            <a:ext cx="3231469" cy="0"/>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sp>
        <p:nvSpPr>
          <p:cNvPr id="23" name="TextBox 22">
            <a:extLst>
              <a:ext uri="{FF2B5EF4-FFF2-40B4-BE49-F238E27FC236}">
                <a16:creationId xmlns:a16="http://schemas.microsoft.com/office/drawing/2014/main" id="{B9A74F42-54B6-ADE2-69B8-27389F97BB03}"/>
              </a:ext>
            </a:extLst>
          </p:cNvPr>
          <p:cNvSpPr txBox="1"/>
          <p:nvPr/>
        </p:nvSpPr>
        <p:spPr>
          <a:xfrm>
            <a:off x="5728408" y="3742652"/>
            <a:ext cx="1116694" cy="253916"/>
          </a:xfrm>
          <a:prstGeom prst="rect">
            <a:avLst/>
          </a:prstGeom>
          <a:noFill/>
        </p:spPr>
        <p:txBody>
          <a:bodyPr wrap="square" rtlCol="0">
            <a:spAutoFit/>
          </a:bodyPr>
          <a:lstStyle/>
          <a:p>
            <a:r>
              <a:rPr lang="en-US" sz="1050" dirty="0">
                <a:solidFill>
                  <a:schemeClr val="tx1"/>
                </a:solidFill>
              </a:rPr>
              <a:t>1000 Iterations</a:t>
            </a:r>
          </a:p>
        </p:txBody>
      </p:sp>
      <p:sp>
        <p:nvSpPr>
          <p:cNvPr id="30" name="TextBox 29">
            <a:extLst>
              <a:ext uri="{FF2B5EF4-FFF2-40B4-BE49-F238E27FC236}">
                <a16:creationId xmlns:a16="http://schemas.microsoft.com/office/drawing/2014/main" id="{07C2DA0B-7ED9-1273-19ED-0D9D06D57703}"/>
              </a:ext>
            </a:extLst>
          </p:cNvPr>
          <p:cNvSpPr txBox="1"/>
          <p:nvPr/>
        </p:nvSpPr>
        <p:spPr>
          <a:xfrm>
            <a:off x="4140112" y="6016269"/>
            <a:ext cx="4136065" cy="461665"/>
          </a:xfrm>
          <a:prstGeom prst="rect">
            <a:avLst/>
          </a:prstGeom>
          <a:noFill/>
        </p:spPr>
        <p:txBody>
          <a:bodyPr wrap="square" rtlCol="0">
            <a:spAutoFit/>
          </a:bodyPr>
          <a:lstStyle/>
          <a:p>
            <a:r>
              <a:rPr lang="en-US" sz="1200" dirty="0">
                <a:solidFill>
                  <a:schemeClr val="tx1"/>
                </a:solidFill>
              </a:rPr>
              <a:t>Note: x-axis is concatenated PPDU subcarrier samples (980) of all PPDUs</a:t>
            </a:r>
          </a:p>
        </p:txBody>
      </p:sp>
    </p:spTree>
    <p:extLst>
      <p:ext uri="{BB962C8B-B14F-4D97-AF65-F5344CB8AC3E}">
        <p14:creationId xmlns:p14="http://schemas.microsoft.com/office/powerpoint/2010/main" val="849868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A00B3-E7FB-8C38-3DBC-9F8711EFB6A9}"/>
              </a:ext>
            </a:extLst>
          </p:cNvPr>
          <p:cNvSpPr>
            <a:spLocks noGrp="1"/>
          </p:cNvSpPr>
          <p:nvPr>
            <p:ph type="title"/>
          </p:nvPr>
        </p:nvSpPr>
        <p:spPr/>
        <p:txBody>
          <a:bodyPr/>
          <a:lstStyle/>
          <a:p>
            <a:r>
              <a:rPr lang="en-US" dirty="0"/>
              <a:t>Proposed Solution</a:t>
            </a:r>
          </a:p>
        </p:txBody>
      </p:sp>
      <p:sp>
        <p:nvSpPr>
          <p:cNvPr id="3" name="Content Placeholder 2">
            <a:extLst>
              <a:ext uri="{FF2B5EF4-FFF2-40B4-BE49-F238E27FC236}">
                <a16:creationId xmlns:a16="http://schemas.microsoft.com/office/drawing/2014/main" id="{8A88D155-51BA-39AC-13BD-4A6AA5E65753}"/>
              </a:ext>
            </a:extLst>
          </p:cNvPr>
          <p:cNvSpPr>
            <a:spLocks noGrp="1"/>
          </p:cNvSpPr>
          <p:nvPr>
            <p:ph idx="1"/>
          </p:nvPr>
        </p:nvSpPr>
        <p:spPr/>
        <p:txBody>
          <a:bodyPr/>
          <a:lstStyle/>
          <a:p>
            <a:r>
              <a:rPr lang="en-US" dirty="0">
                <a:solidFill>
                  <a:schemeClr val="tx1"/>
                </a:solidFill>
              </a:rPr>
              <a:t>Restrict the following during C-SR</a:t>
            </a:r>
          </a:p>
          <a:p>
            <a:pPr lvl="1">
              <a:buFont typeface="Arial" panose="020B0604020202020204" pitchFamily="34" charset="0"/>
              <a:buChar char="•"/>
            </a:pPr>
            <a:r>
              <a:rPr lang="en-US" sz="2000" dirty="0">
                <a:solidFill>
                  <a:schemeClr val="tx1"/>
                </a:solidFill>
              </a:rPr>
              <a:t>Non-coordinated beamforming</a:t>
            </a:r>
          </a:p>
          <a:p>
            <a:pPr lvl="1">
              <a:buFont typeface="Arial" panose="020B0604020202020204" pitchFamily="34" charset="0"/>
              <a:buChar char="•"/>
            </a:pPr>
            <a:r>
              <a:rPr lang="en-US" sz="2000" dirty="0">
                <a:solidFill>
                  <a:schemeClr val="tx1"/>
                </a:solidFill>
              </a:rPr>
              <a:t>Bandwidth/RU size changes for range extension</a:t>
            </a:r>
          </a:p>
          <a:p>
            <a:pPr lvl="1">
              <a:buFont typeface="Arial" panose="020B0604020202020204" pitchFamily="34" charset="0"/>
              <a:buChar char="•"/>
            </a:pPr>
            <a:r>
              <a:rPr lang="en-US" sz="2000" dirty="0">
                <a:solidFill>
                  <a:schemeClr val="tx1"/>
                </a:solidFill>
              </a:rPr>
              <a:t>Unsynchronized PPDU transmissions</a:t>
            </a:r>
          </a:p>
          <a:p>
            <a:pPr marL="0" indent="0"/>
            <a:r>
              <a:rPr lang="en-US" dirty="0">
                <a:solidFill>
                  <a:schemeClr val="tx1"/>
                </a:solidFill>
              </a:rPr>
              <a:t>Option 1 – Disallow</a:t>
            </a:r>
          </a:p>
          <a:p>
            <a:pPr marL="0" indent="0"/>
            <a:r>
              <a:rPr lang="en-US" dirty="0">
                <a:solidFill>
                  <a:schemeClr val="tx1"/>
                </a:solidFill>
              </a:rPr>
              <a:t>Option 2 – Explicit Allowance/Disallowance </a:t>
            </a:r>
          </a:p>
        </p:txBody>
      </p:sp>
      <p:sp>
        <p:nvSpPr>
          <p:cNvPr id="4" name="Slide Number Placeholder 3">
            <a:extLst>
              <a:ext uri="{FF2B5EF4-FFF2-40B4-BE49-F238E27FC236}">
                <a16:creationId xmlns:a16="http://schemas.microsoft.com/office/drawing/2014/main" id="{C3C18AFC-0A60-FBC5-0316-4186B189DCB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2CA6F5A-4070-83FA-3B2B-E1649B392628}"/>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9F926CB6-CAFC-2104-A087-BE58D9E00D2D}"/>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061372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91FC3-C702-A34F-39EA-FA275675CF12}"/>
              </a:ext>
            </a:extLst>
          </p:cNvPr>
          <p:cNvSpPr>
            <a:spLocks noGrp="1"/>
          </p:cNvSpPr>
          <p:nvPr>
            <p:ph type="title"/>
          </p:nvPr>
        </p:nvSpPr>
        <p:spPr/>
        <p:txBody>
          <a:bodyPr/>
          <a:lstStyle/>
          <a:p>
            <a:r>
              <a:rPr lang="en-US" dirty="0"/>
              <a:t>Conclusion</a:t>
            </a:r>
          </a:p>
        </p:txBody>
      </p:sp>
      <p:sp>
        <p:nvSpPr>
          <p:cNvPr id="4" name="Slide Number Placeholder 3">
            <a:extLst>
              <a:ext uri="{FF2B5EF4-FFF2-40B4-BE49-F238E27FC236}">
                <a16:creationId xmlns:a16="http://schemas.microsoft.com/office/drawing/2014/main" id="{B9B5898F-C563-4A9F-6C0D-E9F67DBCFCE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036A912-FEB0-4B63-1863-FB24905CF5A6}"/>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E855CEA6-17C3-92A8-D9A8-1A9EB04DF256}"/>
              </a:ext>
            </a:extLst>
          </p:cNvPr>
          <p:cNvSpPr>
            <a:spLocks noGrp="1"/>
          </p:cNvSpPr>
          <p:nvPr>
            <p:ph type="dt" idx="15"/>
          </p:nvPr>
        </p:nvSpPr>
        <p:spPr/>
        <p:txBody>
          <a:bodyPr/>
          <a:lstStyle/>
          <a:p>
            <a:r>
              <a:rPr lang="en-US"/>
              <a:t>September 2023</a:t>
            </a:r>
            <a:endParaRPr lang="en-GB" dirty="0"/>
          </a:p>
        </p:txBody>
      </p:sp>
      <p:sp>
        <p:nvSpPr>
          <p:cNvPr id="33" name="TextBox 32">
            <a:extLst>
              <a:ext uri="{FF2B5EF4-FFF2-40B4-BE49-F238E27FC236}">
                <a16:creationId xmlns:a16="http://schemas.microsoft.com/office/drawing/2014/main" id="{0143D39B-6F03-3C19-7E2F-9A5847D057AA}"/>
              </a:ext>
            </a:extLst>
          </p:cNvPr>
          <p:cNvSpPr txBox="1"/>
          <p:nvPr/>
        </p:nvSpPr>
        <p:spPr>
          <a:xfrm>
            <a:off x="445986" y="1751013"/>
            <a:ext cx="8250439" cy="1631216"/>
          </a:xfrm>
          <a:prstGeom prst="rect">
            <a:avLst/>
          </a:prstGeom>
          <a:noFill/>
        </p:spPr>
        <p:txBody>
          <a:bodyPr wrap="square" rtlCol="0">
            <a:spAutoFit/>
          </a:bodyPr>
          <a:lstStyle/>
          <a:p>
            <a:r>
              <a:rPr lang="en-US" sz="2000" dirty="0">
                <a:solidFill>
                  <a:schemeClr val="tx1"/>
                </a:solidFill>
              </a:rPr>
              <a:t>We presented </a:t>
            </a:r>
            <a:r>
              <a:rPr lang="en-GB" sz="2000" b="0" dirty="0">
                <a:solidFill>
                  <a:schemeClr val="tx1"/>
                </a:solidFill>
              </a:rPr>
              <a:t>considerations regarding </a:t>
            </a:r>
            <a:r>
              <a:rPr lang="en-GB" sz="2000" b="0">
                <a:solidFill>
                  <a:schemeClr val="tx1"/>
                </a:solidFill>
              </a:rPr>
              <a:t>cross interference </a:t>
            </a:r>
            <a:r>
              <a:rPr lang="en-GB" sz="2000" b="0" dirty="0">
                <a:solidFill>
                  <a:schemeClr val="tx1"/>
                </a:solidFill>
              </a:rPr>
              <a:t>during the C-SR transmission phase</a:t>
            </a:r>
            <a:r>
              <a:rPr lang="en-US" sz="2000" b="0" dirty="0">
                <a:solidFill>
                  <a:schemeClr val="tx1"/>
                </a:solidFill>
              </a:rPr>
              <a:t>.</a:t>
            </a:r>
          </a:p>
          <a:p>
            <a:r>
              <a:rPr lang="en-US" sz="2000" dirty="0">
                <a:solidFill>
                  <a:schemeClr val="tx1"/>
                </a:solidFill>
              </a:rPr>
              <a:t>We showed through simulation results how some transmission parameter choices by the shared AP may result in higher interference to the sharing AP’s transmission when left unrestricted. </a:t>
            </a:r>
          </a:p>
        </p:txBody>
      </p:sp>
    </p:spTree>
    <p:extLst>
      <p:ext uri="{BB962C8B-B14F-4D97-AF65-F5344CB8AC3E}">
        <p14:creationId xmlns:p14="http://schemas.microsoft.com/office/powerpoint/2010/main" val="1130820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2023</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altLang="zh-CN" sz="2400" b="0" dirty="0"/>
              <a:t>[1] https://mentor.ieee.org/802.11/dcn/19/11-19-1097-00-00be-sounding-procedure-in-ap-collaboration.pptx</a:t>
            </a:r>
          </a:p>
          <a:p>
            <a:r>
              <a:rPr lang="en-US" altLang="zh-CN" b="0" dirty="0"/>
              <a:t>[2] https://mentor.ieee.org/802.11/dcn/19/11-19-1134-01-00be-consideration-of-multi-ap-sounding.pptx</a:t>
            </a:r>
          </a:p>
          <a:p>
            <a:r>
              <a:rPr lang="en-US" altLang="zh-CN" b="0" dirty="0"/>
              <a:t>[3] https://mentor.ieee.org/802.11/dcn/23/11-23-0668-02-0uhr-coordinated-measurement.pptx</a:t>
            </a:r>
          </a:p>
          <a:p>
            <a:r>
              <a:rPr lang="en-US" altLang="zh-CN" b="0" dirty="0"/>
              <a:t>[4] </a:t>
            </a:r>
            <a:r>
              <a:rPr lang="en-US" b="0" dirty="0"/>
              <a:t>https://mentor.ieee.org/802.11/dcn/20/11-20-0576-00-00be-coordinated-spatial-reuse-protocol.pptx</a:t>
            </a:r>
          </a:p>
          <a:p>
            <a:endParaRPr lang="en-US" altLang="zh-CN" b="0" dirty="0"/>
          </a:p>
          <a:p>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September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Leonardo Lanante, Ofinno</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Coordinated Spatial Reuse (C-SR) is one of the Multi-AP transmission techniques that is being considered for UHR.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C-SR only requires RSSI or pathloss feedback as opposed to complete CSI between all APs and STAs.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Based on the RSSI or pathloss feedback, a sharing AP decides the transmit powers and MCSs of all shared APs during the C-SR transmission phase.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In this contribution, we talk about considerations regarding cross interference during the C-SR transmission phase.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2023</a:t>
            </a:r>
            <a:endParaRPr lang="en-GB"/>
          </a:p>
        </p:txBody>
      </p:sp>
      <p:sp>
        <p:nvSpPr>
          <p:cNvPr id="5" name="Footer Placeholder 4"/>
          <p:cNvSpPr>
            <a:spLocks noGrp="1"/>
          </p:cNvSpPr>
          <p:nvPr>
            <p:ph type="ftr" idx="14"/>
          </p:nvPr>
        </p:nvSpPr>
        <p:spPr>
          <a:xfrm>
            <a:off x="6000760" y="6475413"/>
            <a:ext cx="2541578" cy="168297"/>
          </a:xfrm>
        </p:spPr>
        <p:txBody>
          <a:bodyPr/>
          <a:lstStyle/>
          <a:p>
            <a:r>
              <a:rPr lang="en-GB"/>
              <a:t>Leonardo Lanante, Ofinno</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3</a:t>
            </a:fld>
            <a:endParaRPr lang="en-GB" dirty="0"/>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General Procedure for C-SR</a:t>
            </a:r>
          </a:p>
        </p:txBody>
      </p:sp>
      <p:cxnSp>
        <p:nvCxnSpPr>
          <p:cNvPr id="9" name="直接连接符 5">
            <a:extLst>
              <a:ext uri="{FF2B5EF4-FFF2-40B4-BE49-F238E27FC236}">
                <a16:creationId xmlns:a16="http://schemas.microsoft.com/office/drawing/2014/main" id="{EE1723D0-800F-5E81-C754-A20F8684C8AD}"/>
              </a:ext>
            </a:extLst>
          </p:cNvPr>
          <p:cNvCxnSpPr>
            <a:cxnSpLocks/>
          </p:cNvCxnSpPr>
          <p:nvPr/>
        </p:nvCxnSpPr>
        <p:spPr bwMode="auto">
          <a:xfrm>
            <a:off x="1919947" y="2218115"/>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0" name="直接连接符 6">
            <a:extLst>
              <a:ext uri="{FF2B5EF4-FFF2-40B4-BE49-F238E27FC236}">
                <a16:creationId xmlns:a16="http://schemas.microsoft.com/office/drawing/2014/main" id="{A4E57C0D-9B82-D802-3FEA-736861269DD5}"/>
              </a:ext>
            </a:extLst>
          </p:cNvPr>
          <p:cNvCxnSpPr>
            <a:cxnSpLocks/>
          </p:cNvCxnSpPr>
          <p:nvPr/>
        </p:nvCxnSpPr>
        <p:spPr bwMode="auto">
          <a:xfrm>
            <a:off x="1919947" y="2827715"/>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2" name="文本框 8">
            <a:extLst>
              <a:ext uri="{FF2B5EF4-FFF2-40B4-BE49-F238E27FC236}">
                <a16:creationId xmlns:a16="http://schemas.microsoft.com/office/drawing/2014/main" id="{E3E20F07-757C-E872-2866-6345F0402356}"/>
              </a:ext>
            </a:extLst>
          </p:cNvPr>
          <p:cNvSpPr txBox="1"/>
          <p:nvPr/>
        </p:nvSpPr>
        <p:spPr>
          <a:xfrm>
            <a:off x="624547" y="1796782"/>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cxnSp>
        <p:nvCxnSpPr>
          <p:cNvPr id="15" name="直接连接符 11">
            <a:extLst>
              <a:ext uri="{FF2B5EF4-FFF2-40B4-BE49-F238E27FC236}">
                <a16:creationId xmlns:a16="http://schemas.microsoft.com/office/drawing/2014/main" id="{74CBB84F-D5F8-B7DF-3486-A5878971D962}"/>
              </a:ext>
            </a:extLst>
          </p:cNvPr>
          <p:cNvCxnSpPr/>
          <p:nvPr/>
        </p:nvCxnSpPr>
        <p:spPr bwMode="auto">
          <a:xfrm>
            <a:off x="1919947" y="3444802"/>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7" name="直接连接符 13">
            <a:extLst>
              <a:ext uri="{FF2B5EF4-FFF2-40B4-BE49-F238E27FC236}">
                <a16:creationId xmlns:a16="http://schemas.microsoft.com/office/drawing/2014/main" id="{112BEBB5-24A3-0991-D2EE-E5E944B1ADAD}"/>
              </a:ext>
            </a:extLst>
          </p:cNvPr>
          <p:cNvCxnSpPr/>
          <p:nvPr/>
        </p:nvCxnSpPr>
        <p:spPr bwMode="auto">
          <a:xfrm>
            <a:off x="1919947" y="4036008"/>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9" name="文本框 15">
            <a:extLst>
              <a:ext uri="{FF2B5EF4-FFF2-40B4-BE49-F238E27FC236}">
                <a16:creationId xmlns:a16="http://schemas.microsoft.com/office/drawing/2014/main" id="{069AAA83-F0A9-FA24-3A3D-D1C0E2C37CB3}"/>
              </a:ext>
            </a:extLst>
          </p:cNvPr>
          <p:cNvSpPr txBox="1"/>
          <p:nvPr/>
        </p:nvSpPr>
        <p:spPr>
          <a:xfrm>
            <a:off x="548347" y="2371305"/>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20" name="文本框 16">
            <a:extLst>
              <a:ext uri="{FF2B5EF4-FFF2-40B4-BE49-F238E27FC236}">
                <a16:creationId xmlns:a16="http://schemas.microsoft.com/office/drawing/2014/main" id="{4B7B34C0-C7C5-2B2F-2844-EF908EF2EC81}"/>
              </a:ext>
            </a:extLst>
          </p:cNvPr>
          <p:cNvSpPr txBox="1"/>
          <p:nvPr/>
        </p:nvSpPr>
        <p:spPr>
          <a:xfrm>
            <a:off x="243547" y="2983137"/>
            <a:ext cx="1676400" cy="461665"/>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21" name="文本框 17">
            <a:extLst>
              <a:ext uri="{FF2B5EF4-FFF2-40B4-BE49-F238E27FC236}">
                <a16:creationId xmlns:a16="http://schemas.microsoft.com/office/drawing/2014/main" id="{A28D647E-9B87-99A1-497B-D317EB8B037B}"/>
              </a:ext>
            </a:extLst>
          </p:cNvPr>
          <p:cNvSpPr txBox="1"/>
          <p:nvPr/>
        </p:nvSpPr>
        <p:spPr>
          <a:xfrm>
            <a:off x="243547" y="3655008"/>
            <a:ext cx="1676400" cy="461665"/>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
        <p:nvSpPr>
          <p:cNvPr id="32" name="矩形 9">
            <a:extLst>
              <a:ext uri="{FF2B5EF4-FFF2-40B4-BE49-F238E27FC236}">
                <a16:creationId xmlns:a16="http://schemas.microsoft.com/office/drawing/2014/main" id="{0463DA81-D573-6BEF-2B80-BB3C474EAE87}"/>
              </a:ext>
            </a:extLst>
          </p:cNvPr>
          <p:cNvSpPr/>
          <p:nvPr/>
        </p:nvSpPr>
        <p:spPr bwMode="auto">
          <a:xfrm>
            <a:off x="2746517" y="1829628"/>
            <a:ext cx="2239709" cy="220637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33" name="TextBox 32">
            <a:extLst>
              <a:ext uri="{FF2B5EF4-FFF2-40B4-BE49-F238E27FC236}">
                <a16:creationId xmlns:a16="http://schemas.microsoft.com/office/drawing/2014/main" id="{C9F4476F-4AE8-51DD-799C-456FA5E5CE2C}"/>
              </a:ext>
            </a:extLst>
          </p:cNvPr>
          <p:cNvSpPr txBox="1"/>
          <p:nvPr/>
        </p:nvSpPr>
        <p:spPr>
          <a:xfrm>
            <a:off x="2723773" y="2371305"/>
            <a:ext cx="2046291" cy="1200329"/>
          </a:xfrm>
          <a:prstGeom prst="rect">
            <a:avLst/>
          </a:prstGeom>
          <a:noFill/>
        </p:spPr>
        <p:txBody>
          <a:bodyPr wrap="square" rtlCol="0">
            <a:spAutoFit/>
          </a:bodyPr>
          <a:lstStyle/>
          <a:p>
            <a:pPr algn="ctr"/>
            <a:r>
              <a:rPr lang="en-US" dirty="0">
                <a:solidFill>
                  <a:schemeClr val="tx1"/>
                </a:solidFill>
              </a:rPr>
              <a:t>Interference Measurement</a:t>
            </a:r>
          </a:p>
          <a:p>
            <a:pPr algn="ctr"/>
            <a:r>
              <a:rPr lang="en-US" dirty="0">
                <a:solidFill>
                  <a:schemeClr val="tx1"/>
                </a:solidFill>
              </a:rPr>
              <a:t>Phase</a:t>
            </a:r>
          </a:p>
        </p:txBody>
      </p:sp>
      <p:sp>
        <p:nvSpPr>
          <p:cNvPr id="34" name="TextBox 33">
            <a:extLst>
              <a:ext uri="{FF2B5EF4-FFF2-40B4-BE49-F238E27FC236}">
                <a16:creationId xmlns:a16="http://schemas.microsoft.com/office/drawing/2014/main" id="{E4862AA1-0602-31D4-DF3F-305411F222B7}"/>
              </a:ext>
            </a:extLst>
          </p:cNvPr>
          <p:cNvSpPr txBox="1"/>
          <p:nvPr/>
        </p:nvSpPr>
        <p:spPr>
          <a:xfrm>
            <a:off x="787423" y="4366737"/>
            <a:ext cx="7965281" cy="1754326"/>
          </a:xfrm>
          <a:prstGeom prst="rect">
            <a:avLst/>
          </a:prstGeom>
          <a:noFill/>
        </p:spPr>
        <p:txBody>
          <a:bodyPr wrap="square" rtlCol="0">
            <a:spAutoFit/>
          </a:bodyPr>
          <a:lstStyle/>
          <a:p>
            <a:pPr marL="342900" indent="-342900">
              <a:buFont typeface="+mj-lt"/>
              <a:buAutoNum type="arabicPeriod"/>
            </a:pPr>
            <a:r>
              <a:rPr lang="en-US" sz="1800" b="1" dirty="0">
                <a:solidFill>
                  <a:schemeClr val="tx1"/>
                </a:solidFill>
              </a:rPr>
              <a:t>Interference measurement phase</a:t>
            </a:r>
          </a:p>
          <a:p>
            <a:pPr marL="1028700" lvl="1">
              <a:buFont typeface="Arial" panose="020B0604020202020204" pitchFamily="34" charset="0"/>
              <a:buChar char="•"/>
            </a:pPr>
            <a:r>
              <a:rPr lang="en-US" sz="1800" dirty="0">
                <a:solidFill>
                  <a:schemeClr val="tx1"/>
                </a:solidFill>
              </a:rPr>
              <a:t>The sharing/shared APs measure interference or pathloss to each other’s target STA. </a:t>
            </a:r>
          </a:p>
          <a:p>
            <a:pPr marL="342900" indent="-342900">
              <a:buFont typeface="+mj-lt"/>
              <a:buAutoNum type="arabicPeriod"/>
            </a:pPr>
            <a:r>
              <a:rPr lang="en-US" sz="1800" b="1" dirty="0">
                <a:solidFill>
                  <a:schemeClr val="tx1"/>
                </a:solidFill>
              </a:rPr>
              <a:t>Transmission phase</a:t>
            </a:r>
          </a:p>
          <a:p>
            <a:pPr marL="1085850" lvl="1" indent="-342900">
              <a:buFont typeface="Arial" panose="020B0604020202020204" pitchFamily="34" charset="0"/>
              <a:buChar char="•"/>
            </a:pPr>
            <a:r>
              <a:rPr lang="en-US" sz="1800" dirty="0">
                <a:solidFill>
                  <a:schemeClr val="tx1"/>
                </a:solidFill>
              </a:rPr>
              <a:t>Initiated by the sharing AP. The sharing AP controls the transmit power and MCS of the shared APs.</a:t>
            </a:r>
          </a:p>
        </p:txBody>
      </p:sp>
      <p:sp>
        <p:nvSpPr>
          <p:cNvPr id="3" name="矩形 9">
            <a:extLst>
              <a:ext uri="{FF2B5EF4-FFF2-40B4-BE49-F238E27FC236}">
                <a16:creationId xmlns:a16="http://schemas.microsoft.com/office/drawing/2014/main" id="{4F0EFE5B-AC6F-4118-A736-E635F791CE20}"/>
              </a:ext>
            </a:extLst>
          </p:cNvPr>
          <p:cNvSpPr/>
          <p:nvPr/>
        </p:nvSpPr>
        <p:spPr bwMode="auto">
          <a:xfrm>
            <a:off x="5880121" y="1842731"/>
            <a:ext cx="2239709" cy="2206373"/>
          </a:xfrm>
          <a:prstGeom prst="rect">
            <a:avLst/>
          </a:prstGeom>
          <a:solidFill>
            <a:schemeClr val="bg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7" name="TextBox 6">
            <a:extLst>
              <a:ext uri="{FF2B5EF4-FFF2-40B4-BE49-F238E27FC236}">
                <a16:creationId xmlns:a16="http://schemas.microsoft.com/office/drawing/2014/main" id="{062FE57C-B5D7-085D-208A-7143776CA8FE}"/>
              </a:ext>
            </a:extLst>
          </p:cNvPr>
          <p:cNvSpPr txBox="1"/>
          <p:nvPr/>
        </p:nvSpPr>
        <p:spPr>
          <a:xfrm>
            <a:off x="6000760" y="2371305"/>
            <a:ext cx="2051747" cy="830997"/>
          </a:xfrm>
          <a:prstGeom prst="rect">
            <a:avLst/>
          </a:prstGeom>
          <a:noFill/>
        </p:spPr>
        <p:txBody>
          <a:bodyPr wrap="square">
            <a:spAutoFit/>
          </a:bodyPr>
          <a:lstStyle/>
          <a:p>
            <a:pPr algn="ctr"/>
            <a:r>
              <a:rPr lang="en-US">
                <a:solidFill>
                  <a:schemeClr val="tx1"/>
                </a:solidFill>
              </a:rPr>
              <a:t>Transmission Phase</a:t>
            </a:r>
            <a:endParaRPr lang="en-US"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2BA6C-EA28-8679-7FBA-D2CCE5FBB50C}"/>
              </a:ext>
            </a:extLst>
          </p:cNvPr>
          <p:cNvSpPr>
            <a:spLocks noGrp="1"/>
          </p:cNvSpPr>
          <p:nvPr>
            <p:ph type="title"/>
          </p:nvPr>
        </p:nvSpPr>
        <p:spPr/>
        <p:txBody>
          <a:bodyPr/>
          <a:lstStyle/>
          <a:p>
            <a:r>
              <a:rPr lang="en-US" dirty="0"/>
              <a:t>Interference Measurement Phase</a:t>
            </a:r>
          </a:p>
        </p:txBody>
      </p:sp>
      <p:sp>
        <p:nvSpPr>
          <p:cNvPr id="3" name="Content Placeholder 2">
            <a:extLst>
              <a:ext uri="{FF2B5EF4-FFF2-40B4-BE49-F238E27FC236}">
                <a16:creationId xmlns:a16="http://schemas.microsoft.com/office/drawing/2014/main" id="{D740E075-30BF-DF03-D8A8-FAA688AD7765}"/>
              </a:ext>
            </a:extLst>
          </p:cNvPr>
          <p:cNvSpPr>
            <a:spLocks noGrp="1"/>
          </p:cNvSpPr>
          <p:nvPr>
            <p:ph idx="1"/>
          </p:nvPr>
        </p:nvSpPr>
        <p:spPr/>
        <p:txBody>
          <a:bodyPr/>
          <a:lstStyle/>
          <a:p>
            <a:r>
              <a:rPr lang="en-US" b="0" dirty="0"/>
              <a:t>An </a:t>
            </a:r>
            <a:r>
              <a:rPr lang="en-US" dirty="0"/>
              <a:t>interference measurement phase </a:t>
            </a:r>
            <a:r>
              <a:rPr lang="en-US" b="0" dirty="0"/>
              <a:t>can be one of the following.</a:t>
            </a:r>
          </a:p>
          <a:p>
            <a:pPr lvl="1">
              <a:buFont typeface="Arial" panose="020B0604020202020204" pitchFamily="34" charset="0"/>
              <a:buChar char="•"/>
            </a:pPr>
            <a:r>
              <a:rPr lang="en-US" dirty="0"/>
              <a:t>General Multi-AP channel sounding [1],[2]</a:t>
            </a:r>
          </a:p>
          <a:p>
            <a:pPr lvl="1">
              <a:buFont typeface="Arial" panose="020B0604020202020204" pitchFamily="34" charset="0"/>
              <a:buChar char="•"/>
            </a:pPr>
            <a:r>
              <a:rPr lang="en-US" dirty="0"/>
              <a:t>Active RSSI measurement procedure [3] </a:t>
            </a:r>
          </a:p>
          <a:p>
            <a:pPr lvl="1">
              <a:buFont typeface="Arial" panose="020B0604020202020204" pitchFamily="34" charset="0"/>
              <a:buChar char="•"/>
            </a:pPr>
            <a:r>
              <a:rPr lang="en-US" dirty="0"/>
              <a:t>Opportunistic RSSI measurements [4]</a:t>
            </a:r>
          </a:p>
          <a:p>
            <a:pPr marL="0" indent="0"/>
            <a:r>
              <a:rPr lang="en-US" b="0" dirty="0"/>
              <a:t>Regardless of the interference measurement phase, a sharing AP obtains an estimate of cross interference of all APs and STAs participating in the C-SR transmission phase. It uses these estimates to determine the </a:t>
            </a:r>
            <a:r>
              <a:rPr lang="en-US" dirty="0"/>
              <a:t>transmit powers </a:t>
            </a:r>
            <a:r>
              <a:rPr lang="en-US" b="0" dirty="0"/>
              <a:t>and </a:t>
            </a:r>
            <a:r>
              <a:rPr lang="en-US" dirty="0"/>
              <a:t>MCS</a:t>
            </a:r>
            <a:r>
              <a:rPr lang="en-US" b="0" dirty="0"/>
              <a:t> of the shared APs.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D562414-151F-C2CC-4825-612B109CF61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89E4127-3869-72F2-7BED-3B0DDB2FDEAB}"/>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E53566B2-562E-9C70-DFFD-396210E4C38A}"/>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49030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A76A8-711D-0563-AB06-1DADA6CEE72C}"/>
              </a:ext>
            </a:extLst>
          </p:cNvPr>
          <p:cNvSpPr>
            <a:spLocks noGrp="1"/>
          </p:cNvSpPr>
          <p:nvPr>
            <p:ph type="title"/>
          </p:nvPr>
        </p:nvSpPr>
        <p:spPr/>
        <p:txBody>
          <a:bodyPr/>
          <a:lstStyle/>
          <a:p>
            <a:r>
              <a:rPr lang="en-US" dirty="0"/>
              <a:t>Shared AP Transmit Power and MCS</a:t>
            </a:r>
          </a:p>
        </p:txBody>
      </p:sp>
      <p:sp>
        <p:nvSpPr>
          <p:cNvPr id="3" name="Content Placeholder 2">
            <a:extLst>
              <a:ext uri="{FF2B5EF4-FFF2-40B4-BE49-F238E27FC236}">
                <a16:creationId xmlns:a16="http://schemas.microsoft.com/office/drawing/2014/main" id="{D3FBEAFF-4FE0-B8D2-A07D-19AE8CB604F2}"/>
              </a:ext>
            </a:extLst>
          </p:cNvPr>
          <p:cNvSpPr>
            <a:spLocks noGrp="1"/>
          </p:cNvSpPr>
          <p:nvPr>
            <p:ph idx="1"/>
          </p:nvPr>
        </p:nvSpPr>
        <p:spPr>
          <a:xfrm>
            <a:off x="538162" y="3660462"/>
            <a:ext cx="8066088" cy="2974994"/>
          </a:xfrm>
        </p:spPr>
        <p:txBody>
          <a:bodyPr/>
          <a:lstStyle/>
          <a:p>
            <a:r>
              <a:rPr lang="en-US" sz="1800" b="0" dirty="0"/>
              <a:t>During the transmission phase, we assume that AP1 first decides its own transmit power and MCS. Based on these decisions, it computes the transmit power and MCS of the shared AP. </a:t>
            </a:r>
          </a:p>
          <a:p>
            <a:r>
              <a:rPr lang="en-US" sz="1800" dirty="0"/>
              <a:t>Transmit power of AP2 - </a:t>
            </a:r>
            <a:r>
              <a:rPr lang="en-US" sz="1800" b="0" dirty="0"/>
              <a:t>AP2 transmit power depends on the </a:t>
            </a:r>
            <a:r>
              <a:rPr lang="en-US" sz="1800" dirty="0"/>
              <a:t>interference from AP2 to STA1 (X2) and MCS to be used by AP1</a:t>
            </a:r>
            <a:r>
              <a:rPr lang="en-US" sz="1800" b="0" dirty="0"/>
              <a:t>.</a:t>
            </a:r>
          </a:p>
          <a:p>
            <a:pPr marL="0" indent="0"/>
            <a:r>
              <a:rPr lang="en-US" sz="1800" dirty="0"/>
              <a:t>MCS of AP2 - </a:t>
            </a:r>
            <a:r>
              <a:rPr lang="en-US" sz="1800" b="0" dirty="0"/>
              <a:t>The sharing AP (AP1) may indicate a maximum MCS of the shared AP. AP2 MCS may depend on the </a:t>
            </a:r>
            <a:r>
              <a:rPr lang="en-US" sz="1800" dirty="0"/>
              <a:t>interference from AP1 to STA2 (X1) and transmit power of AP1</a:t>
            </a:r>
            <a:r>
              <a:rPr lang="en-US" sz="1800" b="0" dirty="0"/>
              <a:t>.</a:t>
            </a:r>
          </a:p>
          <a:p>
            <a:pPr marL="0" indent="0"/>
            <a:endParaRPr lang="en-US" sz="1800" b="0" dirty="0"/>
          </a:p>
          <a:p>
            <a:pPr marL="0" indent="0"/>
            <a:endParaRPr lang="en-US" sz="1800" b="0" dirty="0"/>
          </a:p>
          <a:p>
            <a:pPr marL="0" indent="0"/>
            <a:endParaRPr lang="en-US" sz="1800" b="0" dirty="0"/>
          </a:p>
        </p:txBody>
      </p:sp>
      <p:sp>
        <p:nvSpPr>
          <p:cNvPr id="4" name="Slide Number Placeholder 3">
            <a:extLst>
              <a:ext uri="{FF2B5EF4-FFF2-40B4-BE49-F238E27FC236}">
                <a16:creationId xmlns:a16="http://schemas.microsoft.com/office/drawing/2014/main" id="{8DE2DB49-E3B3-8B48-2B3D-846DD5B8151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FC4C519-50F6-FF73-54AD-AF54370AC6A8}"/>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9D485B03-1B0F-A13C-282F-52EBC1DAC520}"/>
              </a:ext>
            </a:extLst>
          </p:cNvPr>
          <p:cNvSpPr>
            <a:spLocks noGrp="1"/>
          </p:cNvSpPr>
          <p:nvPr>
            <p:ph type="dt" idx="15"/>
          </p:nvPr>
        </p:nvSpPr>
        <p:spPr/>
        <p:txBody>
          <a:bodyPr/>
          <a:lstStyle/>
          <a:p>
            <a:r>
              <a:rPr lang="en-US"/>
              <a:t>August 2023</a:t>
            </a:r>
            <a:endParaRPr lang="en-GB" dirty="0"/>
          </a:p>
        </p:txBody>
      </p:sp>
      <p:pic>
        <p:nvPicPr>
          <p:cNvPr id="26" name="Picture 25">
            <a:extLst>
              <a:ext uri="{FF2B5EF4-FFF2-40B4-BE49-F238E27FC236}">
                <a16:creationId xmlns:a16="http://schemas.microsoft.com/office/drawing/2014/main" id="{00075671-4DE9-351B-A9BF-4EF77A4CE20F}"/>
              </a:ext>
            </a:extLst>
          </p:cNvPr>
          <p:cNvPicPr>
            <a:picLocks noChangeAspect="1"/>
          </p:cNvPicPr>
          <p:nvPr/>
        </p:nvPicPr>
        <p:blipFill>
          <a:blip r:embed="rId2"/>
          <a:stretch>
            <a:fillRect/>
          </a:stretch>
        </p:blipFill>
        <p:spPr>
          <a:xfrm>
            <a:off x="4038600" y="1460291"/>
            <a:ext cx="3680173" cy="2212072"/>
          </a:xfrm>
          <a:prstGeom prst="rect">
            <a:avLst/>
          </a:prstGeom>
        </p:spPr>
      </p:pic>
      <p:pic>
        <p:nvPicPr>
          <p:cNvPr id="58" name="Picture 57">
            <a:extLst>
              <a:ext uri="{FF2B5EF4-FFF2-40B4-BE49-F238E27FC236}">
                <a16:creationId xmlns:a16="http://schemas.microsoft.com/office/drawing/2014/main" id="{97F5B796-3D4B-52C9-7C94-C7574397CF89}"/>
              </a:ext>
            </a:extLst>
          </p:cNvPr>
          <p:cNvPicPr>
            <a:picLocks noChangeAspect="1"/>
          </p:cNvPicPr>
          <p:nvPr/>
        </p:nvPicPr>
        <p:blipFill>
          <a:blip r:embed="rId3"/>
          <a:stretch>
            <a:fillRect/>
          </a:stretch>
        </p:blipFill>
        <p:spPr>
          <a:xfrm>
            <a:off x="1479847" y="1588855"/>
            <a:ext cx="1875533" cy="1768726"/>
          </a:xfrm>
          <a:prstGeom prst="rect">
            <a:avLst/>
          </a:prstGeom>
        </p:spPr>
      </p:pic>
    </p:spTree>
    <p:extLst>
      <p:ext uri="{BB962C8B-B14F-4D97-AF65-F5344CB8AC3E}">
        <p14:creationId xmlns:p14="http://schemas.microsoft.com/office/powerpoint/2010/main" val="492063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3B33B-C256-8361-615F-7EBD5A945B15}"/>
              </a:ext>
            </a:extLst>
          </p:cNvPr>
          <p:cNvSpPr>
            <a:spLocks noGrp="1"/>
          </p:cNvSpPr>
          <p:nvPr>
            <p:ph type="title"/>
          </p:nvPr>
        </p:nvSpPr>
        <p:spPr/>
        <p:txBody>
          <a:bodyPr/>
          <a:lstStyle/>
          <a:p>
            <a:r>
              <a:rPr lang="en-US" dirty="0"/>
              <a:t>Cross Interference during C-SR Transmission Phase</a:t>
            </a:r>
          </a:p>
        </p:txBody>
      </p:sp>
      <p:sp>
        <p:nvSpPr>
          <p:cNvPr id="4" name="Slide Number Placeholder 3">
            <a:extLst>
              <a:ext uri="{FF2B5EF4-FFF2-40B4-BE49-F238E27FC236}">
                <a16:creationId xmlns:a16="http://schemas.microsoft.com/office/drawing/2014/main" id="{0091DA35-DA2A-F2A8-060F-6881D78DCD3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BAD5A86-15B1-CC52-A4F0-A687358F4010}"/>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2AB63068-6383-EF0D-B88A-CF185D912DAF}"/>
              </a:ext>
            </a:extLst>
          </p:cNvPr>
          <p:cNvSpPr>
            <a:spLocks noGrp="1"/>
          </p:cNvSpPr>
          <p:nvPr>
            <p:ph type="dt" idx="15"/>
          </p:nvPr>
        </p:nvSpPr>
        <p:spPr/>
        <p:txBody>
          <a:bodyPr/>
          <a:lstStyle/>
          <a:p>
            <a:r>
              <a:rPr lang="en-US"/>
              <a:t>September 2023</a:t>
            </a:r>
            <a:endParaRPr lang="en-GB" dirty="0"/>
          </a:p>
        </p:txBody>
      </p:sp>
      <p:sp>
        <p:nvSpPr>
          <p:cNvPr id="39" name="TextBox 38">
            <a:extLst>
              <a:ext uri="{FF2B5EF4-FFF2-40B4-BE49-F238E27FC236}">
                <a16:creationId xmlns:a16="http://schemas.microsoft.com/office/drawing/2014/main" id="{84EF50F2-C2C1-45D2-3704-C46102DC113E}"/>
              </a:ext>
            </a:extLst>
          </p:cNvPr>
          <p:cNvSpPr txBox="1"/>
          <p:nvPr/>
        </p:nvSpPr>
        <p:spPr>
          <a:xfrm>
            <a:off x="446780" y="1676400"/>
            <a:ext cx="8250439" cy="3231654"/>
          </a:xfrm>
          <a:prstGeom prst="rect">
            <a:avLst/>
          </a:prstGeom>
          <a:noFill/>
        </p:spPr>
        <p:txBody>
          <a:bodyPr wrap="square" rtlCol="0">
            <a:spAutoFit/>
          </a:bodyPr>
          <a:lstStyle/>
          <a:p>
            <a:r>
              <a:rPr lang="en-US" dirty="0">
                <a:solidFill>
                  <a:schemeClr val="tx1"/>
                </a:solidFill>
              </a:rPr>
              <a:t>Additional restrictions may be necessary to prevent unexpectedly large cross interference during the C-SR transmission phase.</a:t>
            </a:r>
          </a:p>
          <a:p>
            <a:pPr marL="342900" indent="-342900">
              <a:buFontTx/>
              <a:buChar char="-"/>
            </a:pPr>
            <a:endParaRPr lang="en-US" b="1" dirty="0">
              <a:solidFill>
                <a:schemeClr val="tx1"/>
              </a:solidFill>
            </a:endParaRPr>
          </a:p>
          <a:p>
            <a:r>
              <a:rPr lang="en-US" dirty="0">
                <a:solidFill>
                  <a:schemeClr val="tx1"/>
                </a:solidFill>
              </a:rPr>
              <a:t>For example, the following may be disallowed (or allowed with explicit signaling) for the shared APs in order for the sharing AP to accurately decide the C-SR transmit parameters.</a:t>
            </a:r>
          </a:p>
          <a:p>
            <a:pPr lvl="1">
              <a:buFont typeface="Arial" panose="020B0604020202020204" pitchFamily="34" charset="0"/>
              <a:buChar char="•"/>
            </a:pPr>
            <a:r>
              <a:rPr lang="en-US" sz="2000" dirty="0">
                <a:solidFill>
                  <a:schemeClr val="tx1"/>
                </a:solidFill>
              </a:rPr>
              <a:t>Beamforming restrictions</a:t>
            </a:r>
          </a:p>
          <a:p>
            <a:pPr lvl="1">
              <a:buFont typeface="Arial" panose="020B0604020202020204" pitchFamily="34" charset="0"/>
              <a:buChar char="•"/>
            </a:pPr>
            <a:r>
              <a:rPr lang="en-US" sz="2000" dirty="0">
                <a:solidFill>
                  <a:schemeClr val="tx1"/>
                </a:solidFill>
              </a:rPr>
              <a:t>Bandwidth/RU size restrictions</a:t>
            </a:r>
          </a:p>
          <a:p>
            <a:pPr lvl="1">
              <a:buFont typeface="Arial" panose="020B0604020202020204" pitchFamily="34" charset="0"/>
              <a:buChar char="•"/>
            </a:pPr>
            <a:r>
              <a:rPr lang="en-US" sz="2000" dirty="0">
                <a:solidFill>
                  <a:schemeClr val="tx1"/>
                </a:solidFill>
              </a:rPr>
              <a:t>PPDU alignment restrictions </a:t>
            </a:r>
          </a:p>
        </p:txBody>
      </p:sp>
    </p:spTree>
    <p:extLst>
      <p:ext uri="{BB962C8B-B14F-4D97-AF65-F5344CB8AC3E}">
        <p14:creationId xmlns:p14="http://schemas.microsoft.com/office/powerpoint/2010/main" val="2867669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DF8F0-0B17-7325-4E08-B71F5E7E32F7}"/>
              </a:ext>
            </a:extLst>
          </p:cNvPr>
          <p:cNvSpPr>
            <a:spLocks noGrp="1"/>
          </p:cNvSpPr>
          <p:nvPr>
            <p:ph type="title"/>
          </p:nvPr>
        </p:nvSpPr>
        <p:spPr/>
        <p:txBody>
          <a:bodyPr/>
          <a:lstStyle/>
          <a:p>
            <a:r>
              <a:rPr lang="en-US" dirty="0"/>
              <a:t>Shared AP Beamforming (1/2)</a:t>
            </a:r>
          </a:p>
        </p:txBody>
      </p:sp>
      <p:sp>
        <p:nvSpPr>
          <p:cNvPr id="4" name="Slide Number Placeholder 3">
            <a:extLst>
              <a:ext uri="{FF2B5EF4-FFF2-40B4-BE49-F238E27FC236}">
                <a16:creationId xmlns:a16="http://schemas.microsoft.com/office/drawing/2014/main" id="{B418CFD6-060D-8AD4-3E97-6EB834C42BE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CDA94C6-F374-CF4E-0E3E-CAAB24019A16}"/>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D4CD6DB4-3DE6-9430-FEEA-ED492C61C98A}"/>
              </a:ext>
            </a:extLst>
          </p:cNvPr>
          <p:cNvSpPr>
            <a:spLocks noGrp="1"/>
          </p:cNvSpPr>
          <p:nvPr>
            <p:ph type="dt" idx="15"/>
          </p:nvPr>
        </p:nvSpPr>
        <p:spPr/>
        <p:txBody>
          <a:bodyPr/>
          <a:lstStyle/>
          <a:p>
            <a:r>
              <a:rPr lang="en-US"/>
              <a:t>September 2023</a:t>
            </a:r>
            <a:endParaRPr lang="en-GB" dirty="0"/>
          </a:p>
        </p:txBody>
      </p:sp>
      <p:cxnSp>
        <p:nvCxnSpPr>
          <p:cNvPr id="22" name="直接连接符 5">
            <a:extLst>
              <a:ext uri="{FF2B5EF4-FFF2-40B4-BE49-F238E27FC236}">
                <a16:creationId xmlns:a16="http://schemas.microsoft.com/office/drawing/2014/main" id="{6CE17FF1-521D-E85F-5839-10F40E6C2C46}"/>
              </a:ext>
            </a:extLst>
          </p:cNvPr>
          <p:cNvCxnSpPr>
            <a:cxnSpLocks/>
          </p:cNvCxnSpPr>
          <p:nvPr/>
        </p:nvCxnSpPr>
        <p:spPr bwMode="auto">
          <a:xfrm>
            <a:off x="2592355" y="2532647"/>
            <a:ext cx="3065664"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23" name="直接连接符 6">
            <a:extLst>
              <a:ext uri="{FF2B5EF4-FFF2-40B4-BE49-F238E27FC236}">
                <a16:creationId xmlns:a16="http://schemas.microsoft.com/office/drawing/2014/main" id="{50D04774-60F7-6C5C-A025-1970FB43EDEE}"/>
              </a:ext>
            </a:extLst>
          </p:cNvPr>
          <p:cNvCxnSpPr>
            <a:cxnSpLocks/>
          </p:cNvCxnSpPr>
          <p:nvPr/>
        </p:nvCxnSpPr>
        <p:spPr bwMode="auto">
          <a:xfrm>
            <a:off x="2592355" y="3142247"/>
            <a:ext cx="3145039"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24" name="文本框 8">
            <a:extLst>
              <a:ext uri="{FF2B5EF4-FFF2-40B4-BE49-F238E27FC236}">
                <a16:creationId xmlns:a16="http://schemas.microsoft.com/office/drawing/2014/main" id="{7DC821A8-5AC2-4D85-4C33-933A96D34300}"/>
              </a:ext>
            </a:extLst>
          </p:cNvPr>
          <p:cNvSpPr txBox="1"/>
          <p:nvPr/>
        </p:nvSpPr>
        <p:spPr>
          <a:xfrm>
            <a:off x="1296955" y="2111314"/>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cxnSp>
        <p:nvCxnSpPr>
          <p:cNvPr id="25" name="直接连接符 11">
            <a:extLst>
              <a:ext uri="{FF2B5EF4-FFF2-40B4-BE49-F238E27FC236}">
                <a16:creationId xmlns:a16="http://schemas.microsoft.com/office/drawing/2014/main" id="{37B5B2D0-9C74-1BB7-710C-5C1C01D95647}"/>
              </a:ext>
            </a:extLst>
          </p:cNvPr>
          <p:cNvCxnSpPr>
            <a:cxnSpLocks/>
          </p:cNvCxnSpPr>
          <p:nvPr/>
        </p:nvCxnSpPr>
        <p:spPr bwMode="auto">
          <a:xfrm>
            <a:off x="2592355" y="3759334"/>
            <a:ext cx="3145039"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26" name="直接连接符 13">
            <a:extLst>
              <a:ext uri="{FF2B5EF4-FFF2-40B4-BE49-F238E27FC236}">
                <a16:creationId xmlns:a16="http://schemas.microsoft.com/office/drawing/2014/main" id="{EFFBC127-A075-8A71-48ED-986436BA7630}"/>
              </a:ext>
            </a:extLst>
          </p:cNvPr>
          <p:cNvCxnSpPr>
            <a:cxnSpLocks/>
          </p:cNvCxnSpPr>
          <p:nvPr/>
        </p:nvCxnSpPr>
        <p:spPr bwMode="auto">
          <a:xfrm>
            <a:off x="2592355" y="4350540"/>
            <a:ext cx="3145039"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27" name="文本框 15">
            <a:extLst>
              <a:ext uri="{FF2B5EF4-FFF2-40B4-BE49-F238E27FC236}">
                <a16:creationId xmlns:a16="http://schemas.microsoft.com/office/drawing/2014/main" id="{FCE581CC-5983-3D6F-80D1-D9DA211A58EA}"/>
              </a:ext>
            </a:extLst>
          </p:cNvPr>
          <p:cNvSpPr txBox="1"/>
          <p:nvPr/>
        </p:nvSpPr>
        <p:spPr>
          <a:xfrm>
            <a:off x="1220755" y="2685837"/>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28" name="文本框 16">
            <a:extLst>
              <a:ext uri="{FF2B5EF4-FFF2-40B4-BE49-F238E27FC236}">
                <a16:creationId xmlns:a16="http://schemas.microsoft.com/office/drawing/2014/main" id="{828628D0-642C-5093-74C2-B07A3E11E57A}"/>
              </a:ext>
            </a:extLst>
          </p:cNvPr>
          <p:cNvSpPr txBox="1"/>
          <p:nvPr/>
        </p:nvSpPr>
        <p:spPr>
          <a:xfrm>
            <a:off x="915955" y="3297669"/>
            <a:ext cx="1676400" cy="461665"/>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29" name="文本框 17">
            <a:extLst>
              <a:ext uri="{FF2B5EF4-FFF2-40B4-BE49-F238E27FC236}">
                <a16:creationId xmlns:a16="http://schemas.microsoft.com/office/drawing/2014/main" id="{87122273-CA98-7698-A870-FE3102917DC5}"/>
              </a:ext>
            </a:extLst>
          </p:cNvPr>
          <p:cNvSpPr txBox="1"/>
          <p:nvPr/>
        </p:nvSpPr>
        <p:spPr>
          <a:xfrm>
            <a:off x="915955" y="3969540"/>
            <a:ext cx="1676400" cy="461665"/>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
        <p:nvSpPr>
          <p:cNvPr id="30" name="矩形 7">
            <a:extLst>
              <a:ext uri="{FF2B5EF4-FFF2-40B4-BE49-F238E27FC236}">
                <a16:creationId xmlns:a16="http://schemas.microsoft.com/office/drawing/2014/main" id="{D4C9A0A7-46E1-E8C4-50C5-D5D09FBD123F}"/>
              </a:ext>
            </a:extLst>
          </p:cNvPr>
          <p:cNvSpPr/>
          <p:nvPr/>
        </p:nvSpPr>
        <p:spPr bwMode="auto">
          <a:xfrm>
            <a:off x="2769480" y="2150934"/>
            <a:ext cx="492954"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MAP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TF</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31" name="矩形 9">
            <a:extLst>
              <a:ext uri="{FF2B5EF4-FFF2-40B4-BE49-F238E27FC236}">
                <a16:creationId xmlns:a16="http://schemas.microsoft.com/office/drawing/2014/main" id="{FB65EE34-D0AC-1015-995C-A4432979D759}"/>
              </a:ext>
            </a:extLst>
          </p:cNvPr>
          <p:cNvSpPr/>
          <p:nvPr/>
        </p:nvSpPr>
        <p:spPr bwMode="auto">
          <a:xfrm>
            <a:off x="3488926" y="2150934"/>
            <a:ext cx="1239588"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DL Data Frame</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32" name="矩形 10">
            <a:extLst>
              <a:ext uri="{FF2B5EF4-FFF2-40B4-BE49-F238E27FC236}">
                <a16:creationId xmlns:a16="http://schemas.microsoft.com/office/drawing/2014/main" id="{53927793-2A97-4D72-BB57-0668B8E5EF32}"/>
              </a:ext>
            </a:extLst>
          </p:cNvPr>
          <p:cNvSpPr/>
          <p:nvPr/>
        </p:nvSpPr>
        <p:spPr bwMode="auto">
          <a:xfrm>
            <a:off x="3488926" y="2762767"/>
            <a:ext cx="1239588" cy="381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DL Data Frame</a:t>
            </a:r>
          </a:p>
          <a:p>
            <a:r>
              <a:rPr lang="en-US" altLang="zh-CN" sz="1100" dirty="0">
                <a:solidFill>
                  <a:schemeClr val="tx1"/>
                </a:solidFill>
              </a:rPr>
              <a:t>(Beamformed)</a:t>
            </a:r>
            <a:endParaRPr lang="zh-CN" altLang="en-US" sz="1100" dirty="0">
              <a:solidFill>
                <a:schemeClr val="tx1"/>
              </a:solidFill>
            </a:endParaRPr>
          </a:p>
        </p:txBody>
      </p:sp>
      <p:sp>
        <p:nvSpPr>
          <p:cNvPr id="34" name="矩形 14">
            <a:extLst>
              <a:ext uri="{FF2B5EF4-FFF2-40B4-BE49-F238E27FC236}">
                <a16:creationId xmlns:a16="http://schemas.microsoft.com/office/drawing/2014/main" id="{08AEA98F-026C-7100-FD3B-8AB01843873B}"/>
              </a:ext>
            </a:extLst>
          </p:cNvPr>
          <p:cNvSpPr/>
          <p:nvPr/>
        </p:nvSpPr>
        <p:spPr bwMode="auto">
          <a:xfrm>
            <a:off x="4880914" y="3968827"/>
            <a:ext cx="47548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BA</a:t>
            </a:r>
            <a:endParaRPr lang="zh-CN" altLang="en-US" sz="1100" dirty="0">
              <a:solidFill>
                <a:schemeClr val="tx1"/>
              </a:solidFill>
            </a:endParaRPr>
          </a:p>
        </p:txBody>
      </p:sp>
      <p:cxnSp>
        <p:nvCxnSpPr>
          <p:cNvPr id="35" name="Straight Arrow Connector 34">
            <a:extLst>
              <a:ext uri="{FF2B5EF4-FFF2-40B4-BE49-F238E27FC236}">
                <a16:creationId xmlns:a16="http://schemas.microsoft.com/office/drawing/2014/main" id="{C3209292-79BE-D143-BC9B-24CA9127A022}"/>
              </a:ext>
            </a:extLst>
          </p:cNvPr>
          <p:cNvCxnSpPr>
            <a:cxnSpLocks/>
          </p:cNvCxnSpPr>
          <p:nvPr/>
        </p:nvCxnSpPr>
        <p:spPr bwMode="auto">
          <a:xfrm>
            <a:off x="3004026" y="2531364"/>
            <a:ext cx="0" cy="3567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TextBox 35">
            <a:extLst>
              <a:ext uri="{FF2B5EF4-FFF2-40B4-BE49-F238E27FC236}">
                <a16:creationId xmlns:a16="http://schemas.microsoft.com/office/drawing/2014/main" id="{A06F99F0-1DAE-E3C1-A3F3-01C692801A89}"/>
              </a:ext>
            </a:extLst>
          </p:cNvPr>
          <p:cNvSpPr txBox="1"/>
          <p:nvPr/>
        </p:nvSpPr>
        <p:spPr>
          <a:xfrm>
            <a:off x="2691344" y="2856476"/>
            <a:ext cx="970484" cy="261610"/>
          </a:xfrm>
          <a:prstGeom prst="rect">
            <a:avLst/>
          </a:prstGeom>
          <a:noFill/>
        </p:spPr>
        <p:txBody>
          <a:bodyPr wrap="square" rtlCol="0">
            <a:spAutoFit/>
          </a:bodyPr>
          <a:lstStyle/>
          <a:p>
            <a:r>
              <a:rPr lang="en-US" sz="1100" dirty="0">
                <a:solidFill>
                  <a:schemeClr val="tx1"/>
                </a:solidFill>
              </a:rPr>
              <a:t>MCS,TP</a:t>
            </a:r>
          </a:p>
        </p:txBody>
      </p:sp>
      <p:sp>
        <p:nvSpPr>
          <p:cNvPr id="37" name="TextBox 36">
            <a:extLst>
              <a:ext uri="{FF2B5EF4-FFF2-40B4-BE49-F238E27FC236}">
                <a16:creationId xmlns:a16="http://schemas.microsoft.com/office/drawing/2014/main" id="{FD70580F-67C3-292D-958B-B8882D7E96E9}"/>
              </a:ext>
            </a:extLst>
          </p:cNvPr>
          <p:cNvSpPr txBox="1"/>
          <p:nvPr/>
        </p:nvSpPr>
        <p:spPr>
          <a:xfrm>
            <a:off x="1066783" y="4673008"/>
            <a:ext cx="7008845" cy="1754326"/>
          </a:xfrm>
          <a:prstGeom prst="rect">
            <a:avLst/>
          </a:prstGeom>
          <a:noFill/>
        </p:spPr>
        <p:txBody>
          <a:bodyPr wrap="square" rtlCol="0">
            <a:spAutoFit/>
          </a:bodyPr>
          <a:lstStyle/>
          <a:p>
            <a:r>
              <a:rPr lang="en-US" sz="1800" dirty="0">
                <a:solidFill>
                  <a:schemeClr val="tx1"/>
                </a:solidFill>
              </a:rPr>
              <a:t>A Shared AP may perform beamforming (non-coordinated) to STA2 to increase its own transmission’s reliability under the TP and MCS limitation set by the sharing AP.</a:t>
            </a:r>
          </a:p>
          <a:p>
            <a:r>
              <a:rPr lang="en-US" sz="1800" dirty="0">
                <a:solidFill>
                  <a:schemeClr val="tx1"/>
                </a:solidFill>
              </a:rPr>
              <a:t>A beamformed PPDU </a:t>
            </a:r>
            <a:r>
              <a:rPr lang="en-US" sz="1800" b="1" dirty="0">
                <a:solidFill>
                  <a:schemeClr val="tx1"/>
                </a:solidFill>
              </a:rPr>
              <a:t>may cause a higher interference </a:t>
            </a:r>
            <a:r>
              <a:rPr lang="en-US" sz="1800" dirty="0">
                <a:solidFill>
                  <a:schemeClr val="tx1"/>
                </a:solidFill>
              </a:rPr>
              <a:t>to the Sharing AP’s transmission than a non-beamformed PPDU.</a:t>
            </a:r>
          </a:p>
          <a:p>
            <a:endParaRPr lang="en-US" sz="1800" dirty="0">
              <a:solidFill>
                <a:schemeClr val="tx1"/>
              </a:solidFill>
            </a:endParaRPr>
          </a:p>
        </p:txBody>
      </p:sp>
      <p:sp>
        <p:nvSpPr>
          <p:cNvPr id="38" name="TextBox 37">
            <a:extLst>
              <a:ext uri="{FF2B5EF4-FFF2-40B4-BE49-F238E27FC236}">
                <a16:creationId xmlns:a16="http://schemas.microsoft.com/office/drawing/2014/main" id="{623C0028-9B56-9AEE-CA36-CA08F975879C}"/>
              </a:ext>
            </a:extLst>
          </p:cNvPr>
          <p:cNvSpPr txBox="1"/>
          <p:nvPr/>
        </p:nvSpPr>
        <p:spPr>
          <a:xfrm>
            <a:off x="3581400" y="3290895"/>
            <a:ext cx="1066800" cy="461665"/>
          </a:xfrm>
          <a:prstGeom prst="rect">
            <a:avLst/>
          </a:prstGeom>
          <a:noFill/>
        </p:spPr>
        <p:txBody>
          <a:bodyPr wrap="square" rtlCol="0">
            <a:spAutoFit/>
          </a:bodyPr>
          <a:lstStyle/>
          <a:p>
            <a:r>
              <a:rPr lang="en-US" sz="1200" dirty="0">
                <a:solidFill>
                  <a:srgbClr val="FF0000"/>
                </a:solidFill>
              </a:rPr>
              <a:t>Beamformed </a:t>
            </a:r>
          </a:p>
          <a:p>
            <a:r>
              <a:rPr lang="en-US" sz="1200" dirty="0">
                <a:solidFill>
                  <a:srgbClr val="FF0000"/>
                </a:solidFill>
              </a:rPr>
              <a:t>Interference</a:t>
            </a:r>
          </a:p>
        </p:txBody>
      </p:sp>
      <p:pic>
        <p:nvPicPr>
          <p:cNvPr id="3" name="Picture 2">
            <a:extLst>
              <a:ext uri="{FF2B5EF4-FFF2-40B4-BE49-F238E27FC236}">
                <a16:creationId xmlns:a16="http://schemas.microsoft.com/office/drawing/2014/main" id="{A56308F0-D5FC-9E83-7396-07C78DD6518E}"/>
              </a:ext>
            </a:extLst>
          </p:cNvPr>
          <p:cNvPicPr>
            <a:picLocks noChangeAspect="1"/>
          </p:cNvPicPr>
          <p:nvPr/>
        </p:nvPicPr>
        <p:blipFill>
          <a:blip r:embed="rId2"/>
          <a:stretch>
            <a:fillRect/>
          </a:stretch>
        </p:blipFill>
        <p:spPr>
          <a:xfrm>
            <a:off x="6400800" y="1994840"/>
            <a:ext cx="2596394" cy="2439986"/>
          </a:xfrm>
          <a:prstGeom prst="rect">
            <a:avLst/>
          </a:prstGeom>
        </p:spPr>
      </p:pic>
    </p:spTree>
    <p:extLst>
      <p:ext uri="{BB962C8B-B14F-4D97-AF65-F5344CB8AC3E}">
        <p14:creationId xmlns:p14="http://schemas.microsoft.com/office/powerpoint/2010/main" val="1174833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E80FA-CC94-E56C-BC7E-7FB7B2CC525A}"/>
              </a:ext>
            </a:extLst>
          </p:cNvPr>
          <p:cNvSpPr>
            <a:spLocks noGrp="1"/>
          </p:cNvSpPr>
          <p:nvPr>
            <p:ph type="title"/>
          </p:nvPr>
        </p:nvSpPr>
        <p:spPr/>
        <p:txBody>
          <a:bodyPr/>
          <a:lstStyle/>
          <a:p>
            <a:r>
              <a:rPr lang="en-US" dirty="0"/>
              <a:t>Shared AP Beamforming (2/2)</a:t>
            </a:r>
          </a:p>
        </p:txBody>
      </p:sp>
      <p:sp>
        <p:nvSpPr>
          <p:cNvPr id="4" name="Slide Number Placeholder 3">
            <a:extLst>
              <a:ext uri="{FF2B5EF4-FFF2-40B4-BE49-F238E27FC236}">
                <a16:creationId xmlns:a16="http://schemas.microsoft.com/office/drawing/2014/main" id="{573F77BC-1B3D-2ED5-C170-A8C791635C2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B76BC77-5105-78A8-965A-E2666390403E}"/>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2B958AA4-8E82-002F-F287-BCEF23DE6A2E}"/>
              </a:ext>
            </a:extLst>
          </p:cNvPr>
          <p:cNvSpPr>
            <a:spLocks noGrp="1"/>
          </p:cNvSpPr>
          <p:nvPr>
            <p:ph type="dt" idx="15"/>
          </p:nvPr>
        </p:nvSpPr>
        <p:spPr/>
        <p:txBody>
          <a:bodyPr/>
          <a:lstStyle/>
          <a:p>
            <a:r>
              <a:rPr lang="en-US"/>
              <a:t>September 2023</a:t>
            </a:r>
            <a:endParaRPr lang="en-GB" dirty="0"/>
          </a:p>
        </p:txBody>
      </p:sp>
      <p:sp>
        <p:nvSpPr>
          <p:cNvPr id="7" name="TextBox 6">
            <a:extLst>
              <a:ext uri="{FF2B5EF4-FFF2-40B4-BE49-F238E27FC236}">
                <a16:creationId xmlns:a16="http://schemas.microsoft.com/office/drawing/2014/main" id="{EF8DCE3A-541E-D5A2-DC6A-85FC8DFBF884}"/>
              </a:ext>
            </a:extLst>
          </p:cNvPr>
          <p:cNvSpPr txBox="1"/>
          <p:nvPr/>
        </p:nvSpPr>
        <p:spPr>
          <a:xfrm>
            <a:off x="762000" y="1751013"/>
            <a:ext cx="3991626" cy="2308324"/>
          </a:xfrm>
          <a:prstGeom prst="rect">
            <a:avLst/>
          </a:prstGeom>
          <a:noFill/>
        </p:spPr>
        <p:txBody>
          <a:bodyPr wrap="square" rtlCol="0">
            <a:spAutoFit/>
          </a:bodyPr>
          <a:lstStyle/>
          <a:p>
            <a:r>
              <a:rPr lang="en-US" sz="1800" dirty="0">
                <a:solidFill>
                  <a:schemeClr val="tx1"/>
                </a:solidFill>
              </a:rPr>
              <a:t>Simulation Parameters</a:t>
            </a:r>
          </a:p>
          <a:p>
            <a:pPr marL="285750" indent="-285750">
              <a:buFont typeface="Arial" panose="020B0604020202020204" pitchFamily="34" charset="0"/>
              <a:buChar char="•"/>
            </a:pPr>
            <a:r>
              <a:rPr lang="en-US" sz="1800" dirty="0">
                <a:solidFill>
                  <a:schemeClr val="tx1"/>
                </a:solidFill>
              </a:rPr>
              <a:t>AP1 – 2 Antennas</a:t>
            </a:r>
          </a:p>
          <a:p>
            <a:pPr marL="285750" indent="-285750">
              <a:buFont typeface="Arial" panose="020B0604020202020204" pitchFamily="34" charset="0"/>
              <a:buChar char="•"/>
            </a:pPr>
            <a:r>
              <a:rPr lang="en-US" sz="1800" dirty="0">
                <a:solidFill>
                  <a:schemeClr val="tx1"/>
                </a:solidFill>
              </a:rPr>
              <a:t>AP2 – 2 Antennas</a:t>
            </a:r>
          </a:p>
          <a:p>
            <a:pPr marL="285750" indent="-285750">
              <a:buFont typeface="Arial" panose="020B0604020202020204" pitchFamily="34" charset="0"/>
              <a:buChar char="•"/>
            </a:pPr>
            <a:r>
              <a:rPr lang="en-US" sz="1800" dirty="0">
                <a:solidFill>
                  <a:schemeClr val="tx1"/>
                </a:solidFill>
              </a:rPr>
              <a:t>PPDU Format: SU PPDU/80 MHz</a:t>
            </a:r>
          </a:p>
          <a:p>
            <a:pPr marL="285750" indent="-285750">
              <a:buFont typeface="Arial" panose="020B0604020202020204" pitchFamily="34" charset="0"/>
              <a:buChar char="•"/>
            </a:pPr>
            <a:r>
              <a:rPr lang="en-US" sz="1800" dirty="0">
                <a:solidFill>
                  <a:schemeClr val="tx1"/>
                </a:solidFill>
              </a:rPr>
              <a:t>Channel Model: </a:t>
            </a:r>
            <a:r>
              <a:rPr lang="en-US" sz="1800" dirty="0" err="1">
                <a:solidFill>
                  <a:schemeClr val="tx1"/>
                </a:solidFill>
              </a:rPr>
              <a:t>TGn</a:t>
            </a:r>
            <a:r>
              <a:rPr lang="en-US" sz="1800" dirty="0">
                <a:solidFill>
                  <a:schemeClr val="tx1"/>
                </a:solidFill>
              </a:rPr>
              <a:t> Channel B</a:t>
            </a:r>
          </a:p>
          <a:p>
            <a:pPr marL="285750" indent="-285750">
              <a:buFont typeface="Arial" panose="020B0604020202020204" pitchFamily="34" charset="0"/>
              <a:buChar char="•"/>
            </a:pPr>
            <a:r>
              <a:rPr lang="en-US" sz="1800" dirty="0">
                <a:solidFill>
                  <a:schemeClr val="tx1"/>
                </a:solidFill>
              </a:rPr>
              <a:t>AP2 Beamforming: Strongest beam/eigenvector.</a:t>
            </a:r>
          </a:p>
          <a:p>
            <a:pPr marL="285750" indent="-285750">
              <a:buFont typeface="Arial" panose="020B0604020202020204" pitchFamily="34" charset="0"/>
              <a:buChar char="•"/>
            </a:pPr>
            <a:r>
              <a:rPr lang="en-US" sz="1800" dirty="0">
                <a:solidFill>
                  <a:schemeClr val="tx1"/>
                </a:solidFill>
              </a:rPr>
              <a:t>1000 Iterations</a:t>
            </a:r>
          </a:p>
        </p:txBody>
      </p:sp>
      <p:pic>
        <p:nvPicPr>
          <p:cNvPr id="53" name="Picture 52" descr="A graph showing the same number of data&#10;&#10;Description automatically generated with medium confidence">
            <a:extLst>
              <a:ext uri="{FF2B5EF4-FFF2-40B4-BE49-F238E27FC236}">
                <a16:creationId xmlns:a16="http://schemas.microsoft.com/office/drawing/2014/main" id="{024941C2-98B7-DA86-6D19-3DC81C11C9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6908" y="2282917"/>
            <a:ext cx="3852797" cy="1825970"/>
          </a:xfrm>
          <a:prstGeom prst="rect">
            <a:avLst/>
          </a:prstGeom>
        </p:spPr>
      </p:pic>
      <p:cxnSp>
        <p:nvCxnSpPr>
          <p:cNvPr id="54" name="Straight Connector 53">
            <a:extLst>
              <a:ext uri="{FF2B5EF4-FFF2-40B4-BE49-F238E27FC236}">
                <a16:creationId xmlns:a16="http://schemas.microsoft.com/office/drawing/2014/main" id="{C9D173BB-5C63-EC7F-8316-CD47B792A593}"/>
              </a:ext>
            </a:extLst>
          </p:cNvPr>
          <p:cNvCxnSpPr/>
          <p:nvPr/>
        </p:nvCxnSpPr>
        <p:spPr bwMode="auto">
          <a:xfrm>
            <a:off x="4959678" y="2079955"/>
            <a:ext cx="152400"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5" name="Straight Connector 54">
            <a:extLst>
              <a:ext uri="{FF2B5EF4-FFF2-40B4-BE49-F238E27FC236}">
                <a16:creationId xmlns:a16="http://schemas.microsoft.com/office/drawing/2014/main" id="{2BC731E7-8614-C7EF-1EA4-A577B19202AE}"/>
              </a:ext>
            </a:extLst>
          </p:cNvPr>
          <p:cNvCxnSpPr>
            <a:cxnSpLocks/>
          </p:cNvCxnSpPr>
          <p:nvPr/>
        </p:nvCxnSpPr>
        <p:spPr bwMode="auto">
          <a:xfrm flipV="1">
            <a:off x="4959678" y="2083907"/>
            <a:ext cx="0" cy="108405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6" name="TextBox 55">
            <a:extLst>
              <a:ext uri="{FF2B5EF4-FFF2-40B4-BE49-F238E27FC236}">
                <a16:creationId xmlns:a16="http://schemas.microsoft.com/office/drawing/2014/main" id="{56DCAE6E-AC54-58FB-B13E-FD97D3F0B6A7}"/>
              </a:ext>
            </a:extLst>
          </p:cNvPr>
          <p:cNvSpPr txBox="1"/>
          <p:nvPr/>
        </p:nvSpPr>
        <p:spPr>
          <a:xfrm>
            <a:off x="4559538" y="1845424"/>
            <a:ext cx="704865" cy="253916"/>
          </a:xfrm>
          <a:prstGeom prst="rect">
            <a:avLst/>
          </a:prstGeom>
          <a:noFill/>
        </p:spPr>
        <p:txBody>
          <a:bodyPr wrap="square" rtlCol="0">
            <a:spAutoFit/>
          </a:bodyPr>
          <a:lstStyle/>
          <a:p>
            <a:r>
              <a:rPr lang="en-US" sz="1050" dirty="0">
                <a:solidFill>
                  <a:schemeClr val="tx1"/>
                </a:solidFill>
              </a:rPr>
              <a:t>PPDU1</a:t>
            </a:r>
          </a:p>
        </p:txBody>
      </p:sp>
      <p:cxnSp>
        <p:nvCxnSpPr>
          <p:cNvPr id="57" name="Straight Connector 56">
            <a:extLst>
              <a:ext uri="{FF2B5EF4-FFF2-40B4-BE49-F238E27FC236}">
                <a16:creationId xmlns:a16="http://schemas.microsoft.com/office/drawing/2014/main" id="{AB297230-A375-118B-13E5-122581592ADD}"/>
              </a:ext>
            </a:extLst>
          </p:cNvPr>
          <p:cNvCxnSpPr/>
          <p:nvPr/>
        </p:nvCxnSpPr>
        <p:spPr bwMode="auto">
          <a:xfrm>
            <a:off x="5112004" y="2079400"/>
            <a:ext cx="152400"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8" name="Straight Connector 57">
            <a:extLst>
              <a:ext uri="{FF2B5EF4-FFF2-40B4-BE49-F238E27FC236}">
                <a16:creationId xmlns:a16="http://schemas.microsoft.com/office/drawing/2014/main" id="{0B937CAC-E329-98DC-B88C-37D22A7720CB}"/>
              </a:ext>
            </a:extLst>
          </p:cNvPr>
          <p:cNvCxnSpPr>
            <a:cxnSpLocks/>
          </p:cNvCxnSpPr>
          <p:nvPr/>
        </p:nvCxnSpPr>
        <p:spPr bwMode="auto">
          <a:xfrm flipV="1">
            <a:off x="5112004" y="2083907"/>
            <a:ext cx="0" cy="73071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9" name="Straight Connector 58">
            <a:extLst>
              <a:ext uri="{FF2B5EF4-FFF2-40B4-BE49-F238E27FC236}">
                <a16:creationId xmlns:a16="http://schemas.microsoft.com/office/drawing/2014/main" id="{937180E4-5B5B-7E53-B2DE-FE82E5ACC427}"/>
              </a:ext>
            </a:extLst>
          </p:cNvPr>
          <p:cNvCxnSpPr>
            <a:cxnSpLocks/>
          </p:cNvCxnSpPr>
          <p:nvPr/>
        </p:nvCxnSpPr>
        <p:spPr bwMode="auto">
          <a:xfrm flipV="1">
            <a:off x="5264330" y="2079400"/>
            <a:ext cx="0" cy="134651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0" name="TextBox 59">
            <a:extLst>
              <a:ext uri="{FF2B5EF4-FFF2-40B4-BE49-F238E27FC236}">
                <a16:creationId xmlns:a16="http://schemas.microsoft.com/office/drawing/2014/main" id="{1D56071C-7C28-60A6-C64B-ABF4DD6AF376}"/>
              </a:ext>
            </a:extLst>
          </p:cNvPr>
          <p:cNvSpPr txBox="1"/>
          <p:nvPr/>
        </p:nvSpPr>
        <p:spPr>
          <a:xfrm>
            <a:off x="7651852" y="1874515"/>
            <a:ext cx="931875" cy="253916"/>
          </a:xfrm>
          <a:prstGeom prst="rect">
            <a:avLst/>
          </a:prstGeom>
          <a:noFill/>
        </p:spPr>
        <p:txBody>
          <a:bodyPr wrap="square" rtlCol="0">
            <a:spAutoFit/>
          </a:bodyPr>
          <a:lstStyle/>
          <a:p>
            <a:r>
              <a:rPr lang="en-US" sz="1050" dirty="0">
                <a:solidFill>
                  <a:schemeClr val="tx1"/>
                </a:solidFill>
              </a:rPr>
              <a:t>PPDU 100</a:t>
            </a:r>
          </a:p>
        </p:txBody>
      </p:sp>
      <p:cxnSp>
        <p:nvCxnSpPr>
          <p:cNvPr id="61" name="Straight Connector 60">
            <a:extLst>
              <a:ext uri="{FF2B5EF4-FFF2-40B4-BE49-F238E27FC236}">
                <a16:creationId xmlns:a16="http://schemas.microsoft.com/office/drawing/2014/main" id="{95A09F9E-A9E1-685C-C506-D8E61EB6744D}"/>
              </a:ext>
            </a:extLst>
          </p:cNvPr>
          <p:cNvCxnSpPr/>
          <p:nvPr/>
        </p:nvCxnSpPr>
        <p:spPr bwMode="auto">
          <a:xfrm>
            <a:off x="7880917" y="2099340"/>
            <a:ext cx="152400" cy="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62" name="Straight Connector 61">
            <a:extLst>
              <a:ext uri="{FF2B5EF4-FFF2-40B4-BE49-F238E27FC236}">
                <a16:creationId xmlns:a16="http://schemas.microsoft.com/office/drawing/2014/main" id="{4874B90E-3694-2E62-A8C4-7C02E5F5C51F}"/>
              </a:ext>
            </a:extLst>
          </p:cNvPr>
          <p:cNvCxnSpPr/>
          <p:nvPr/>
        </p:nvCxnSpPr>
        <p:spPr bwMode="auto">
          <a:xfrm flipV="1">
            <a:off x="7880917" y="2099340"/>
            <a:ext cx="0" cy="73071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3" name="Straight Connector 62">
            <a:extLst>
              <a:ext uri="{FF2B5EF4-FFF2-40B4-BE49-F238E27FC236}">
                <a16:creationId xmlns:a16="http://schemas.microsoft.com/office/drawing/2014/main" id="{59B97694-64B8-1638-09B3-7F6B7D983F8F}"/>
              </a:ext>
            </a:extLst>
          </p:cNvPr>
          <p:cNvCxnSpPr>
            <a:cxnSpLocks/>
          </p:cNvCxnSpPr>
          <p:nvPr/>
        </p:nvCxnSpPr>
        <p:spPr bwMode="auto">
          <a:xfrm flipV="1">
            <a:off x="8024771" y="2099340"/>
            <a:ext cx="0" cy="155517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4" name="TextBox 63">
            <a:extLst>
              <a:ext uri="{FF2B5EF4-FFF2-40B4-BE49-F238E27FC236}">
                <a16:creationId xmlns:a16="http://schemas.microsoft.com/office/drawing/2014/main" id="{73CC773D-FD7C-A126-A157-04F3E1E2B052}"/>
              </a:ext>
            </a:extLst>
          </p:cNvPr>
          <p:cNvSpPr txBox="1"/>
          <p:nvPr/>
        </p:nvSpPr>
        <p:spPr>
          <a:xfrm>
            <a:off x="5006671" y="1850050"/>
            <a:ext cx="704865" cy="253916"/>
          </a:xfrm>
          <a:prstGeom prst="rect">
            <a:avLst/>
          </a:prstGeom>
          <a:noFill/>
        </p:spPr>
        <p:txBody>
          <a:bodyPr wrap="square" rtlCol="0">
            <a:spAutoFit/>
          </a:bodyPr>
          <a:lstStyle/>
          <a:p>
            <a:r>
              <a:rPr lang="en-US" sz="1050" dirty="0">
                <a:solidFill>
                  <a:schemeClr val="tx1"/>
                </a:solidFill>
              </a:rPr>
              <a:t>PPDU2</a:t>
            </a:r>
          </a:p>
        </p:txBody>
      </p:sp>
      <p:cxnSp>
        <p:nvCxnSpPr>
          <p:cNvPr id="65" name="Straight Connector 64">
            <a:extLst>
              <a:ext uri="{FF2B5EF4-FFF2-40B4-BE49-F238E27FC236}">
                <a16:creationId xmlns:a16="http://schemas.microsoft.com/office/drawing/2014/main" id="{43884C69-C26A-7FF6-698C-64F4C2FCA78A}"/>
              </a:ext>
            </a:extLst>
          </p:cNvPr>
          <p:cNvCxnSpPr/>
          <p:nvPr/>
        </p:nvCxnSpPr>
        <p:spPr bwMode="auto">
          <a:xfrm>
            <a:off x="5499487" y="2206717"/>
            <a:ext cx="2133929" cy="0"/>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sp>
        <p:nvSpPr>
          <p:cNvPr id="66" name="TextBox 65">
            <a:extLst>
              <a:ext uri="{FF2B5EF4-FFF2-40B4-BE49-F238E27FC236}">
                <a16:creationId xmlns:a16="http://schemas.microsoft.com/office/drawing/2014/main" id="{DDE96099-130C-86DD-7FD2-7758A1D65B7C}"/>
              </a:ext>
            </a:extLst>
          </p:cNvPr>
          <p:cNvSpPr txBox="1"/>
          <p:nvPr/>
        </p:nvSpPr>
        <p:spPr>
          <a:xfrm>
            <a:off x="6082126" y="1978791"/>
            <a:ext cx="1116694" cy="253916"/>
          </a:xfrm>
          <a:prstGeom prst="rect">
            <a:avLst/>
          </a:prstGeom>
          <a:noFill/>
        </p:spPr>
        <p:txBody>
          <a:bodyPr wrap="square" rtlCol="0">
            <a:spAutoFit/>
          </a:bodyPr>
          <a:lstStyle/>
          <a:p>
            <a:r>
              <a:rPr lang="en-US" sz="1050" dirty="0">
                <a:solidFill>
                  <a:schemeClr val="tx1"/>
                </a:solidFill>
              </a:rPr>
              <a:t>1000 Iterations</a:t>
            </a:r>
          </a:p>
        </p:txBody>
      </p:sp>
      <p:sp>
        <p:nvSpPr>
          <p:cNvPr id="68" name="TextBox 67">
            <a:extLst>
              <a:ext uri="{FF2B5EF4-FFF2-40B4-BE49-F238E27FC236}">
                <a16:creationId xmlns:a16="http://schemas.microsoft.com/office/drawing/2014/main" id="{CBE92F02-AB31-6315-3259-511CCB1D3AFE}"/>
              </a:ext>
            </a:extLst>
          </p:cNvPr>
          <p:cNvSpPr txBox="1"/>
          <p:nvPr/>
        </p:nvSpPr>
        <p:spPr>
          <a:xfrm>
            <a:off x="646130" y="4108887"/>
            <a:ext cx="3851209" cy="1754326"/>
          </a:xfrm>
          <a:prstGeom prst="rect">
            <a:avLst/>
          </a:prstGeom>
          <a:noFill/>
        </p:spPr>
        <p:txBody>
          <a:bodyPr wrap="square" rtlCol="0">
            <a:spAutoFit/>
          </a:bodyPr>
          <a:lstStyle/>
          <a:p>
            <a:r>
              <a:rPr lang="en-US" sz="1800" dirty="0">
                <a:solidFill>
                  <a:schemeClr val="tx1"/>
                </a:solidFill>
              </a:rPr>
              <a:t>As seen in the figure, the interference of AP2 may experience </a:t>
            </a:r>
            <a:r>
              <a:rPr lang="en-US" sz="1800" b="1" dirty="0">
                <a:solidFill>
                  <a:schemeClr val="tx1"/>
                </a:solidFill>
              </a:rPr>
              <a:t>amplification on some subcarriers</a:t>
            </a:r>
            <a:r>
              <a:rPr lang="en-US" sz="1800" dirty="0">
                <a:solidFill>
                  <a:schemeClr val="tx1"/>
                </a:solidFill>
              </a:rPr>
              <a:t> due to beamforming. The AP1 must account for this effect when deciding the transmit power of AP2.</a:t>
            </a:r>
          </a:p>
        </p:txBody>
      </p:sp>
      <p:cxnSp>
        <p:nvCxnSpPr>
          <p:cNvPr id="8" name="Straight Connector 7">
            <a:extLst>
              <a:ext uri="{FF2B5EF4-FFF2-40B4-BE49-F238E27FC236}">
                <a16:creationId xmlns:a16="http://schemas.microsoft.com/office/drawing/2014/main" id="{84D77DA8-CF32-B4C1-1A9A-B4AD15C46F8B}"/>
              </a:ext>
            </a:extLst>
          </p:cNvPr>
          <p:cNvCxnSpPr/>
          <p:nvPr/>
        </p:nvCxnSpPr>
        <p:spPr bwMode="auto">
          <a:xfrm>
            <a:off x="7722167" y="2435317"/>
            <a:ext cx="6096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9" name="Straight Connector 8">
            <a:extLst>
              <a:ext uri="{FF2B5EF4-FFF2-40B4-BE49-F238E27FC236}">
                <a16:creationId xmlns:a16="http://schemas.microsoft.com/office/drawing/2014/main" id="{D12ED585-09EE-8F24-DAEA-618AEC5970F1}"/>
              </a:ext>
            </a:extLst>
          </p:cNvPr>
          <p:cNvCxnSpPr/>
          <p:nvPr/>
        </p:nvCxnSpPr>
        <p:spPr bwMode="auto">
          <a:xfrm>
            <a:off x="7719971" y="2892517"/>
            <a:ext cx="6096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1" name="Straight Connector 10">
            <a:extLst>
              <a:ext uri="{FF2B5EF4-FFF2-40B4-BE49-F238E27FC236}">
                <a16:creationId xmlns:a16="http://schemas.microsoft.com/office/drawing/2014/main" id="{FDBD2F60-EE99-6744-6E1E-8028206069B5}"/>
              </a:ext>
            </a:extLst>
          </p:cNvPr>
          <p:cNvCxnSpPr>
            <a:cxnSpLocks/>
          </p:cNvCxnSpPr>
          <p:nvPr/>
        </p:nvCxnSpPr>
        <p:spPr bwMode="auto">
          <a:xfrm>
            <a:off x="8253980" y="2435317"/>
            <a:ext cx="0" cy="457200"/>
          </a:xfrm>
          <a:prstGeom prst="line">
            <a:avLst/>
          </a:prstGeom>
          <a:solidFill>
            <a:srgbClr val="00B8FF"/>
          </a:solidFill>
          <a:ln w="9525" cap="flat" cmpd="sng" algn="ctr">
            <a:solidFill>
              <a:schemeClr val="tx1"/>
            </a:solidFill>
            <a:prstDash val="solid"/>
            <a:round/>
            <a:headEnd type="triangle" w="med" len="med"/>
            <a:tailEnd type="triangle" w="med" len="med"/>
          </a:ln>
          <a:effectLst/>
        </p:spPr>
      </p:cxnSp>
      <p:sp>
        <p:nvSpPr>
          <p:cNvPr id="13" name="TextBox 12">
            <a:extLst>
              <a:ext uri="{FF2B5EF4-FFF2-40B4-BE49-F238E27FC236}">
                <a16:creationId xmlns:a16="http://schemas.microsoft.com/office/drawing/2014/main" id="{70D60FEC-1FD6-48BF-10B9-D9F5894CC963}"/>
              </a:ext>
            </a:extLst>
          </p:cNvPr>
          <p:cNvSpPr txBox="1"/>
          <p:nvPr/>
        </p:nvSpPr>
        <p:spPr>
          <a:xfrm>
            <a:off x="8227086" y="2435317"/>
            <a:ext cx="1447800" cy="461665"/>
          </a:xfrm>
          <a:prstGeom prst="rect">
            <a:avLst/>
          </a:prstGeom>
          <a:noFill/>
        </p:spPr>
        <p:txBody>
          <a:bodyPr wrap="square" rtlCol="0">
            <a:spAutoFit/>
          </a:bodyPr>
          <a:lstStyle/>
          <a:p>
            <a:r>
              <a:rPr lang="en-US" sz="1200" dirty="0">
                <a:solidFill>
                  <a:schemeClr val="tx1"/>
                </a:solidFill>
              </a:rPr>
              <a:t>Interference amplification</a:t>
            </a:r>
          </a:p>
        </p:txBody>
      </p:sp>
      <p:pic>
        <p:nvPicPr>
          <p:cNvPr id="14" name="Picture 13">
            <a:extLst>
              <a:ext uri="{FF2B5EF4-FFF2-40B4-BE49-F238E27FC236}">
                <a16:creationId xmlns:a16="http://schemas.microsoft.com/office/drawing/2014/main" id="{54A5E83B-4C4A-85A8-786C-4CBE6A54B9E4}"/>
              </a:ext>
            </a:extLst>
          </p:cNvPr>
          <p:cNvPicPr>
            <a:picLocks noChangeAspect="1"/>
          </p:cNvPicPr>
          <p:nvPr/>
        </p:nvPicPr>
        <p:blipFill>
          <a:blip r:embed="rId3"/>
          <a:stretch>
            <a:fillRect/>
          </a:stretch>
        </p:blipFill>
        <p:spPr>
          <a:xfrm>
            <a:off x="4497808" y="4316510"/>
            <a:ext cx="3958805" cy="1855690"/>
          </a:xfrm>
          <a:prstGeom prst="rect">
            <a:avLst/>
          </a:prstGeom>
        </p:spPr>
      </p:pic>
      <p:sp>
        <p:nvSpPr>
          <p:cNvPr id="15" name="TextBox 14">
            <a:extLst>
              <a:ext uri="{FF2B5EF4-FFF2-40B4-BE49-F238E27FC236}">
                <a16:creationId xmlns:a16="http://schemas.microsoft.com/office/drawing/2014/main" id="{2181D820-8002-AB26-6F60-D2E93B410E3B}"/>
              </a:ext>
            </a:extLst>
          </p:cNvPr>
          <p:cNvSpPr txBox="1"/>
          <p:nvPr/>
        </p:nvSpPr>
        <p:spPr>
          <a:xfrm>
            <a:off x="4722250" y="3985702"/>
            <a:ext cx="4136065" cy="461665"/>
          </a:xfrm>
          <a:prstGeom prst="rect">
            <a:avLst/>
          </a:prstGeom>
          <a:noFill/>
        </p:spPr>
        <p:txBody>
          <a:bodyPr wrap="square" rtlCol="0">
            <a:spAutoFit/>
          </a:bodyPr>
          <a:lstStyle/>
          <a:p>
            <a:r>
              <a:rPr lang="en-US" sz="1200" dirty="0">
                <a:solidFill>
                  <a:schemeClr val="tx1"/>
                </a:solidFill>
              </a:rPr>
              <a:t>Note: x-axis is concatenated PPDU subcarrier samples (980) of all PPDUs</a:t>
            </a:r>
          </a:p>
        </p:txBody>
      </p:sp>
    </p:spTree>
    <p:extLst>
      <p:ext uri="{BB962C8B-B14F-4D97-AF65-F5344CB8AC3E}">
        <p14:creationId xmlns:p14="http://schemas.microsoft.com/office/powerpoint/2010/main" val="2217325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31B1B-E57E-D676-E129-BB9C36A6DE2B}"/>
              </a:ext>
            </a:extLst>
          </p:cNvPr>
          <p:cNvSpPr>
            <a:spLocks noGrp="1"/>
          </p:cNvSpPr>
          <p:nvPr>
            <p:ph type="title"/>
          </p:nvPr>
        </p:nvSpPr>
        <p:spPr/>
        <p:txBody>
          <a:bodyPr/>
          <a:lstStyle/>
          <a:p>
            <a:r>
              <a:rPr lang="en-US" dirty="0"/>
              <a:t>Use of smaller BW/RU</a:t>
            </a:r>
          </a:p>
        </p:txBody>
      </p:sp>
      <p:sp>
        <p:nvSpPr>
          <p:cNvPr id="4" name="Slide Number Placeholder 3">
            <a:extLst>
              <a:ext uri="{FF2B5EF4-FFF2-40B4-BE49-F238E27FC236}">
                <a16:creationId xmlns:a16="http://schemas.microsoft.com/office/drawing/2014/main" id="{7A19F586-7DB6-4CF5-DBB8-DB4AA88F42C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151E33C-EF6E-1F8A-2B4B-776CA099398E}"/>
              </a:ext>
            </a:extLst>
          </p:cNvPr>
          <p:cNvSpPr>
            <a:spLocks noGrp="1"/>
          </p:cNvSpPr>
          <p:nvPr>
            <p:ph type="ftr" idx="14"/>
          </p:nvPr>
        </p:nvSpPr>
        <p:spPr/>
        <p:txBody>
          <a:bodyPr/>
          <a:lstStyle/>
          <a:p>
            <a:r>
              <a:rPr lang="en-GB"/>
              <a:t>Leonardo Lanante, Ofinno</a:t>
            </a:r>
            <a:endParaRPr lang="en-GB" dirty="0"/>
          </a:p>
        </p:txBody>
      </p:sp>
      <p:sp>
        <p:nvSpPr>
          <p:cNvPr id="6" name="Date Placeholder 5">
            <a:extLst>
              <a:ext uri="{FF2B5EF4-FFF2-40B4-BE49-F238E27FC236}">
                <a16:creationId xmlns:a16="http://schemas.microsoft.com/office/drawing/2014/main" id="{1139A913-2F6E-BF54-B069-A0D133D639B1}"/>
              </a:ext>
            </a:extLst>
          </p:cNvPr>
          <p:cNvSpPr>
            <a:spLocks noGrp="1"/>
          </p:cNvSpPr>
          <p:nvPr>
            <p:ph type="dt" idx="15"/>
          </p:nvPr>
        </p:nvSpPr>
        <p:spPr/>
        <p:txBody>
          <a:bodyPr/>
          <a:lstStyle/>
          <a:p>
            <a:r>
              <a:rPr lang="en-US"/>
              <a:t>September 2023</a:t>
            </a:r>
            <a:endParaRPr lang="en-GB" dirty="0"/>
          </a:p>
        </p:txBody>
      </p:sp>
      <p:sp>
        <p:nvSpPr>
          <p:cNvPr id="3" name="TextBox 2">
            <a:extLst>
              <a:ext uri="{FF2B5EF4-FFF2-40B4-BE49-F238E27FC236}">
                <a16:creationId xmlns:a16="http://schemas.microsoft.com/office/drawing/2014/main" id="{941B4AAF-8C60-8D2B-F0A0-E85833FD51B6}"/>
              </a:ext>
            </a:extLst>
          </p:cNvPr>
          <p:cNvSpPr txBox="1"/>
          <p:nvPr/>
        </p:nvSpPr>
        <p:spPr>
          <a:xfrm>
            <a:off x="409896" y="4488765"/>
            <a:ext cx="8517611" cy="923330"/>
          </a:xfrm>
          <a:prstGeom prst="rect">
            <a:avLst/>
          </a:prstGeom>
          <a:noFill/>
        </p:spPr>
        <p:txBody>
          <a:bodyPr wrap="square" rtlCol="0">
            <a:spAutoFit/>
          </a:bodyPr>
          <a:lstStyle/>
          <a:p>
            <a:r>
              <a:rPr lang="en-US" sz="1800" dirty="0">
                <a:solidFill>
                  <a:schemeClr val="tx1"/>
                </a:solidFill>
              </a:rPr>
              <a:t>AP2’s transmission may also result in a higher interference than AP1 may expect if AP2 uses a smaller BW or RU than AP1 expects. AP1 must account for this possibility when deciding the transmit power of AP2.</a:t>
            </a:r>
          </a:p>
        </p:txBody>
      </p:sp>
      <p:cxnSp>
        <p:nvCxnSpPr>
          <p:cNvPr id="7" name="直接连接符 5">
            <a:extLst>
              <a:ext uri="{FF2B5EF4-FFF2-40B4-BE49-F238E27FC236}">
                <a16:creationId xmlns:a16="http://schemas.microsoft.com/office/drawing/2014/main" id="{06C0F998-2D26-B41F-018B-A93F18DD8678}"/>
              </a:ext>
            </a:extLst>
          </p:cNvPr>
          <p:cNvCxnSpPr>
            <a:cxnSpLocks/>
          </p:cNvCxnSpPr>
          <p:nvPr/>
        </p:nvCxnSpPr>
        <p:spPr bwMode="auto">
          <a:xfrm>
            <a:off x="2086296" y="2190392"/>
            <a:ext cx="3065664"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8" name="直接连接符 6">
            <a:extLst>
              <a:ext uri="{FF2B5EF4-FFF2-40B4-BE49-F238E27FC236}">
                <a16:creationId xmlns:a16="http://schemas.microsoft.com/office/drawing/2014/main" id="{C6C1744E-DF94-9800-1522-848402E5615C}"/>
              </a:ext>
            </a:extLst>
          </p:cNvPr>
          <p:cNvCxnSpPr>
            <a:cxnSpLocks/>
          </p:cNvCxnSpPr>
          <p:nvPr/>
        </p:nvCxnSpPr>
        <p:spPr bwMode="auto">
          <a:xfrm>
            <a:off x="2086296" y="2799992"/>
            <a:ext cx="3145039"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9" name="文本框 8">
            <a:extLst>
              <a:ext uri="{FF2B5EF4-FFF2-40B4-BE49-F238E27FC236}">
                <a16:creationId xmlns:a16="http://schemas.microsoft.com/office/drawing/2014/main" id="{2720154A-19C6-0A55-B630-6055E22C51AB}"/>
              </a:ext>
            </a:extLst>
          </p:cNvPr>
          <p:cNvSpPr txBox="1"/>
          <p:nvPr/>
        </p:nvSpPr>
        <p:spPr>
          <a:xfrm>
            <a:off x="790896" y="1769059"/>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cxnSp>
        <p:nvCxnSpPr>
          <p:cNvPr id="10" name="直接连接符 11">
            <a:extLst>
              <a:ext uri="{FF2B5EF4-FFF2-40B4-BE49-F238E27FC236}">
                <a16:creationId xmlns:a16="http://schemas.microsoft.com/office/drawing/2014/main" id="{92D289A8-0EBC-72EA-7F42-05A0F19E8681}"/>
              </a:ext>
            </a:extLst>
          </p:cNvPr>
          <p:cNvCxnSpPr>
            <a:cxnSpLocks/>
          </p:cNvCxnSpPr>
          <p:nvPr/>
        </p:nvCxnSpPr>
        <p:spPr bwMode="auto">
          <a:xfrm>
            <a:off x="2086296" y="3417079"/>
            <a:ext cx="3145039"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1" name="直接连接符 13">
            <a:extLst>
              <a:ext uri="{FF2B5EF4-FFF2-40B4-BE49-F238E27FC236}">
                <a16:creationId xmlns:a16="http://schemas.microsoft.com/office/drawing/2014/main" id="{42002702-AA15-948B-27F2-C271DBF44CE6}"/>
              </a:ext>
            </a:extLst>
          </p:cNvPr>
          <p:cNvCxnSpPr>
            <a:cxnSpLocks/>
          </p:cNvCxnSpPr>
          <p:nvPr/>
        </p:nvCxnSpPr>
        <p:spPr bwMode="auto">
          <a:xfrm>
            <a:off x="2086296" y="4008285"/>
            <a:ext cx="3145039"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2" name="文本框 15">
            <a:extLst>
              <a:ext uri="{FF2B5EF4-FFF2-40B4-BE49-F238E27FC236}">
                <a16:creationId xmlns:a16="http://schemas.microsoft.com/office/drawing/2014/main" id="{707E73AF-B9C0-4F37-0FB3-AE1F5135BB87}"/>
              </a:ext>
            </a:extLst>
          </p:cNvPr>
          <p:cNvSpPr txBox="1"/>
          <p:nvPr/>
        </p:nvSpPr>
        <p:spPr>
          <a:xfrm>
            <a:off x="714696" y="2343582"/>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13" name="文本框 16">
            <a:extLst>
              <a:ext uri="{FF2B5EF4-FFF2-40B4-BE49-F238E27FC236}">
                <a16:creationId xmlns:a16="http://schemas.microsoft.com/office/drawing/2014/main" id="{52587155-875F-02C9-C5EB-611632AD1E67}"/>
              </a:ext>
            </a:extLst>
          </p:cNvPr>
          <p:cNvSpPr txBox="1"/>
          <p:nvPr/>
        </p:nvSpPr>
        <p:spPr>
          <a:xfrm>
            <a:off x="409896" y="2955414"/>
            <a:ext cx="1676400" cy="461665"/>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14" name="文本框 17">
            <a:extLst>
              <a:ext uri="{FF2B5EF4-FFF2-40B4-BE49-F238E27FC236}">
                <a16:creationId xmlns:a16="http://schemas.microsoft.com/office/drawing/2014/main" id="{EFA30829-6F0C-C305-F1AD-9966BC4B91BD}"/>
              </a:ext>
            </a:extLst>
          </p:cNvPr>
          <p:cNvSpPr txBox="1"/>
          <p:nvPr/>
        </p:nvSpPr>
        <p:spPr>
          <a:xfrm>
            <a:off x="409896" y="3627285"/>
            <a:ext cx="1676400" cy="461665"/>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
        <p:nvSpPr>
          <p:cNvPr id="15" name="矩形 7">
            <a:extLst>
              <a:ext uri="{FF2B5EF4-FFF2-40B4-BE49-F238E27FC236}">
                <a16:creationId xmlns:a16="http://schemas.microsoft.com/office/drawing/2014/main" id="{CF5C7203-99F1-256F-F1CC-F9F376DF3FB2}"/>
              </a:ext>
            </a:extLst>
          </p:cNvPr>
          <p:cNvSpPr/>
          <p:nvPr/>
        </p:nvSpPr>
        <p:spPr bwMode="auto">
          <a:xfrm>
            <a:off x="2263421" y="1808679"/>
            <a:ext cx="492954"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MAP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TF</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6" name="矩形 9">
            <a:extLst>
              <a:ext uri="{FF2B5EF4-FFF2-40B4-BE49-F238E27FC236}">
                <a16:creationId xmlns:a16="http://schemas.microsoft.com/office/drawing/2014/main" id="{D8BA1B3D-5B09-E16F-3F1F-A5C5D001E3D6}"/>
              </a:ext>
            </a:extLst>
          </p:cNvPr>
          <p:cNvSpPr/>
          <p:nvPr/>
        </p:nvSpPr>
        <p:spPr bwMode="auto">
          <a:xfrm>
            <a:off x="2982867" y="1808679"/>
            <a:ext cx="1239588"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DL Data Frame</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100" dirty="0">
                <a:solidFill>
                  <a:schemeClr val="tx1"/>
                </a:solidFill>
              </a:rPr>
              <a:t>80 MHz</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7" name="矩形 10">
            <a:extLst>
              <a:ext uri="{FF2B5EF4-FFF2-40B4-BE49-F238E27FC236}">
                <a16:creationId xmlns:a16="http://schemas.microsoft.com/office/drawing/2014/main" id="{4B863529-56AA-9CBA-375C-0588D850D12C}"/>
              </a:ext>
            </a:extLst>
          </p:cNvPr>
          <p:cNvSpPr/>
          <p:nvPr/>
        </p:nvSpPr>
        <p:spPr bwMode="auto">
          <a:xfrm>
            <a:off x="2982867" y="2420512"/>
            <a:ext cx="1239588" cy="381000"/>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DL Data Frame</a:t>
            </a:r>
          </a:p>
          <a:p>
            <a:r>
              <a:rPr lang="en-US" altLang="zh-CN" sz="1100" dirty="0">
                <a:solidFill>
                  <a:schemeClr val="tx1"/>
                </a:solidFill>
              </a:rPr>
              <a:t>(20MHz)</a:t>
            </a:r>
            <a:endParaRPr lang="zh-CN" altLang="en-US" sz="1100" dirty="0">
              <a:solidFill>
                <a:schemeClr val="tx1"/>
              </a:solidFill>
            </a:endParaRPr>
          </a:p>
        </p:txBody>
      </p:sp>
      <p:sp>
        <p:nvSpPr>
          <p:cNvPr id="18" name="矩形 14">
            <a:extLst>
              <a:ext uri="{FF2B5EF4-FFF2-40B4-BE49-F238E27FC236}">
                <a16:creationId xmlns:a16="http://schemas.microsoft.com/office/drawing/2014/main" id="{F62EF005-D11D-E92D-D09E-F4FD9F0907F5}"/>
              </a:ext>
            </a:extLst>
          </p:cNvPr>
          <p:cNvSpPr/>
          <p:nvPr/>
        </p:nvSpPr>
        <p:spPr bwMode="auto">
          <a:xfrm>
            <a:off x="4374855" y="3626572"/>
            <a:ext cx="47548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BA</a:t>
            </a:r>
            <a:endParaRPr lang="zh-CN" altLang="en-US" sz="1100" dirty="0">
              <a:solidFill>
                <a:schemeClr val="tx1"/>
              </a:solidFill>
            </a:endParaRPr>
          </a:p>
        </p:txBody>
      </p:sp>
      <p:cxnSp>
        <p:nvCxnSpPr>
          <p:cNvPr id="19" name="Straight Arrow Connector 18">
            <a:extLst>
              <a:ext uri="{FF2B5EF4-FFF2-40B4-BE49-F238E27FC236}">
                <a16:creationId xmlns:a16="http://schemas.microsoft.com/office/drawing/2014/main" id="{5AB22C2A-967B-C9D2-49F7-A19C5879445A}"/>
              </a:ext>
            </a:extLst>
          </p:cNvPr>
          <p:cNvCxnSpPr>
            <a:cxnSpLocks/>
          </p:cNvCxnSpPr>
          <p:nvPr/>
        </p:nvCxnSpPr>
        <p:spPr bwMode="auto">
          <a:xfrm>
            <a:off x="2497967" y="2189109"/>
            <a:ext cx="0" cy="3567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51A095ED-C7AF-6CD2-ABE6-C6B9CD79F833}"/>
              </a:ext>
            </a:extLst>
          </p:cNvPr>
          <p:cNvSpPr txBox="1"/>
          <p:nvPr/>
        </p:nvSpPr>
        <p:spPr>
          <a:xfrm>
            <a:off x="2185285" y="2514221"/>
            <a:ext cx="970484" cy="261610"/>
          </a:xfrm>
          <a:prstGeom prst="rect">
            <a:avLst/>
          </a:prstGeom>
          <a:noFill/>
        </p:spPr>
        <p:txBody>
          <a:bodyPr wrap="square" rtlCol="0">
            <a:spAutoFit/>
          </a:bodyPr>
          <a:lstStyle/>
          <a:p>
            <a:r>
              <a:rPr lang="en-US" sz="1100" dirty="0">
                <a:solidFill>
                  <a:schemeClr val="tx1"/>
                </a:solidFill>
              </a:rPr>
              <a:t>MCS,TP</a:t>
            </a:r>
          </a:p>
        </p:txBody>
      </p:sp>
      <p:sp>
        <p:nvSpPr>
          <p:cNvPr id="21" name="TextBox 20">
            <a:extLst>
              <a:ext uri="{FF2B5EF4-FFF2-40B4-BE49-F238E27FC236}">
                <a16:creationId xmlns:a16="http://schemas.microsoft.com/office/drawing/2014/main" id="{81D1B27A-B766-941D-95B1-2230CCE79B95}"/>
              </a:ext>
            </a:extLst>
          </p:cNvPr>
          <p:cNvSpPr txBox="1"/>
          <p:nvPr/>
        </p:nvSpPr>
        <p:spPr>
          <a:xfrm>
            <a:off x="2848618" y="2940371"/>
            <a:ext cx="1953857" cy="461665"/>
          </a:xfrm>
          <a:prstGeom prst="rect">
            <a:avLst/>
          </a:prstGeom>
          <a:noFill/>
        </p:spPr>
        <p:txBody>
          <a:bodyPr wrap="square" rtlCol="0">
            <a:spAutoFit/>
          </a:bodyPr>
          <a:lstStyle/>
          <a:p>
            <a:r>
              <a:rPr lang="en-US" sz="1200" dirty="0">
                <a:solidFill>
                  <a:srgbClr val="FF0000"/>
                </a:solidFill>
              </a:rPr>
              <a:t>Narrower band PPDU</a:t>
            </a:r>
          </a:p>
          <a:p>
            <a:r>
              <a:rPr lang="en-US" sz="1200" dirty="0">
                <a:solidFill>
                  <a:srgbClr val="FF0000"/>
                </a:solidFill>
              </a:rPr>
              <a:t>Interference</a:t>
            </a:r>
          </a:p>
        </p:txBody>
      </p:sp>
      <p:sp>
        <p:nvSpPr>
          <p:cNvPr id="22" name="Oval 21">
            <a:extLst>
              <a:ext uri="{FF2B5EF4-FFF2-40B4-BE49-F238E27FC236}">
                <a16:creationId xmlns:a16="http://schemas.microsoft.com/office/drawing/2014/main" id="{723377E5-1B18-07EE-C9F9-DBDE11A08FDF}"/>
              </a:ext>
            </a:extLst>
          </p:cNvPr>
          <p:cNvSpPr/>
          <p:nvPr/>
        </p:nvSpPr>
        <p:spPr bwMode="auto">
          <a:xfrm>
            <a:off x="5974136" y="1789518"/>
            <a:ext cx="197978" cy="19797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Oval 22">
            <a:extLst>
              <a:ext uri="{FF2B5EF4-FFF2-40B4-BE49-F238E27FC236}">
                <a16:creationId xmlns:a16="http://schemas.microsoft.com/office/drawing/2014/main" id="{ABD40F74-F057-7967-760A-BA6D97A768ED}"/>
              </a:ext>
            </a:extLst>
          </p:cNvPr>
          <p:cNvSpPr/>
          <p:nvPr/>
        </p:nvSpPr>
        <p:spPr bwMode="auto">
          <a:xfrm>
            <a:off x="5974136" y="3232468"/>
            <a:ext cx="197978" cy="19797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Oval 23">
            <a:extLst>
              <a:ext uri="{FF2B5EF4-FFF2-40B4-BE49-F238E27FC236}">
                <a16:creationId xmlns:a16="http://schemas.microsoft.com/office/drawing/2014/main" id="{B4DD707B-4C77-4289-9CC7-A051D45E76FF}"/>
              </a:ext>
            </a:extLst>
          </p:cNvPr>
          <p:cNvSpPr/>
          <p:nvPr/>
        </p:nvSpPr>
        <p:spPr bwMode="auto">
          <a:xfrm>
            <a:off x="7435467" y="3284364"/>
            <a:ext cx="197978" cy="19797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Oval 24">
            <a:extLst>
              <a:ext uri="{FF2B5EF4-FFF2-40B4-BE49-F238E27FC236}">
                <a16:creationId xmlns:a16="http://schemas.microsoft.com/office/drawing/2014/main" id="{FEA4D3D3-E1D7-24DE-15B4-CC41F1AD2683}"/>
              </a:ext>
            </a:extLst>
          </p:cNvPr>
          <p:cNvSpPr/>
          <p:nvPr/>
        </p:nvSpPr>
        <p:spPr bwMode="auto">
          <a:xfrm>
            <a:off x="7336478" y="1812751"/>
            <a:ext cx="197978" cy="19797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B8EA49E5-2983-C76A-774A-9725CD8EDC21}"/>
              </a:ext>
            </a:extLst>
          </p:cNvPr>
          <p:cNvSpPr txBox="1"/>
          <p:nvPr/>
        </p:nvSpPr>
        <p:spPr>
          <a:xfrm>
            <a:off x="5847828" y="3418251"/>
            <a:ext cx="1026920" cy="338554"/>
          </a:xfrm>
          <a:prstGeom prst="rect">
            <a:avLst/>
          </a:prstGeom>
          <a:noFill/>
        </p:spPr>
        <p:txBody>
          <a:bodyPr wrap="square" rtlCol="0">
            <a:spAutoFit/>
          </a:bodyPr>
          <a:lstStyle/>
          <a:p>
            <a:r>
              <a:rPr lang="en-US" sz="1600" dirty="0">
                <a:solidFill>
                  <a:schemeClr val="tx1"/>
                </a:solidFill>
              </a:rPr>
              <a:t>AP1</a:t>
            </a:r>
          </a:p>
        </p:txBody>
      </p:sp>
      <p:sp>
        <p:nvSpPr>
          <p:cNvPr id="27" name="TextBox 26">
            <a:extLst>
              <a:ext uri="{FF2B5EF4-FFF2-40B4-BE49-F238E27FC236}">
                <a16:creationId xmlns:a16="http://schemas.microsoft.com/office/drawing/2014/main" id="{3EC6A50C-7CEB-33B6-B453-5EAFC7F6258B}"/>
              </a:ext>
            </a:extLst>
          </p:cNvPr>
          <p:cNvSpPr txBox="1"/>
          <p:nvPr/>
        </p:nvSpPr>
        <p:spPr>
          <a:xfrm>
            <a:off x="7273283" y="3475772"/>
            <a:ext cx="1026920" cy="338554"/>
          </a:xfrm>
          <a:prstGeom prst="rect">
            <a:avLst/>
          </a:prstGeom>
          <a:noFill/>
        </p:spPr>
        <p:txBody>
          <a:bodyPr wrap="square" rtlCol="0">
            <a:spAutoFit/>
          </a:bodyPr>
          <a:lstStyle/>
          <a:p>
            <a:r>
              <a:rPr lang="en-US" sz="1600" dirty="0">
                <a:solidFill>
                  <a:schemeClr val="tx1"/>
                </a:solidFill>
              </a:rPr>
              <a:t>AP2</a:t>
            </a:r>
          </a:p>
        </p:txBody>
      </p:sp>
      <p:sp>
        <p:nvSpPr>
          <p:cNvPr id="28" name="TextBox 27">
            <a:extLst>
              <a:ext uri="{FF2B5EF4-FFF2-40B4-BE49-F238E27FC236}">
                <a16:creationId xmlns:a16="http://schemas.microsoft.com/office/drawing/2014/main" id="{8D38D5A9-C4BB-FAF4-4FAF-E1AE9CC14446}"/>
              </a:ext>
            </a:extLst>
          </p:cNvPr>
          <p:cNvSpPr txBox="1"/>
          <p:nvPr/>
        </p:nvSpPr>
        <p:spPr>
          <a:xfrm>
            <a:off x="5789689" y="1527393"/>
            <a:ext cx="1793632" cy="307777"/>
          </a:xfrm>
          <a:prstGeom prst="rect">
            <a:avLst/>
          </a:prstGeom>
          <a:noFill/>
        </p:spPr>
        <p:txBody>
          <a:bodyPr wrap="square" rtlCol="0">
            <a:spAutoFit/>
          </a:bodyPr>
          <a:lstStyle/>
          <a:p>
            <a:r>
              <a:rPr lang="en-US" sz="1400" dirty="0">
                <a:solidFill>
                  <a:schemeClr val="tx1"/>
                </a:solidFill>
              </a:rPr>
              <a:t>STA 1</a:t>
            </a:r>
          </a:p>
        </p:txBody>
      </p:sp>
      <p:sp>
        <p:nvSpPr>
          <p:cNvPr id="29" name="TextBox 28">
            <a:extLst>
              <a:ext uri="{FF2B5EF4-FFF2-40B4-BE49-F238E27FC236}">
                <a16:creationId xmlns:a16="http://schemas.microsoft.com/office/drawing/2014/main" id="{19E2EFF4-FB56-F432-24C5-31C06FBC3537}"/>
              </a:ext>
            </a:extLst>
          </p:cNvPr>
          <p:cNvSpPr txBox="1"/>
          <p:nvPr/>
        </p:nvSpPr>
        <p:spPr>
          <a:xfrm>
            <a:off x="7119985" y="1560140"/>
            <a:ext cx="1026920" cy="307777"/>
          </a:xfrm>
          <a:prstGeom prst="rect">
            <a:avLst/>
          </a:prstGeom>
          <a:noFill/>
        </p:spPr>
        <p:txBody>
          <a:bodyPr wrap="square" rtlCol="0">
            <a:spAutoFit/>
          </a:bodyPr>
          <a:lstStyle/>
          <a:p>
            <a:r>
              <a:rPr lang="en-US" sz="1400" dirty="0">
                <a:solidFill>
                  <a:schemeClr val="tx1"/>
                </a:solidFill>
              </a:rPr>
              <a:t>STA 2</a:t>
            </a:r>
          </a:p>
        </p:txBody>
      </p:sp>
      <p:cxnSp>
        <p:nvCxnSpPr>
          <p:cNvPr id="30" name="Straight Arrow Connector 29">
            <a:extLst>
              <a:ext uri="{FF2B5EF4-FFF2-40B4-BE49-F238E27FC236}">
                <a16:creationId xmlns:a16="http://schemas.microsoft.com/office/drawing/2014/main" id="{93019A47-46B2-A62B-5949-F143D9FEC387}"/>
              </a:ext>
            </a:extLst>
          </p:cNvPr>
          <p:cNvCxnSpPr>
            <a:cxnSpLocks/>
          </p:cNvCxnSpPr>
          <p:nvPr/>
        </p:nvCxnSpPr>
        <p:spPr bwMode="auto">
          <a:xfrm flipV="1">
            <a:off x="6073125" y="2289458"/>
            <a:ext cx="0" cy="883689"/>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31" name="Straight Arrow Connector 30">
            <a:extLst>
              <a:ext uri="{FF2B5EF4-FFF2-40B4-BE49-F238E27FC236}">
                <a16:creationId xmlns:a16="http://schemas.microsoft.com/office/drawing/2014/main" id="{C5260B25-2008-893D-5D4D-0DDE3392BDC8}"/>
              </a:ext>
            </a:extLst>
          </p:cNvPr>
          <p:cNvCxnSpPr>
            <a:cxnSpLocks/>
          </p:cNvCxnSpPr>
          <p:nvPr/>
        </p:nvCxnSpPr>
        <p:spPr bwMode="auto">
          <a:xfrm flipV="1">
            <a:off x="7435467" y="2289458"/>
            <a:ext cx="0" cy="907585"/>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32" name="Straight Arrow Connector 31">
            <a:extLst>
              <a:ext uri="{FF2B5EF4-FFF2-40B4-BE49-F238E27FC236}">
                <a16:creationId xmlns:a16="http://schemas.microsoft.com/office/drawing/2014/main" id="{B5229E31-ECE3-29EB-5EC0-0A741B5782E8}"/>
              </a:ext>
            </a:extLst>
          </p:cNvPr>
          <p:cNvCxnSpPr>
            <a:cxnSpLocks/>
          </p:cNvCxnSpPr>
          <p:nvPr/>
        </p:nvCxnSpPr>
        <p:spPr bwMode="auto">
          <a:xfrm flipV="1">
            <a:off x="6303149" y="2256711"/>
            <a:ext cx="759453" cy="940332"/>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33" name="Straight Arrow Connector 32">
            <a:extLst>
              <a:ext uri="{FF2B5EF4-FFF2-40B4-BE49-F238E27FC236}">
                <a16:creationId xmlns:a16="http://schemas.microsoft.com/office/drawing/2014/main" id="{E98D8A43-DA3E-6A38-E1CE-A87E63D6A661}"/>
              </a:ext>
            </a:extLst>
          </p:cNvPr>
          <p:cNvCxnSpPr>
            <a:cxnSpLocks/>
          </p:cNvCxnSpPr>
          <p:nvPr/>
        </p:nvCxnSpPr>
        <p:spPr bwMode="auto">
          <a:xfrm flipH="1" flipV="1">
            <a:off x="6411080" y="2289458"/>
            <a:ext cx="925398" cy="994906"/>
          </a:xfrm>
          <a:prstGeom prst="straightConnector1">
            <a:avLst/>
          </a:prstGeom>
          <a:ln w="38100">
            <a:solidFill>
              <a:schemeClr val="tx1"/>
            </a:solidFill>
            <a:headEnd type="none" w="med" len="med"/>
            <a:tailEnd type="triangle"/>
          </a:ln>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A0460F05-FD6F-B4F8-B718-10AE6DAD6409}"/>
              </a:ext>
            </a:extLst>
          </p:cNvPr>
          <p:cNvSpPr txBox="1"/>
          <p:nvPr/>
        </p:nvSpPr>
        <p:spPr>
          <a:xfrm>
            <a:off x="6059253" y="1984352"/>
            <a:ext cx="1253813" cy="307777"/>
          </a:xfrm>
          <a:prstGeom prst="rect">
            <a:avLst/>
          </a:prstGeom>
          <a:noFill/>
        </p:spPr>
        <p:txBody>
          <a:bodyPr wrap="square" rtlCol="0">
            <a:spAutoFit/>
          </a:bodyPr>
          <a:lstStyle/>
          <a:p>
            <a:r>
              <a:rPr lang="en-US" sz="1400" dirty="0">
                <a:solidFill>
                  <a:schemeClr val="tx1"/>
                </a:solidFill>
              </a:rPr>
              <a:t>Interference</a:t>
            </a:r>
          </a:p>
        </p:txBody>
      </p:sp>
    </p:spTree>
    <p:extLst>
      <p:ext uri="{BB962C8B-B14F-4D97-AF65-F5344CB8AC3E}">
        <p14:creationId xmlns:p14="http://schemas.microsoft.com/office/powerpoint/2010/main" val="16652469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1427</TotalTime>
  <Words>1146</Words>
  <Application>Microsoft Office PowerPoint</Application>
  <PresentationFormat>On-screen Show (4:3)</PresentationFormat>
  <Paragraphs>198</Paragraphs>
  <Slides>13</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Arial</vt:lpstr>
      <vt:lpstr>Times New Roman</vt:lpstr>
      <vt:lpstr>Office Theme</vt:lpstr>
      <vt:lpstr>Document</vt:lpstr>
      <vt:lpstr>Cross Interference During  Coordinated Spatial Reuse</vt:lpstr>
      <vt:lpstr>Abstract</vt:lpstr>
      <vt:lpstr>General Procedure for C-SR</vt:lpstr>
      <vt:lpstr>Interference Measurement Phase</vt:lpstr>
      <vt:lpstr>Shared AP Transmit Power and MCS</vt:lpstr>
      <vt:lpstr>Cross Interference during C-SR Transmission Phase</vt:lpstr>
      <vt:lpstr>Shared AP Beamforming (1/2)</vt:lpstr>
      <vt:lpstr>Shared AP Beamforming (2/2)</vt:lpstr>
      <vt:lpstr>Use of smaller BW/RU</vt:lpstr>
      <vt:lpstr>Synchronized vs Non-Synchronized C-SR</vt:lpstr>
      <vt:lpstr>Proposed Solution</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Leonardo Lanante</dc:creator>
  <cp:lastModifiedBy>Leonardo Lanante</cp:lastModifiedBy>
  <cp:revision>206</cp:revision>
  <cp:lastPrinted>1601-01-01T00:00:00Z</cp:lastPrinted>
  <dcterms:created xsi:type="dcterms:W3CDTF">2022-11-03T21:42:38Z</dcterms:created>
  <dcterms:modified xsi:type="dcterms:W3CDTF">2023-09-11T12:37:28Z</dcterms:modified>
</cp:coreProperties>
</file>