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5" r:id="rId18"/>
    <p:sldId id="1263" r:id="rId19"/>
    <p:sldId id="897" r:id="rId20"/>
    <p:sldId id="1202" r:id="rId21"/>
    <p:sldId id="1267" r:id="rId22"/>
    <p:sldId id="1163" r:id="rId23"/>
    <p:sldId id="1164" r:id="rId24"/>
    <p:sldId id="1262" r:id="rId25"/>
    <p:sldId id="842" r:id="rId26"/>
    <p:sldId id="1024"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5736944"/>
        <c:axId val="35735856"/>
      </c:barChart>
      <c:catAx>
        <c:axId val="357369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5735856"/>
        <c:crosses val="autoZero"/>
        <c:auto val="1"/>
        <c:lblAlgn val="ctr"/>
        <c:lblOffset val="100"/>
        <c:noMultiLvlLbl val="0"/>
      </c:catAx>
      <c:valAx>
        <c:axId val="357358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573694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9095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10462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4638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4251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802.11-23/1436r2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a:t>
            </a:r>
            <a:r>
              <a:rPr lang="en-US" altLang="en-US" sz="3600"/>
              <a:t>, </a:t>
            </a:r>
            <a:r>
              <a:rPr lang="en-US" altLang="en-US" sz="3600" smtClean="0">
                <a:solidFill>
                  <a:srgbClr val="0000FF"/>
                </a:solidFill>
              </a:rPr>
              <a:t>August-September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August 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9732616"/>
              </p:ext>
            </p:extLst>
          </p:nvPr>
        </p:nvGraphicFramePr>
        <p:xfrm>
          <a:off x="3429000" y="1600200"/>
          <a:ext cx="8305801" cy="30521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assignment for LB276</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a:spcAft>
                          <a:spcPts val="0"/>
                        </a:spcAft>
                      </a:pPr>
                      <a:r>
                        <a:rPr lang="en-US" altLang="zh-CN" sz="1200" kern="1200" dirty="0" smtClean="0">
                          <a:solidFill>
                            <a:srgbClr val="00B050"/>
                          </a:solidFill>
                          <a:latin typeface="+mn-lt"/>
                          <a:ea typeface="+mn-ea"/>
                          <a:cs typeface="+mn-cs"/>
                        </a:rPr>
                        <a:t>23/1446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Cheng Chen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Enabling fully functional 320 MHz sensing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40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MISC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Sensing NDPA Frame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00FF"/>
                          </a:solidFill>
                          <a:latin typeface="+mn-lt"/>
                          <a:ea typeface="+mn-ea"/>
                          <a:cs typeface="+mn-cs"/>
                        </a:rPr>
                        <a:t>Update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September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33323472"/>
              </p:ext>
            </p:extLst>
          </p:nvPr>
        </p:nvGraphicFramePr>
        <p:xfrm>
          <a:off x="3429000" y="1600200"/>
          <a:ext cx="8305801" cy="221343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Sensing NDPA Frame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00FF"/>
                          </a:solidFill>
                          <a:latin typeface="+mn-lt"/>
                          <a:ea typeface="+mn-ea"/>
                          <a:cs typeface="+mn-cs"/>
                        </a:rPr>
                        <a:t>Update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chemeClr val="tx1"/>
                          </a:solidFill>
                          <a:latin typeface="+mn-lt"/>
                          <a:ea typeface="+mn-ea"/>
                          <a:cs typeface="+mn-cs"/>
                        </a:rPr>
                        <a:t>23/1430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Alecsander Eitan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lb276-dmg-cid-set1.docx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part1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Reporting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87962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latin typeface="Times New Roman"/>
              </a:rPr>
              <a:t>July 14, </a:t>
            </a:r>
            <a:r>
              <a:rPr lang="en-US" altLang="zh-CN" sz="1600" kern="0" dirty="0">
                <a:latin typeface="Times New Roman"/>
              </a:rPr>
              <a:t>2023</a:t>
            </a:r>
          </a:p>
          <a:p>
            <a:pPr lvl="1" algn="just">
              <a:buFont typeface="微软雅黑" panose="020B0503020204020204" pitchFamily="34" charset="-122"/>
              <a:buChar char="–"/>
            </a:pPr>
            <a:r>
              <a:rPr lang="en-US" altLang="zh-CN" sz="1400" kern="0" dirty="0">
                <a:latin typeface="Times New Roman"/>
              </a:rPr>
              <a:t>802.11 Working group Motion passes</a:t>
            </a:r>
            <a:r>
              <a:rPr lang="zh-CN" altLang="en-US" sz="1400" kern="0" dirty="0">
                <a:latin typeface="Times New Roman"/>
              </a:rPr>
              <a:t>：</a:t>
            </a:r>
            <a:r>
              <a:rPr lang="en-US" altLang="zh-CN" sz="1400" kern="0" dirty="0">
                <a:latin typeface="Times New Roman"/>
              </a:rPr>
              <a:t>802.11bf (WLAN Sensing) Draft </a:t>
            </a:r>
            <a:r>
              <a:rPr lang="en-US" altLang="zh-CN" sz="1400" kern="0" dirty="0" smtClean="0">
                <a:latin typeface="Times New Roman"/>
              </a:rPr>
              <a:t>2.0 </a:t>
            </a:r>
            <a:r>
              <a:rPr lang="en-US" altLang="zh-CN" sz="1400" kern="0" dirty="0">
                <a:latin typeface="Times New Roman"/>
              </a:rPr>
              <a:t>and </a:t>
            </a:r>
            <a:r>
              <a:rPr lang="en-US" altLang="zh-CN" sz="1400" kern="0" dirty="0" smtClean="0">
                <a:latin typeface="Times New Roman"/>
              </a:rPr>
              <a:t>Re-circulation Letter Ballot</a:t>
            </a:r>
            <a:endParaRPr lang="en-US" altLang="zh-CN" sz="1400" kern="0" dirty="0">
              <a:latin typeface="Times New Roman"/>
            </a:endParaRPr>
          </a:p>
          <a:p>
            <a:pPr algn="just">
              <a:buFont typeface="Times New Roman" pitchFamily="16" charset="0"/>
              <a:buChar char="•"/>
            </a:pPr>
            <a:endParaRPr lang="en-US" altLang="zh-CN" sz="1600" kern="0" dirty="0">
              <a:latin typeface="Times New Roman"/>
            </a:endParaRPr>
          </a:p>
          <a:p>
            <a:pPr algn="just">
              <a:buFont typeface="Times New Roman" pitchFamily="16" charset="0"/>
              <a:buChar char="•"/>
            </a:pPr>
            <a:r>
              <a:rPr lang="en-US" altLang="zh-CN" sz="1600" kern="0" dirty="0" smtClean="0">
                <a:latin typeface="Times New Roman"/>
              </a:rPr>
              <a:t>Wed </a:t>
            </a:r>
            <a:r>
              <a:rPr lang="en-US" altLang="zh-CN" sz="1600" kern="0" dirty="0">
                <a:latin typeface="Times New Roman"/>
              </a:rPr>
              <a:t>July 26, 2023 at 23:59 Eastern Time USA (11:59 PM</a:t>
            </a:r>
            <a:r>
              <a:rPr lang="en-US" altLang="zh-CN" sz="1600" kern="0" dirty="0" smtClean="0">
                <a:latin typeface="Times New Roman"/>
              </a:rPr>
              <a:t>)</a:t>
            </a:r>
            <a:endParaRPr lang="en-US" altLang="zh-CN" sz="1600" kern="0" dirty="0">
              <a:latin typeface="Times New Roman"/>
            </a:endParaRPr>
          </a:p>
          <a:p>
            <a:pPr lvl="1" algn="just">
              <a:buFont typeface="微软雅黑" panose="020B0503020204020204" pitchFamily="34" charset="-122"/>
              <a:buChar char="–"/>
            </a:pPr>
            <a:r>
              <a:rPr lang="en-US" altLang="zh-CN" sz="1400" kern="0" dirty="0">
                <a:latin typeface="Times New Roman"/>
              </a:rPr>
              <a:t>Initial LB start for D2.0</a:t>
            </a:r>
          </a:p>
          <a:p>
            <a:pPr lvl="1" algn="just">
              <a:buFont typeface="Times New Roman" pitchFamily="16" charset="0"/>
              <a:buChar char="•"/>
            </a:pPr>
            <a:endParaRPr lang="en-US" altLang="zh-CN" sz="1200" kern="0" dirty="0">
              <a:latin typeface="Times New Roman"/>
            </a:endParaRPr>
          </a:p>
          <a:p>
            <a:pPr algn="just">
              <a:buFont typeface="Times New Roman" pitchFamily="16" charset="0"/>
              <a:buChar char="•"/>
            </a:pPr>
            <a:r>
              <a:rPr lang="en-US" altLang="zh-CN" sz="1600" kern="0" dirty="0" smtClean="0">
                <a:latin typeface="Times New Roman"/>
              </a:rPr>
              <a:t>Sun </a:t>
            </a:r>
            <a:r>
              <a:rPr lang="en-US" altLang="zh-CN" sz="1600" kern="0" dirty="0">
                <a:latin typeface="Times New Roman"/>
              </a:rPr>
              <a:t>August 20, 2023 at 23:59 Eastern Time USA (11:59 PM</a:t>
            </a:r>
            <a:r>
              <a:rPr lang="en-US" altLang="zh-CN" sz="1600" kern="0" dirty="0" smtClean="0">
                <a:latin typeface="Times New Roman"/>
              </a:rPr>
              <a:t>)</a:t>
            </a:r>
          </a:p>
          <a:p>
            <a:pPr lvl="1" algn="just">
              <a:buFont typeface="微软雅黑" panose="020B0503020204020204" pitchFamily="34" charset="-122"/>
              <a:buChar char="–"/>
            </a:pPr>
            <a:r>
              <a:rPr lang="en-US" altLang="zh-CN" sz="1400" kern="0" dirty="0" smtClean="0">
                <a:latin typeface="Times New Roman"/>
              </a:rPr>
              <a:t>Initial LB end for D2.0</a:t>
            </a:r>
          </a:p>
          <a:p>
            <a:pPr lvl="1" algn="just">
              <a:buFont typeface="微软雅黑" panose="020B0503020204020204" pitchFamily="34" charset="-122"/>
              <a:buChar char="–"/>
            </a:pPr>
            <a:r>
              <a:rPr lang="en-US" altLang="zh-CN" sz="1400" kern="0" dirty="0" smtClean="0">
                <a:latin typeface="Times New Roman"/>
              </a:rPr>
              <a:t>Assign </a:t>
            </a:r>
            <a:r>
              <a:rPr lang="en-US" altLang="zh-CN" sz="1400" kern="0" dirty="0">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 (decide during September Interim)</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71463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48266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408888706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4230482943"/>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9045916"/>
              </p:ext>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November </a:t>
            </a:r>
            <a:r>
              <a:rPr lang="en-US" altLang="zh-CN" sz="2800" b="0" dirty="0" smtClean="0">
                <a:solidFill>
                  <a:srgbClr val="C00000"/>
                </a:solidFill>
              </a:rPr>
              <a:t>xx-xx</a:t>
            </a:r>
            <a:r>
              <a:rPr lang="en-US" altLang="zh-CN" sz="2800" b="0" dirty="0" smtClean="0"/>
              <a:t> 2023</a:t>
            </a:r>
            <a:endParaRPr lang="en-US" altLang="en-US" sz="2800" dirty="0">
              <a:solidFill>
                <a:schemeClr val="tx2"/>
              </a:solidFill>
            </a:endParaRPr>
          </a:p>
        </p:txBody>
      </p:sp>
      <p:sp>
        <p:nvSpPr>
          <p:cNvPr id="9" name="Rectangle 3"/>
          <p:cNvSpPr txBox="1">
            <a:spLocks noChangeArrowheads="1"/>
          </p:cNvSpPr>
          <p:nvPr/>
        </p:nvSpPr>
        <p:spPr bwMode="auto">
          <a:xfrm>
            <a:off x="6477000" y="1371600"/>
            <a:ext cx="5257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a:t>
            </a:r>
            <a:r>
              <a:rPr lang="en-US" altLang="zh-CN" sz="1800" dirty="0" smtClean="0"/>
              <a:t>2 </a:t>
            </a:r>
            <a:r>
              <a:rPr lang="en-US" altLang="zh-CN" sz="1800" dirty="0"/>
              <a:t>days (Thursday- </a:t>
            </a:r>
            <a:r>
              <a:rPr lang="en-US" altLang="zh-CN" sz="1800" dirty="0" smtClean="0"/>
              <a:t>Friday– Nov 9-10)</a:t>
            </a:r>
            <a:endParaRPr lang="en-US" altLang="zh-CN" sz="1800" dirty="0"/>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a:t>
            </a:r>
            <a:r>
              <a:rPr lang="en-US" altLang="zh-CN" sz="1400" dirty="0" smtClean="0">
                <a:solidFill>
                  <a:srgbClr val="000000"/>
                </a:solidFill>
              </a:rPr>
              <a:t>9am </a:t>
            </a:r>
            <a:r>
              <a:rPr lang="en-US" altLang="zh-CN" sz="1400" dirty="0">
                <a:solidFill>
                  <a:srgbClr val="000000"/>
                </a:solidFill>
              </a:rPr>
              <a:t>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a:t>
            </a:r>
            <a:r>
              <a:rPr lang="en-US" altLang="zh-CN" sz="1400" dirty="0" smtClean="0"/>
              <a:t>:</a:t>
            </a:r>
          </a:p>
          <a:p>
            <a:pPr marL="981075" lvl="3" indent="-285750" algn="just">
              <a:spcBef>
                <a:spcPct val="0"/>
              </a:spcBef>
              <a:spcAft>
                <a:spcPts val="0"/>
              </a:spcAft>
              <a:buClr>
                <a:srgbClr val="000000"/>
              </a:buClr>
              <a:buFont typeface="Arial" panose="020B0604020202020204" pitchFamily="34" charset="0"/>
              <a:buChar char="•"/>
              <a:defRPr/>
            </a:pPr>
            <a:endParaRPr lang="en-US" altLang="zh-CN" sz="11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September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sp>
        <p:nvSpPr>
          <p:cNvPr id="4" name="Rectangle 3"/>
          <p:cNvSpPr txBox="1">
            <a:spLocks noChangeArrowheads="1"/>
          </p:cNvSpPr>
          <p:nvPr/>
        </p:nvSpPr>
        <p:spPr bwMode="auto">
          <a:xfrm>
            <a:off x="304801" y="1371600"/>
            <a:ext cx="5333999"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smtClean="0"/>
              <a:t>Reason to </a:t>
            </a:r>
            <a:r>
              <a:rPr lang="en-US" altLang="zh-CN" b="1" dirty="0"/>
              <a:t>consider </a:t>
            </a:r>
            <a:r>
              <a:rPr lang="en-US" altLang="zh-CN" b="1" dirty="0" err="1"/>
              <a:t>AdHoc</a:t>
            </a:r>
            <a:r>
              <a:rPr lang="en-US" altLang="zh-CN" b="1" dirty="0"/>
              <a:t> </a:t>
            </a:r>
            <a:r>
              <a:rPr lang="en-US" altLang="zh-CN" b="1" dirty="0" smtClean="0"/>
              <a:t>in November </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a:solidFill>
                  <a:srgbClr val="000000"/>
                </a:solidFill>
              </a:rPr>
              <a:t>Timeline for Recirculation LB (D3.0):  Nov 2023</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a:solidFill>
                  <a:srgbClr val="000000"/>
                </a:solidFill>
              </a:rPr>
              <a:t>545 comments for LB276 (257 technical</a:t>
            </a:r>
            <a:r>
              <a:rPr lang="en-US" altLang="zh-CN" sz="1600" dirty="0" smtClean="0">
                <a:solidFill>
                  <a:srgbClr val="000000"/>
                </a:solidFill>
              </a:rPr>
              <a:t>)</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smtClean="0">
                <a:solidFill>
                  <a:srgbClr val="000000"/>
                </a:solidFill>
              </a:rPr>
              <a:t>Reduce the number of </a:t>
            </a:r>
            <a:r>
              <a:rPr lang="en-US" altLang="zh-CN" sz="1600" dirty="0" smtClean="0"/>
              <a:t>teleconference</a:t>
            </a:r>
            <a:r>
              <a:rPr lang="en-US" altLang="zh-CN" sz="1600" dirty="0"/>
              <a:t> per week</a:t>
            </a:r>
            <a:endParaRPr lang="en-US" altLang="zh-CN" sz="1600" dirty="0" smtClean="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smtClean="0">
                <a:solidFill>
                  <a:srgbClr val="000000"/>
                </a:solidFill>
              </a:rPr>
              <a:t>Make </a:t>
            </a:r>
            <a:r>
              <a:rPr lang="en-US" altLang="zh-CN" sz="1600" dirty="0">
                <a:solidFill>
                  <a:srgbClr val="000000"/>
                </a:solidFill>
              </a:rPr>
              <a:t>the comments resolution more </a:t>
            </a:r>
            <a:r>
              <a:rPr lang="en-US" altLang="zh-CN" sz="1600" dirty="0" smtClean="0">
                <a:solidFill>
                  <a:srgbClr val="000000"/>
                </a:solidFill>
              </a:rPr>
              <a:t>efficient</a:t>
            </a: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smtClean="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smtClean="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smtClean="0">
              <a:solidFill>
                <a:srgbClr val="000000"/>
              </a:solidFill>
            </a:endParaRPr>
          </a:p>
          <a:p>
            <a:pPr marL="361950" lvl="1" indent="-361950" algn="just">
              <a:spcBef>
                <a:spcPct val="0"/>
              </a:spcBef>
              <a:spcAft>
                <a:spcPts val="600"/>
              </a:spcAft>
              <a:buClr>
                <a:srgbClr val="000000"/>
              </a:buClr>
              <a:buFont typeface="Arial" panose="020B0604020202020204" pitchFamily="34" charset="0"/>
              <a:buChar char="•"/>
              <a:defRPr/>
            </a:pPr>
            <a:r>
              <a:rPr lang="en-US" altLang="zh-CN" b="1" dirty="0" smtClean="0">
                <a:solidFill>
                  <a:srgbClr val="C00000"/>
                </a:solidFill>
              </a:rPr>
              <a:t>Decision</a:t>
            </a:r>
            <a:endParaRPr lang="en-US" altLang="zh-CN" b="1" dirty="0">
              <a:solidFill>
                <a:srgbClr val="C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err="1" smtClean="0">
                <a:solidFill>
                  <a:srgbClr val="C00000"/>
                </a:solidFill>
              </a:rPr>
              <a:t>TGbf</a:t>
            </a:r>
            <a:r>
              <a:rPr lang="en-US" altLang="zh-CN" sz="1600" dirty="0" smtClean="0">
                <a:solidFill>
                  <a:srgbClr val="C00000"/>
                </a:solidFill>
              </a:rPr>
              <a:t> reach consensus</a:t>
            </a:r>
            <a:r>
              <a:rPr lang="zh-CN" altLang="en-US" sz="1600" dirty="0" smtClean="0">
                <a:solidFill>
                  <a:srgbClr val="C00000"/>
                </a:solidFill>
              </a:rPr>
              <a:t>： </a:t>
            </a:r>
            <a:r>
              <a:rPr lang="en-US" altLang="zh-CN" sz="1600" dirty="0" smtClean="0">
                <a:solidFill>
                  <a:srgbClr val="C00000"/>
                </a:solidFill>
              </a:rPr>
              <a:t>Do not have </a:t>
            </a:r>
            <a:r>
              <a:rPr lang="en-US" altLang="zh-CN" sz="1600" dirty="0" err="1" smtClean="0">
                <a:solidFill>
                  <a:srgbClr val="C00000"/>
                </a:solidFill>
              </a:rPr>
              <a:t>AdHoc</a:t>
            </a:r>
            <a:r>
              <a:rPr lang="en-US" altLang="zh-CN" sz="1600" dirty="0" smtClean="0">
                <a:solidFill>
                  <a:srgbClr val="C00000"/>
                </a:solidFill>
              </a:rPr>
              <a:t> meeting in November</a:t>
            </a:r>
            <a:endParaRPr lang="en-US" altLang="zh-CN" sz="1600" dirty="0" smtClean="0">
              <a:solidFill>
                <a:srgbClr val="C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400" dirty="0">
              <a:solidFill>
                <a:srgbClr val="000000"/>
              </a:solidFill>
            </a:endParaRPr>
          </a:p>
          <a:p>
            <a:pPr marL="361950" lvl="1" indent="-361950" algn="just">
              <a:spcBef>
                <a:spcPct val="0"/>
              </a:spcBef>
              <a:spcAft>
                <a:spcPts val="600"/>
              </a:spcAft>
              <a:buClr>
                <a:srgbClr val="000000"/>
              </a:buClr>
              <a:buFont typeface="Arial" panose="020B0604020202020204" pitchFamily="34" charset="0"/>
              <a:buChar char="•"/>
              <a:defRPr/>
            </a:pPr>
            <a:endParaRPr lang="en-US" altLang="zh-CN" sz="1400" dirty="0">
              <a:solidFill>
                <a:srgbClr val="000000"/>
              </a:solidFill>
            </a:endParaRPr>
          </a:p>
        </p:txBody>
      </p:sp>
    </p:spTree>
    <p:extLst>
      <p:ext uri="{BB962C8B-B14F-4D97-AF65-F5344CB8AC3E}">
        <p14:creationId xmlns:p14="http://schemas.microsoft.com/office/powerpoint/2010/main" val="557835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Aug </a:t>
            </a:r>
            <a:r>
              <a:rPr lang="en-US" altLang="zh-CN" dirty="0">
                <a:solidFill>
                  <a:srgbClr val="00B0F0"/>
                </a:solidFill>
                <a:cs typeface="Times New Roman" panose="02020603050405020304" pitchFamily="18" charset="0"/>
              </a:rPr>
              <a:t>	31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 </a:t>
            </a:r>
            <a:r>
              <a:rPr lang="en-US" altLang="zh-CN" dirty="0">
                <a:solidFill>
                  <a:srgbClr val="00B050"/>
                </a:solidFill>
                <a:cs typeface="Times New Roman" panose="02020603050405020304" pitchFamily="18" charset="0"/>
              </a:rPr>
              <a:t>	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141514</TotalTime>
  <Words>2326</Words>
  <Application>Microsoft Office PowerPoint</Application>
  <PresentationFormat>宽屏</PresentationFormat>
  <Paragraphs>610</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6238</cp:revision>
  <cp:lastPrinted>2014-11-04T15:04:57Z</cp:lastPrinted>
  <dcterms:created xsi:type="dcterms:W3CDTF">2007-04-17T18:10:23Z</dcterms:created>
  <dcterms:modified xsi:type="dcterms:W3CDTF">2023-09-05T02:04:12Z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(3)3OHLV8OfNeNlNepXIAjF7MjYIsLDRJVjstUy1lCm5drOcqZbWZGZVKajoeelKZ6IAoGCHGr3
Ldl/U1otjEvOhfWQY/Chle4vBuNqYZs9cBYwFVOkeObAswVGy0aT9d+Ym6z3PIk5v10cSTA2
QlKkdqhHwaGN0963E/tez6+WuAv6vMBNsJkGCl7DJTmn+7Oggvss6gqk8fuLHZoZGcR54eG+
3+nujpHQmg1oe1O5v8</vt:lpwstr>
  </property>
  <property fmtid="{D5CDD505-2E9C-101B-9397-08002B2CF9AE}" pid="27" name="_2015_ms_pID_7253431">
    <vt:lpwstr>Olli1octyEJPX+Kp6Cq1+0w/E4BOFF/0AzcifpL29oYkVi/qaSVaZw
rFy/RqiRs77XP1xYvzvnVe+J0q15o9/pt7B/yyJh1manRD3hUR4BVdU4rf5uuxtIElMU3PY2
b/ld1UIgerSzDtgmSqUHBMEtD+r73gwtxtBf2OXex0WZO4/y/zyBdIhmjtFfxJhePVE2380s
xppiVWNAXh/n//QD3vsLTfQYuwx377/hr/K3</vt:lpwstr>
  </property>
  <property fmtid="{D5CDD505-2E9C-101B-9397-08002B2CF9AE}" pid="28" name="_2015_ms_pID_7253432">
    <vt:lpwstr>JFEjzKtYwMJzB4kDGQKe5O8=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