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403" r:id="rId5"/>
    <p:sldId id="404" r:id="rId6"/>
    <p:sldId id="406" r:id="rId7"/>
    <p:sldId id="426" r:id="rId8"/>
    <p:sldId id="438" r:id="rId9"/>
    <p:sldId id="432" r:id="rId10"/>
    <p:sldId id="440" r:id="rId11"/>
    <p:sldId id="427" r:id="rId12"/>
    <p:sldId id="439" r:id="rId13"/>
    <p:sldId id="433" r:id="rId14"/>
    <p:sldId id="442" r:id="rId15"/>
    <p:sldId id="443" r:id="rId16"/>
    <p:sldId id="410" r:id="rId1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5" name="Author" initials="A" lastIdx="37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A8534E5-75C1-4B6A-8D00-0C6F2BCC29A4}" v="959" dt="2023-09-10T17:20:02.08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29" autoAdjust="0"/>
    <p:restoredTop sz="90315" autoAdjust="0"/>
  </p:normalViewPr>
  <p:slideViewPr>
    <p:cSldViewPr>
      <p:cViewPr>
        <p:scale>
          <a:sx n="86" d="100"/>
          <a:sy n="86" d="100"/>
        </p:scale>
        <p:origin x="576" y="-245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3912" y="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26" Type="http://schemas.microsoft.com/office/2018/10/relationships/authors" Target="authors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2724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71156" y="96838"/>
            <a:ext cx="2308994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802.11-15/1065r1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137289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2018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475213" y="8985250"/>
            <a:ext cx="1804938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Kome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802.11-18/1938r0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4701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 dirty="0"/>
              <a:t>Kome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5816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GB"/>
              <a:t>Kome Oteri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1046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sym typeface="Wingdings" panose="05000000000000000000" pitchFamily="2" charset="2"/>
            </a:endParaRP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GB"/>
              <a:t>Kome Oteri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8755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GB"/>
              <a:t>Kome Oteri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901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GB"/>
              <a:t>Kome Oteri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9587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+mj-lt"/>
              <a:buNone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GB"/>
              <a:t>Kome Oteri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5167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GB"/>
              <a:t>Kome Oteri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60360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GB"/>
              <a:t>Kome Oteri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1434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Draft: UL Overhead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1007797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802.11-23/1434r2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D5D22B06-7B5C-4C1E-A9B4-B9B752DC62F8}"/>
              </a:ext>
            </a:extLst>
          </p:cNvPr>
          <p:cNvSpPr txBox="1">
            <a:spLocks/>
          </p:cNvSpPr>
          <p:nvPr userDrawn="1"/>
        </p:nvSpPr>
        <p:spPr bwMode="auto">
          <a:xfrm>
            <a:off x="912285" y="319089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September 2023</a:t>
            </a:r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2CB1D576-0576-4B25-8C5D-908038286FF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552384" y="6532772"/>
            <a:ext cx="1782403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Zinan Lin (InterDigital)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emf"/><Relationship Id="rId4" Type="http://schemas.openxmlformats.org/officeDocument/2006/relationships/image" Target="../media/image13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emf"/><Relationship Id="rId5" Type="http://schemas.openxmlformats.org/officeDocument/2006/relationships/image" Target="../media/image18.emf"/><Relationship Id="rId4" Type="http://schemas.openxmlformats.org/officeDocument/2006/relationships/image" Target="../media/image17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8782744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Discussions on Low Latency Traffic Delivery in UHR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73598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09/10/2023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991544" y="261228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1" name="Object 3">
            <a:extLst>
              <a:ext uri="{FF2B5EF4-FFF2-40B4-BE49-F238E27FC236}">
                <a16:creationId xmlns:a16="http://schemas.microsoft.com/office/drawing/2014/main" id="{8360E99E-6114-49AA-8F23-81809CD2D1E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4199594"/>
              </p:ext>
            </p:extLst>
          </p:nvPr>
        </p:nvGraphicFramePr>
        <p:xfrm>
          <a:off x="1858963" y="3167063"/>
          <a:ext cx="9498012" cy="3109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362886" imgH="2732712" progId="Word.Document.8">
                  <p:embed/>
                </p:oleObj>
              </mc:Choice>
              <mc:Fallback>
                <p:oleObj name="Document" r:id="rId3" imgW="8362886" imgH="2732712" progId="Word.Document.8">
                  <p:embed/>
                  <p:pic>
                    <p:nvPicPr>
                      <p:cNvPr id="11" name="Object 3">
                        <a:extLst>
                          <a:ext uri="{FF2B5EF4-FFF2-40B4-BE49-F238E27FC236}">
                            <a16:creationId xmlns:a16="http://schemas.microsoft.com/office/drawing/2014/main" id="{8360E99E-6114-49AA-8F23-81809CD2D1E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8963" y="3167063"/>
                        <a:ext cx="9498012" cy="31099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803865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37299B-292B-B757-367B-DA0761CFA3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LL Traffic Transmission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BDFDBE-59EE-9E0B-A410-CAA0D7B328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0"/>
            <a:ext cx="5234183" cy="4328120"/>
          </a:xfrm>
        </p:spPr>
        <p:txBody>
          <a:bodyPr>
            <a:normAutofit fontScale="77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Scenario 4: LL STA is the transmitter, and the recipient of LL traffic is the receiver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Preemption PPDU is proposed in [3], [4] to meet low latency requirement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Dedicated RU is to reserve a RU for the transmission of the ultra low latency data [2]</a:t>
            </a:r>
          </a:p>
          <a:p>
            <a:pPr>
              <a:buFont typeface="Arial" panose="020B0604020202020204" pitchFamily="34" charset="0"/>
              <a:buChar char="•"/>
            </a:pPr>
            <a:endParaRPr lang="en-US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kern="0" dirty="0"/>
              <a:t>Scenario 5: LL STA is the </a:t>
            </a:r>
            <a:r>
              <a:rPr lang="en-US" dirty="0"/>
              <a:t>transmitter</a:t>
            </a:r>
            <a:r>
              <a:rPr lang="en-US" kern="0" dirty="0"/>
              <a:t>, but the recipient of the LL traffic is not the </a:t>
            </a:r>
            <a:r>
              <a:rPr lang="en-US" dirty="0"/>
              <a:t>receiver</a:t>
            </a:r>
            <a:endParaRPr lang="en-US" kern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/>
              <a:t>Preemption PPDU or dedicated RU may be used to support this scenario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/>
              <a:t>If the latency requirement is PPDU level,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800" kern="0" dirty="0"/>
              <a:t>The Preemption PPDU may need to switch the intended STA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800" kern="0" dirty="0"/>
              <a:t>The Dedicated RU may need to indicate the STA(s) which are the potential recipient(s) of LL traffic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E2619E-AFD2-72CA-394C-C8036C2EBCA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DBBEE220-7826-7983-C128-7B0B65BCCDF2}"/>
              </a:ext>
            </a:extLst>
          </p:cNvPr>
          <p:cNvGrpSpPr/>
          <p:nvPr/>
        </p:nvGrpSpPr>
        <p:grpSpPr>
          <a:xfrm>
            <a:off x="6094943" y="4422902"/>
            <a:ext cx="3527001" cy="1368169"/>
            <a:chOff x="5920358" y="4403997"/>
            <a:chExt cx="3214664" cy="1084006"/>
          </a:xfrm>
        </p:grpSpPr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1BB833EB-34A5-BD70-6C67-1408F826DBE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5920358" y="4403997"/>
              <a:ext cx="3214664" cy="1065214"/>
            </a:xfrm>
            <a:prstGeom prst="rect">
              <a:avLst/>
            </a:prstGeom>
          </p:spPr>
        </p:pic>
        <p:sp>
          <p:nvSpPr>
            <p:cNvPr id="19" name="Speech Bubble: Rectangle 18">
              <a:extLst>
                <a:ext uri="{FF2B5EF4-FFF2-40B4-BE49-F238E27FC236}">
                  <a16:creationId xmlns:a16="http://schemas.microsoft.com/office/drawing/2014/main" id="{04CCDDB6-0344-CADC-5CBD-8DB4B37BA1AC}"/>
                </a:ext>
              </a:extLst>
            </p:cNvPr>
            <p:cNvSpPr/>
            <p:nvPr/>
          </p:nvSpPr>
          <p:spPr bwMode="auto">
            <a:xfrm>
              <a:off x="8184232" y="5207586"/>
              <a:ext cx="720080" cy="280417"/>
            </a:xfrm>
            <a:prstGeom prst="wedgeRectCallout">
              <a:avLst>
                <a:gd name="adj1" fmla="val -48394"/>
                <a:gd name="adj2" fmla="val -92080"/>
              </a:avLst>
            </a:prstGeom>
            <a:solidFill>
              <a:srgbClr val="00B8FF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1" i="0" u="none" strike="noStrike" cap="none" normalizeH="0" baseline="0" dirty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6" charset="0"/>
                  <a:ea typeface="MS Gothic" charset="-128"/>
                </a:rPr>
                <a:t>STA3</a:t>
              </a:r>
            </a:p>
          </p:txBody>
        </p:sp>
        <p:sp>
          <p:nvSpPr>
            <p:cNvPr id="20" name="Speech Bubble: Rectangle 19">
              <a:extLst>
                <a:ext uri="{FF2B5EF4-FFF2-40B4-BE49-F238E27FC236}">
                  <a16:creationId xmlns:a16="http://schemas.microsoft.com/office/drawing/2014/main" id="{A1AD73F9-95CA-9548-98E5-03353C41049D}"/>
                </a:ext>
              </a:extLst>
            </p:cNvPr>
            <p:cNvSpPr/>
            <p:nvPr/>
          </p:nvSpPr>
          <p:spPr bwMode="auto">
            <a:xfrm>
              <a:off x="8036701" y="4550626"/>
              <a:ext cx="720080" cy="280417"/>
            </a:xfrm>
            <a:prstGeom prst="wedgeRectCallout">
              <a:avLst>
                <a:gd name="adj1" fmla="val -59608"/>
                <a:gd name="adj2" fmla="val 66604"/>
              </a:avLst>
            </a:prstGeom>
            <a:solidFill>
              <a:srgbClr val="00B8FF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1" i="0" u="none" strike="noStrike" cap="none" normalizeH="0" baseline="0" dirty="0">
                  <a:ln>
                    <a:noFill/>
                  </a:ln>
                  <a:effectLst/>
                  <a:latin typeface="Times New Roman" pitchFamily="16" charset="0"/>
                  <a:ea typeface="MS Gothic" charset="-128"/>
                </a:rPr>
                <a:t>STA2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15A17FC8-A5E1-5341-7C15-6DDF977AE407}"/>
              </a:ext>
            </a:extLst>
          </p:cNvPr>
          <p:cNvGrpSpPr/>
          <p:nvPr/>
        </p:nvGrpSpPr>
        <p:grpSpPr>
          <a:xfrm>
            <a:off x="6259641" y="1917108"/>
            <a:ext cx="3174576" cy="1368170"/>
            <a:chOff x="5920358" y="4403997"/>
            <a:chExt cx="3214664" cy="1084006"/>
          </a:xfrm>
        </p:grpSpPr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A8DF1C6E-FFEA-AD48-8D73-022FD5CF9E5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5920358" y="4403997"/>
              <a:ext cx="3214664" cy="1065214"/>
            </a:xfrm>
            <a:prstGeom prst="rect">
              <a:avLst/>
            </a:prstGeom>
          </p:spPr>
        </p:pic>
        <p:sp>
          <p:nvSpPr>
            <p:cNvPr id="25" name="Speech Bubble: Rectangle 24">
              <a:extLst>
                <a:ext uri="{FF2B5EF4-FFF2-40B4-BE49-F238E27FC236}">
                  <a16:creationId xmlns:a16="http://schemas.microsoft.com/office/drawing/2014/main" id="{2A8E606C-C3AB-33BA-AD1A-2217D8A7CA4F}"/>
                </a:ext>
              </a:extLst>
            </p:cNvPr>
            <p:cNvSpPr/>
            <p:nvPr/>
          </p:nvSpPr>
          <p:spPr bwMode="auto">
            <a:xfrm>
              <a:off x="8184232" y="5207586"/>
              <a:ext cx="720080" cy="280417"/>
            </a:xfrm>
            <a:prstGeom prst="wedgeRectCallout">
              <a:avLst>
                <a:gd name="adj1" fmla="val -48394"/>
                <a:gd name="adj2" fmla="val -92080"/>
              </a:avLst>
            </a:prstGeom>
            <a:solidFill>
              <a:srgbClr val="00B8FF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1" i="0" u="none" strike="noStrike" cap="none" normalizeH="0" baseline="0" dirty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6" charset="0"/>
                  <a:ea typeface="MS Gothic" charset="-128"/>
                </a:rPr>
                <a:t>STA2</a:t>
              </a:r>
            </a:p>
          </p:txBody>
        </p:sp>
        <p:sp>
          <p:nvSpPr>
            <p:cNvPr id="26" name="Speech Bubble: Rectangle 25">
              <a:extLst>
                <a:ext uri="{FF2B5EF4-FFF2-40B4-BE49-F238E27FC236}">
                  <a16:creationId xmlns:a16="http://schemas.microsoft.com/office/drawing/2014/main" id="{598281E7-89B5-EB30-FEF3-E799346FBF7E}"/>
                </a:ext>
              </a:extLst>
            </p:cNvPr>
            <p:cNvSpPr/>
            <p:nvPr/>
          </p:nvSpPr>
          <p:spPr bwMode="auto">
            <a:xfrm>
              <a:off x="8036701" y="4550626"/>
              <a:ext cx="720080" cy="280417"/>
            </a:xfrm>
            <a:prstGeom prst="wedgeRectCallout">
              <a:avLst>
                <a:gd name="adj1" fmla="val -59608"/>
                <a:gd name="adj2" fmla="val 66604"/>
              </a:avLst>
            </a:prstGeom>
            <a:solidFill>
              <a:srgbClr val="00B8FF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1" i="0" u="none" strike="noStrike" cap="none" normalizeH="0" baseline="0" dirty="0">
                  <a:ln>
                    <a:noFill/>
                  </a:ln>
                  <a:effectLst/>
                  <a:latin typeface="Times New Roman" pitchFamily="16" charset="0"/>
                  <a:ea typeface="MS Gothic" charset="-128"/>
                </a:rPr>
                <a:t>STA2</a:t>
              </a:r>
            </a:p>
          </p:txBody>
        </p:sp>
      </p:grpSp>
      <p:pic>
        <p:nvPicPr>
          <p:cNvPr id="8" name="Picture 7">
            <a:extLst>
              <a:ext uri="{FF2B5EF4-FFF2-40B4-BE49-F238E27FC236}">
                <a16:creationId xmlns:a16="http://schemas.microsoft.com/office/drawing/2014/main" id="{AD6F8F56-9E28-A7B6-526C-D8DDF044BA5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36355" y="1485900"/>
            <a:ext cx="1352550" cy="19431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7E8CA6B-739E-1723-B31F-FB3B1378EED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36355" y="3861048"/>
            <a:ext cx="2114550" cy="2047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03033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57F343-00EA-57A7-1A7F-61F4C65FB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Considerations of Handling </a:t>
            </a:r>
            <a:r>
              <a:rPr lang="en-US" sz="2400" u="sng" dirty="0"/>
              <a:t>Unpredictable</a:t>
            </a:r>
            <a:r>
              <a:rPr lang="en-US" sz="2400" dirty="0"/>
              <a:t> LL Traffic in Different Scenarios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1048FB-A769-D573-E411-4C2BEAD54A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02BA249E-0042-0483-AF5F-0F1F34B1ED7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9815215"/>
              </p:ext>
            </p:extLst>
          </p:nvPr>
        </p:nvGraphicFramePr>
        <p:xfrm>
          <a:off x="1810467" y="1950019"/>
          <a:ext cx="8568952" cy="432639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160240">
                  <a:extLst>
                    <a:ext uri="{9D8B030D-6E8A-4147-A177-3AD203B41FA5}">
                      <a16:colId xmlns:a16="http://schemas.microsoft.com/office/drawing/2014/main" val="593494946"/>
                    </a:ext>
                  </a:extLst>
                </a:gridCol>
                <a:gridCol w="3006335">
                  <a:extLst>
                    <a:ext uri="{9D8B030D-6E8A-4147-A177-3AD203B41FA5}">
                      <a16:colId xmlns:a16="http://schemas.microsoft.com/office/drawing/2014/main" val="1639180539"/>
                    </a:ext>
                  </a:extLst>
                </a:gridCol>
                <a:gridCol w="3402377">
                  <a:extLst>
                    <a:ext uri="{9D8B030D-6E8A-4147-A177-3AD203B41FA5}">
                      <a16:colId xmlns:a16="http://schemas.microsoft.com/office/drawing/2014/main" val="2657338385"/>
                    </a:ext>
                  </a:extLst>
                </a:gridCol>
              </a:tblGrid>
              <a:tr h="262066">
                <a:tc>
                  <a:txBody>
                    <a:bodyPr/>
                    <a:lstStyle/>
                    <a:p>
                      <a:r>
                        <a:rPr lang="en-US" dirty="0"/>
                        <a:t>Scenario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TXOP Level LL Req.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PPDU Level LL Req.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195980"/>
                  </a:ext>
                </a:extLst>
              </a:tr>
              <a:tr h="753179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LL traffic indication &amp; scheduling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N/A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77355198"/>
                  </a:ext>
                </a:extLst>
              </a:tr>
              <a:tr h="7531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2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LL traffic indication &amp; scheduling 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N/A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64460032"/>
                  </a:ext>
                </a:extLst>
              </a:tr>
              <a:tr h="829635">
                <a:tc>
                  <a:txBody>
                    <a:bodyPr/>
                    <a:lstStyle/>
                    <a:p>
                      <a:r>
                        <a:rPr lang="en-US" dirty="0"/>
                        <a:t>3 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LL traffic indication &amp; scheduling 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N/A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51692841"/>
                  </a:ext>
                </a:extLst>
              </a:tr>
              <a:tr h="757946">
                <a:tc>
                  <a:txBody>
                    <a:bodyPr/>
                    <a:lstStyle/>
                    <a:p>
                      <a:r>
                        <a:rPr lang="en-US" dirty="0"/>
                        <a:t>4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N/A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LL traffic transmission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36212930"/>
                  </a:ext>
                </a:extLst>
              </a:tr>
              <a:tr h="866691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N/A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en-US" dirty="0"/>
                        <a:t>LL traffic transmission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38433057"/>
                  </a:ext>
                </a:extLst>
              </a:tr>
            </a:tbl>
          </a:graphicData>
        </a:graphic>
      </p:graphicFrame>
      <p:pic>
        <p:nvPicPr>
          <p:cNvPr id="25" name="Picture 24">
            <a:extLst>
              <a:ext uri="{FF2B5EF4-FFF2-40B4-BE49-F238E27FC236}">
                <a16:creationId xmlns:a16="http://schemas.microsoft.com/office/drawing/2014/main" id="{B1AA1F9C-8562-2AC7-DB6E-C4E5155C6C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7178" y="2364437"/>
            <a:ext cx="585440" cy="679603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DE279256-C55D-90AD-1705-D9EFD710DB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2845" y="3159854"/>
            <a:ext cx="788839" cy="667478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A6A4A245-34D3-C29E-D3E8-AC3B9A061F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77727" y="3905293"/>
            <a:ext cx="997842" cy="693779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18161B73-1123-56CA-214F-CFB7E4C0C98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24279" y="4690277"/>
            <a:ext cx="597653" cy="693779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F9E4BC97-7F1B-7BF0-4D24-6276CAD1CF4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91494" y="5511708"/>
            <a:ext cx="836055" cy="656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909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0F371-E98D-63C1-1E1D-1DD548BFD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BDC2A4-191E-B48F-0C60-7E084EBA83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focus on the unpredictable LL traffic delivery.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Five typical scenarios are considered for unpredictable LL traffic delivery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LL traffic indication and LL traffic scheduling are discussed for Scenario 1-3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LL traffic transmission is discussed for Scenario 4-5.</a:t>
            </a:r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0EE130-86D2-DB35-F636-7FCB31F5765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62781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FA310-D72D-D0C3-0FDE-35839479E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D753E8-97FA-D18D-02F3-8D3A4877EF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dirty="0"/>
              <a:t>11-23/480r3, UHR Proposed PAR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11-23/1155r0, Ultra-Low Latency with Wi-Fi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11-22/1393r0, Latency Reduction Scheme for UHR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11-22/1880r1, Latency and Reliability enhancements for UHR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11-23/1174r0, TXOP Preemption Follow Up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11-23/1229r1, Preemption for Low Latency Application (follow up)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11-23/0798r0, Low Latency Traffic Report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11-23/1194r0, Overlapped Indication to Support Preemption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11-23/0378r0, Enhanced Scheduling Method for Low Latency Traffic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11-23/355, Enhanced </a:t>
            </a:r>
            <a:r>
              <a:rPr lang="en-US" sz="2000" dirty="0" err="1"/>
              <a:t>rTWT</a:t>
            </a:r>
            <a:r>
              <a:rPr lang="en-US" sz="2000" dirty="0"/>
              <a:t> and MAP operation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259E4A-63D2-6147-178C-EF796234F2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8376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06B781AF-4CCF-49B0-A572-DE54FBE5D942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2265928" y="648199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/>
              <a:t>Abstract</a:t>
            </a:r>
            <a:endParaRPr lang="en-GB" kern="0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1127448" y="2276872"/>
            <a:ext cx="9577064" cy="3682752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85800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DD67637E-663E-E113-D381-A175592400F5}"/>
              </a:ext>
            </a:extLst>
          </p:cNvPr>
          <p:cNvSpPr txBox="1">
            <a:spLocks noChangeArrowheads="1"/>
          </p:cNvSpPr>
          <p:nvPr/>
        </p:nvSpPr>
        <p:spPr>
          <a:xfrm>
            <a:off x="1279848" y="2429272"/>
            <a:ext cx="9577064" cy="3682752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indent="0"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In this contribution, we discuss the potential solutions to enhance the low latency traffic delivery in UHR. </a:t>
            </a:r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2661819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E04D5-C3CC-BFE8-82A5-C11AF0E0D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B972BC-9079-8C00-C9F8-3D41523074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One of the project scopes of 802.11bn is to enable 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At least one mode of operation capable of reducing latency by 25% for the 95th percentile of the latency distribution compared to the Extremely High Throughput MAC/PHY operation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Many contributions [2]-[10] have been presented in UHR to show the potential solutions to enhance two types of Low Latency (LL) traffic delivery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Deterministic or predictable low latency traffic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Event based or unpredictable low latency traffic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will discuss the potential solutions to enable the LL traffic delivery, especially the </a:t>
            </a:r>
            <a:r>
              <a:rPr lang="en-US" u="sng" dirty="0"/>
              <a:t>unpredictable</a:t>
            </a:r>
            <a:r>
              <a:rPr lang="en-US" dirty="0"/>
              <a:t> LL traffic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D285E9F-8BC3-B4FE-DC2B-D7766B8FFA7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4201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DF47D-28AB-D2A4-7C5D-BC9398BBC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Challenges of the LL Traffic Delivery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30835B-06DC-1C8D-B684-A73494F955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408" y="1981201"/>
            <a:ext cx="11017223" cy="4040087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some applications, the latency requirement becomes more stringent [2], e.g., end to end latency requirement is from 0.1 to 1 msec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Different challenges may be encountered in two types of LL traffic delivery, but more challenges exist in the </a:t>
            </a:r>
            <a:r>
              <a:rPr lang="en-US" u="sng" dirty="0"/>
              <a:t>unpredictable</a:t>
            </a:r>
            <a:r>
              <a:rPr lang="en-US" dirty="0"/>
              <a:t> LL traffic delivery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The data arrival time, data amount, the transmitter STA and the recipient STA may be unpredictable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Different latency requirements may require different aspects of considerations: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TXOP level latency requirement: LL traffic indication and LL traffic scheduling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PPDU level latency requirement: LL traffic transmission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Backward compatibility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Reduce the LL traffic delivery time while minimizing the impact on the legacy devices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627598-FCEF-9CB7-0D09-08241A9441C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8378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C0755-6B6A-2941-C7F3-52D9BD520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LL Traffic Delivery Scenarios 1-3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F05E36-F9E0-EEFD-808C-CDEFD0D19F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3746" y="4498789"/>
            <a:ext cx="10361084" cy="1658800"/>
          </a:xfrm>
        </p:spPr>
        <p:txBody>
          <a:bodyPr>
            <a:normAutofit fontScale="77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LL traffic does not come from the TXOP holder and arrives in the middle of TXOP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TXOP level latency requirement may be applicable to these 3 scenarios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It may require mechanism to support LL traffic indication, LL traffic scheduling (see the following 3 slides)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5C548D-978B-933A-B9E6-356E5E0E8F9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FA29D50-973A-4EAB-574B-FBA334F53138}"/>
              </a:ext>
            </a:extLst>
          </p:cNvPr>
          <p:cNvSpPr txBox="1"/>
          <p:nvPr/>
        </p:nvSpPr>
        <p:spPr>
          <a:xfrm>
            <a:off x="8616280" y="2616291"/>
            <a:ext cx="318160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b="1" dirty="0">
                <a:solidFill>
                  <a:schemeClr val="tx1"/>
                </a:solidFill>
              </a:rPr>
              <a:t>STA1 is the TXOP holder; STA2 is the TXOP responder</a:t>
            </a:r>
            <a:endParaRPr lang="en-US" sz="1400" b="1" dirty="0">
              <a:solidFill>
                <a:schemeClr val="accent4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b="1" dirty="0">
                <a:solidFill>
                  <a:schemeClr val="accent4"/>
                </a:solidFill>
              </a:rPr>
              <a:t>LL STA is the STA with LL data to transmit</a:t>
            </a:r>
          </a:p>
        </p:txBody>
      </p:sp>
      <p:pic>
        <p:nvPicPr>
          <p:cNvPr id="52" name="Picture 51">
            <a:extLst>
              <a:ext uri="{FF2B5EF4-FFF2-40B4-BE49-F238E27FC236}">
                <a16:creationId xmlns:a16="http://schemas.microsoft.com/office/drawing/2014/main" id="{1638ADE2-0748-3A13-B8B3-CD42F3152B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04241" y="1899738"/>
            <a:ext cx="3280296" cy="69821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8AAC134-B853-4EFD-DBC7-E2B0671D7B2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1561" y="1855266"/>
            <a:ext cx="8214360" cy="2827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3251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9EEC10-F35A-E552-68D6-0929FA35F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701698"/>
            <a:ext cx="10361084" cy="1065213"/>
          </a:xfrm>
        </p:spPr>
        <p:txBody>
          <a:bodyPr/>
          <a:lstStyle/>
          <a:p>
            <a:r>
              <a:rPr lang="en-US" dirty="0"/>
              <a:t>LL Traffic Indication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96E0AE-7499-97E0-AB80-C2AB125E03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8205935" cy="4190997"/>
          </a:xfrm>
        </p:spPr>
        <p:txBody>
          <a:bodyPr>
            <a:normAutofit fontScale="850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kern="120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Scenario 1: LL STA is the TXOP responder and LL traffic recipient is the TXOP holder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Propose to transmit a low latency traffic indication either along with BA frame or an independent frame [5], [</a:t>
            </a:r>
            <a:r>
              <a:rPr lang="en-US" dirty="0">
                <a:solidFill>
                  <a:schemeClr val="tx1"/>
                </a:solidFill>
              </a:rPr>
              <a:t>7</a:t>
            </a:r>
            <a:r>
              <a:rPr lang="en-US" sz="2000" dirty="0">
                <a:solidFill>
                  <a:schemeClr val="tx1"/>
                </a:solidFill>
              </a:rPr>
              <a:t>]</a:t>
            </a:r>
            <a:r>
              <a:rPr lang="en-US" sz="2000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Alternatively, A-control field (e.g., CAS) may be used to indicate the reverse traffic</a:t>
            </a:r>
            <a:endParaRPr lang="en-US" sz="24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Scenario 2:  LL STA is neither the TXOP holder nor the TXOP responder and LL traffic recipient is the TXOP holder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Increase the time gap between the PPDUs carrying non-LL data within one TXOP such that the LL STA may grab the channel to indicate LL Traffic [5], [6]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 new operation may only be understood by the UHR 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New frame is proposed to indicate LL traffic even during the transmission of TB PPDU from another STA [8]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F693D7-42D4-9ABC-8B49-CFE01C92D3E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511A241-1A52-2F5D-97BB-BBE144FEA4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72876" y="1628800"/>
            <a:ext cx="1352550" cy="1924050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CA17CE74-DC3E-42B4-DA48-DFE5B091326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40869" y="3861048"/>
            <a:ext cx="1724025" cy="179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58509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EE652A-7491-0EC0-54E1-37457071E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LL Traffic Indication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6890E9-F6DA-61B9-DD61-1F70AC3FB4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7341839" cy="4113213"/>
          </a:xfrm>
        </p:spPr>
        <p:txBody>
          <a:bodyPr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Scenario 2 (Cont.):  LL STA is neither the TXOP holder nor the TXOP responder and LL traffic recipient is the TXOP holder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It becomes more challenging when multiple STAs have LL traffic [5-8]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Use trigger frame (e.g., NFRP trigger frame [6], UORA process [7]) to solicit multiple LL transmission request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May need to differentiate between the legacy trigger frame and the enhanced trigger frame for soliciting LL indication to avoid the contention with the legacy STA(s)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May consider to allow a group of UHR STAs to contend the channel access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Scenario 3: LL STA is the TXOP responder and LL traffic recipient is neither the TXOP holder nor the TXOP responder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TXOP sharing may be used to support this scenario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May need a mechanism to ensure the potential recipient of LL STA is aware of the LL traffic indication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9D9271-2C67-04CC-EB84-C09C582ECE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254CFF9-9880-31E0-FDCB-8753273D03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20336" y="1903461"/>
            <a:ext cx="1724025" cy="17907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8A3D6E5-B44E-E1C9-D631-3B45C37D1E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92344" y="3995455"/>
            <a:ext cx="2209800" cy="1876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92368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7C1897-3E29-D2AC-5D6E-FEF1C04D0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LL Traffic Scheduling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0595FC-658C-0B74-A735-0E25A5645A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7917903" cy="4113213"/>
          </a:xfrm>
        </p:spPr>
        <p:txBody>
          <a:bodyPr>
            <a:normAutofit fontScale="70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Scenario 1: </a:t>
            </a:r>
            <a:r>
              <a:rPr lang="en-US" sz="2400" kern="120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LL STA is the TXOP responder and LL traffic recipient is the TXOP holder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It may require the TXOP holder to grant the transmission to the TXOP responder.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To be compatible with the legacy operation, the existing solutions, e.g., reverse direction operation, may be used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Scenario 2: LL STA is neither the TXOP holder nor the TXOP responder and LL traffic recipient is the TXOP holder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4"/>
                </a:solidFill>
              </a:rPr>
              <a:t>After LL traffic indication, the TXOP holder, e.g., AP, may transmit a trigger frame to solicit the transmission(s) of LL data [5], [6]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tx1"/>
                </a:solidFill>
              </a:rPr>
              <a:t>rTWT</a:t>
            </a:r>
            <a:r>
              <a:rPr lang="en-US" dirty="0">
                <a:solidFill>
                  <a:schemeClr val="tx1"/>
                </a:solidFill>
              </a:rPr>
              <a:t> may be used to as a vehicle to support the unpredictable LL data exchange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Scenario 3: LL STA is the TXOP responder and LL traffic recipient is neither the TXOP holder nor the TXOP responder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It may require the TXOP holder to grant the transmission to this LL STA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If TXOP sharing is used (e.g., STA1 is the AP), it may need to make sure the AP set the TXOP Sharing Mode to 2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BD5A37-B4A2-52B2-24D6-6E86FD8CCE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F83AECD-39A9-6D3B-4797-315E3CC25C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13786" y="1577543"/>
            <a:ext cx="1179574" cy="1677986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65472DBB-95BD-D0F9-8D73-3A66A1802AA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64351" y="3242953"/>
            <a:ext cx="1492580" cy="155030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D3CA314A-021F-771D-8B8E-837C49F65C2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64351" y="4902248"/>
            <a:ext cx="1628651" cy="1382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98181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68198-56E4-40FE-4973-1D28EB6F0A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LL Traffic Delivery Scenarios 4-5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1989B11-42A8-8F98-B593-14A775C9C2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3473" y="4254934"/>
            <a:ext cx="9932012" cy="2220479"/>
          </a:xfrm>
        </p:spPr>
        <p:txBody>
          <a:bodyPr>
            <a:normAutofit fontScale="850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LL traffic comes from the PPDU transmitter and arrives in the middle of an ongoing PPDU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PPDU level latency requirement may be applicable to Scenarios 4 and 5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It may require mechanism to support LL traffic transmission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Different transmission schemes may be used to meet the different latency requirement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39C745-FAD3-3032-5927-7F7749432D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3E73FFC-9525-9962-E90B-706EE6F2C61C}"/>
              </a:ext>
            </a:extLst>
          </p:cNvPr>
          <p:cNvSpPr txBox="1"/>
          <p:nvPr/>
        </p:nvSpPr>
        <p:spPr>
          <a:xfrm>
            <a:off x="7664223" y="2500576"/>
            <a:ext cx="347233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b="1" dirty="0">
                <a:solidFill>
                  <a:schemeClr val="tx1"/>
                </a:solidFill>
              </a:rPr>
              <a:t>STA1 is the transmitter of the ongoing PPDU; STA2 is the receiver of the ongoing PPDU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b="1" dirty="0">
                <a:solidFill>
                  <a:schemeClr val="accent4"/>
                </a:solidFill>
              </a:rPr>
              <a:t>LL STA is the STA with LL data to transmit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888051B3-B1E9-8BB9-3932-875238C951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52184" y="1784023"/>
            <a:ext cx="3280296" cy="69821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FD1D395-2E30-932A-CEBD-960D15E209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43473" y="1542214"/>
            <a:ext cx="5654040" cy="2712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53297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Overhead_Analysis_Draft.potx" id="{58D38F92-CE47-49A6-8D55-B6F683F34CA5}" vid="{B11CDA16-73AE-4FE4-927E-073FD3DED5C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1D820705B85C04E9444D684292CAAA3" ma:contentTypeVersion="15" ma:contentTypeDescription="Create a new document." ma:contentTypeScope="" ma:versionID="36de4799673a6f5cad7648fa23043469">
  <xsd:schema xmlns:xsd="http://www.w3.org/2001/XMLSchema" xmlns:xs="http://www.w3.org/2001/XMLSchema" xmlns:p="http://schemas.microsoft.com/office/2006/metadata/properties" xmlns:ns2="e3424205-c870-41b8-8c6f-b833c5b04d9f" xmlns:ns3="9dae37dc-1963-4192-976e-711db4d08a86" targetNamespace="http://schemas.microsoft.com/office/2006/metadata/properties" ma:root="true" ma:fieldsID="4b7d2736014cac00446650d7b58be262" ns2:_="" ns3:_="">
    <xsd:import namespace="e3424205-c870-41b8-8c6f-b833c5b04d9f"/>
    <xsd:import namespace="9dae37dc-1963-4192-976e-711db4d08a8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424205-c870-41b8-8c6f-b833c5b04d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5d049dfe-3525-43e5-8f81-1f102b2aa2d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ae37dc-1963-4192-976e-711db4d08a8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f9b894c3-ae8d-4531-bf40-70742ed1faae}" ma:internalName="TaxCatchAll" ma:showField="CatchAllData" ma:web="9dae37dc-1963-4192-976e-711db4d08a8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3424205-c870-41b8-8c6f-b833c5b04d9f">
      <Terms xmlns="http://schemas.microsoft.com/office/infopath/2007/PartnerControls"/>
    </lcf76f155ced4ddcb4097134ff3c332f>
    <TaxCatchAll xmlns="9dae37dc-1963-4192-976e-711db4d08a86" xsi:nil="true"/>
  </documentManagement>
</p:properties>
</file>

<file path=customXml/itemProps1.xml><?xml version="1.0" encoding="utf-8"?>
<ds:datastoreItem xmlns:ds="http://schemas.openxmlformats.org/officeDocument/2006/customXml" ds:itemID="{97A5D49E-2D4B-4DA1-9D2E-A48B6E4E7B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3424205-c870-41b8-8c6f-b833c5b04d9f"/>
    <ds:schemaRef ds:uri="9dae37dc-1963-4192-976e-711db4d08a8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A77E55D-D0AE-4F08-9090-3A3B25BD06B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9A50B9-F81E-4C5E-A703-B3A815EC4651}">
  <ds:schemaRefs>
    <ds:schemaRef ds:uri="e3424205-c870-41b8-8c6f-b833c5b04d9f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9dae37dc-1963-4192-976e-711db4d08a86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1370</Words>
  <Application>Microsoft Office PowerPoint</Application>
  <PresentationFormat>Widescreen</PresentationFormat>
  <Paragraphs>171</Paragraphs>
  <Slides>13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Times New Roman</vt:lpstr>
      <vt:lpstr>Wingdings</vt:lpstr>
      <vt:lpstr>Office Theme</vt:lpstr>
      <vt:lpstr>Document</vt:lpstr>
      <vt:lpstr>Discussions on Low Latency Traffic Delivery in UHR</vt:lpstr>
      <vt:lpstr>PowerPoint Presentation</vt:lpstr>
      <vt:lpstr>Introduction</vt:lpstr>
      <vt:lpstr>Challenges of the LL Traffic Delivery</vt:lpstr>
      <vt:lpstr>LL Traffic Delivery Scenarios 1-3</vt:lpstr>
      <vt:lpstr>LL Traffic Indication (1/2)</vt:lpstr>
      <vt:lpstr>LL Traffic Indication (2/2)</vt:lpstr>
      <vt:lpstr>LL Traffic Scheduling</vt:lpstr>
      <vt:lpstr>LL Traffic Delivery Scenarios 4-5</vt:lpstr>
      <vt:lpstr>LL Traffic Transmission</vt:lpstr>
      <vt:lpstr>Considerations of Handling Unpredictable LL Traffic in Different Scenarios</vt:lpstr>
      <vt:lpstr>Summary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Discussions on CSI Feedback Reduction in UHR</dc:title>
  <dc:creator/>
  <cp:lastModifiedBy/>
  <cp:revision>1</cp:revision>
  <dcterms:created xsi:type="dcterms:W3CDTF">2020-08-27T19:32:30Z</dcterms:created>
  <dcterms:modified xsi:type="dcterms:W3CDTF">2023-09-14T03:00:09Z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0x01010061D820705B85C04E9444D684292CAAA3</vt:lpwstr>
  </property>
  <property fmtid="{D5CDD505-2E9C-101B-9397-08002B2CF9AE}" pid="3" name="MediaServiceImageTags">
    <vt:lpwstr/>
  </property>
</Properties>
</file>