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428" dt="2023-09-13T12:32:47.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3T12:52:37.493" v="4158" actId="6549"/>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2T15:25:48.825" v="3156" actId="20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2T15:25:48.825" v="3156" actId="20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2:20:45.718" v="3868"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2:20:45.718" v="3868"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9:53:14.365" v="3495" actId="20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9:53:14.365" v="3495" actId="20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2:46:55.727" v="4150" actId="6549"/>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2:46:55.727" v="4150" actId="6549"/>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3T11:48:12.756" v="3607" actId="2057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3T11:48:12.756" v="3607" actId="2057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9-13T12:47:17.765" v="4156" actId="5793"/>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pChg chg="mod">
          <ac:chgData name="Alfred Asterjadhi" userId="39de57b9-85c0-4fd1-aaac-8ca2b6560ad0" providerId="ADAL" clId="{CA824CB9-4AE0-466A-AE2E-7FF6F0AF6FC8}" dt="2023-09-13T12:47:17.765" v="4156" actId="5793"/>
          <ac:spMkLst>
            <pc:docMk/>
            <pc:sldMk cId="564270507" sldId="1013"/>
            <ac:spMk id="3" creationId="{DFB0BA47-D7B6-4F95-932E-A7AA615BC440}"/>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3T12:20:03.842" v="3856"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3T12:20:03.842" v="3856"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3T12:32:54.094" v="4054"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3T12:32:54.094" v="4054"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3T12:04:36.887" v="3670" actId="20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3T12:04:36.887" v="3670" actId="20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3T11:46:35.730" v="3545"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3T11:46:35.730" v="3545" actId="2057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3T12:52:37.493" v="4158" actId="6549"/>
        <pc:sldMasterMkLst>
          <pc:docMk/>
          <pc:sldMasterMk cId="0" sldId="2147483648"/>
        </pc:sldMasterMkLst>
        <pc:spChg chg="mod">
          <ac:chgData name="Alfred Asterjadhi" userId="39de57b9-85c0-4fd1-aaac-8ca2b6560ad0" providerId="ADAL" clId="{CA824CB9-4AE0-466A-AE2E-7FF6F0AF6FC8}" dt="2023-09-13T12:52:37.493" v="4158" actId="6549"/>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802.11-23/01364r8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40-00-00be-lb275-cr-for-scs-tclas-counter-proposal.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31-00-00be-lb275-cr-for-35-3-16-2.docx" TargetMode="External"/><Relationship Id="rId12" Type="http://schemas.openxmlformats.org/officeDocument/2006/relationships/hyperlink" Target="https://mentor.ieee.org/802.11/dcn/23/11-23-1588-00-00be-resolution-of-additional-epcs-related-cids-lb275.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0-00-00be-lb275-cr-for-cid-20083.docx" TargetMode="External"/><Relationship Id="rId11"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56-00-00be-lb275-cr-for-cids-in-af-11-2-3-and-35-3-12-6.docx" TargetMode="External"/><Relationship Id="rId10" Type="http://schemas.openxmlformats.org/officeDocument/2006/relationships/hyperlink" Target="https://mentor.ieee.org/802.11/dcn/23/11-23-1591-01-00be-cr-for-misc-cids.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590-00-00be-lb275-crs-for-35-8-misc-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66-00-00be-lb275-cr-for-segment-parser.docx" TargetMode="External"/><Relationship Id="rId2" Type="http://schemas.openxmlformats.org/officeDocument/2006/relationships/hyperlink" Target="https://mentor.ieee.org/802.11/dcn/23/11-23-1506-00-00be-lb-275-comment-resolutions-for-crs-in-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82-00-00be-lb275-cr-for-cids-in-36-2-6.docx" TargetMode="External"/><Relationship Id="rId5"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71-00-00be-cr-d4-0-subclause-3-2-2-and-3-2-6-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540-00-00be-lb275-cr-for-scs-tclas-counter-proposal.docx" TargetMode="External"/><Relationship Id="rId3" Type="http://schemas.openxmlformats.org/officeDocument/2006/relationships/hyperlink" Target="https://mentor.ieee.org/802.11/dcn/23/11-23-1411-01-00be-lb275-cr-for-puncturing.docx" TargetMode="External"/><Relationship Id="rId7" Type="http://schemas.openxmlformats.org/officeDocument/2006/relationships/hyperlink" Target="https://mentor.ieee.org/802.11/dcn/23/11-23-1556-00-00be-lb275-cr-for-cids-in-af-11-2-3-and-35-3-12-6.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4-00-00be-lb275-cr-for-cids-in-in-35-3-4-4-and-35-3-15-1.docx" TargetMode="External"/><Relationship Id="rId5" Type="http://schemas.openxmlformats.org/officeDocument/2006/relationships/hyperlink" Target="https://mentor.ieee.org/802.11/dcn/23/11-23-1555-00-00be-lb275-cr-for-cids-in-35-3-10.docx" TargetMode="External"/><Relationship Id="rId10" Type="http://schemas.openxmlformats.org/officeDocument/2006/relationships/hyperlink" Target="https://mentor.ieee.org/802.11/dcn/23/11-23-1588-00-00be-resolution-of-additional-epcs-related-cids-lb275.docx" TargetMode="External"/><Relationship Id="rId4" Type="http://schemas.openxmlformats.org/officeDocument/2006/relationships/hyperlink" Target="https://mentor.ieee.org/802.11/dcn/23/11-23-1399-02-00be-lb275-cr-for-subclause-35-3-7-5-2-part-1.docx" TargetMode="External"/><Relationship Id="rId9" Type="http://schemas.openxmlformats.org/officeDocument/2006/relationships/hyperlink" Target="https://mentor.ieee.org/802.11/dcn/23/11-23-1590-00-00be-lb275-crs-for-35-8-misc-cid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0-00be-11be-lb275-cr-for-clause-36-3-13-3-coding.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4998660"/>
              </p:ext>
            </p:extLst>
          </p:nvPr>
        </p:nvGraphicFramePr>
        <p:xfrm>
          <a:off x="851217" y="1582301"/>
          <a:ext cx="7736268" cy="40242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Pending</a:t>
                      </a:r>
                      <a:r>
                        <a:rPr lang="en-US" sz="1000" kern="1200" dirty="0">
                          <a:solidFill>
                            <a:srgbClr val="C00000"/>
                          </a:solidFill>
                          <a:effectLst/>
                          <a:latin typeface="Times New Roman" panose="02020603050405020304" pitchFamily="18" charset="0"/>
                          <a:ea typeface="Times New Roman" panose="02020603050405020304" pitchFamily="18" charset="0"/>
                        </a:rPr>
                        <a:t> </a:t>
                      </a:r>
                      <a:r>
                        <a:rPr lang="en-US" sz="1000" kern="1200" dirty="0">
                          <a:solidFill>
                            <a:schemeClr val="tx1"/>
                          </a:solidFill>
                          <a:effectLst/>
                          <a:latin typeface="Times New Roman" panose="02020603050405020304" pitchFamily="18" charset="0"/>
                          <a:ea typeface="Times New Roman" panose="02020603050405020304" pitchFamily="18" charset="0"/>
                        </a:rPr>
                        <a:t>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Pending</a:t>
                      </a:r>
                      <a:r>
                        <a:rPr lang="en-US" sz="1000" kern="1200" dirty="0">
                          <a:solidFill>
                            <a:srgbClr val="C00000"/>
                          </a:solidFill>
                          <a:effectLst/>
                          <a:latin typeface="Times New Roman" panose="02020603050405020304" pitchFamily="18" charset="0"/>
                          <a:ea typeface="Times New Roman" panose="02020603050405020304" pitchFamily="18" charset="0"/>
                        </a:rPr>
                        <a:t> </a:t>
                      </a:r>
                      <a:r>
                        <a:rPr lang="en-US" sz="1000" kern="1200" dirty="0">
                          <a:solidFill>
                            <a:schemeClr val="tx1"/>
                          </a:solidFill>
                          <a:effectLst/>
                          <a:latin typeface="Times New Roman" panose="02020603050405020304" pitchFamily="18" charset="0"/>
                          <a:ea typeface="Times New Roman" panose="02020603050405020304" pitchFamily="18" charset="0"/>
                        </a:rPr>
                        <a:t>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5">
                            <a:extLst>
                              <a:ext uri="{A12FA001-AC4F-418D-AE19-62706E023703}">
                                <ahyp:hlinkClr xmlns:ahyp="http://schemas.microsoft.com/office/drawing/2018/hyperlinkcolor" val="tx"/>
                              </a:ext>
                            </a:extLst>
                          </a:hlinkClick>
                        </a:rPr>
                        <a:t>1583r0</a:t>
                      </a:r>
                      <a:endParaRPr lang="en-US" sz="1000" i="0" dirty="0">
                        <a:solidFill>
                          <a:srgbClr val="7030A0"/>
                        </a:solidFill>
                        <a:effectLst/>
                        <a:latin typeface="+mj-lt"/>
                        <a:ea typeface="Times New Roman" panose="02020603050405020304" pitchFamily="18" charset="0"/>
                      </a:endParaRPr>
                    </a:p>
                  </a:txBody>
                  <a:tcPr anchor="b"/>
                </a:tc>
                <a:tc>
                  <a:txBody>
                    <a:bodyPr/>
                    <a:lstStyle/>
                    <a:p>
                      <a:pPr algn="l"/>
                      <a:r>
                        <a:rPr lang="en-US" sz="1000" b="0" dirty="0">
                          <a:solidFill>
                            <a:srgbClr val="7030A0"/>
                          </a:solidFill>
                          <a:effectLst/>
                          <a:latin typeface="+mj-lt"/>
                        </a:rPr>
                        <a:t>CR for CIDs in 9.2.4.7.11</a:t>
                      </a:r>
                    </a:p>
                  </a:txBody>
                  <a:tcPr anchor="ctr"/>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6">
                            <a:extLst>
                              <a:ext uri="{A12FA001-AC4F-418D-AE19-62706E023703}">
                                <ahyp:hlinkClr xmlns:ahyp="http://schemas.microsoft.com/office/drawing/2018/hyperlinkcolor" val="tx"/>
                              </a:ext>
                            </a:extLst>
                          </a:hlinkClick>
                        </a:rPr>
                        <a:t>1564r0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Jinyoung Chun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7">
                            <a:extLst>
                              <a:ext uri="{A12FA001-AC4F-418D-AE19-62706E023703}">
                                <ahyp:hlinkClr xmlns:ahyp="http://schemas.microsoft.com/office/drawing/2018/hyperlinkcolor" val="tx"/>
                              </a:ext>
                            </a:extLst>
                          </a:hlinkClick>
                        </a:rPr>
                        <a:t>1574r0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44024817"/>
              </p:ext>
            </p:extLst>
          </p:nvPr>
        </p:nvGraphicFramePr>
        <p:xfrm>
          <a:off x="851217" y="1582301"/>
          <a:ext cx="7736268" cy="457320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1437r0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19163 and 19543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Eunsung Park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1482r0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 19445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Yapu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1413r0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CR-for-36-3-4-EHT-PPDU-formats</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Dongguk Lim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CR_PHY_TxRxProc_Miscs</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Xiaogang Chen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hlinkClick r:id="rId6">
                            <a:extLst>
                              <a:ext uri="{A12FA001-AC4F-418D-AE19-62706E023703}">
                                <ahyp:hlinkClr xmlns:ahyp="http://schemas.microsoft.com/office/drawing/2018/hyperlinkcolor" val="tx"/>
                              </a:ext>
                            </a:extLst>
                          </a:hlinkClick>
                        </a:rPr>
                        <a:t>1558r0</a:t>
                      </a:r>
                      <a:endParaRPr lang="en-US" sz="1000" i="0" kern="1200" dirty="0">
                        <a:solidFill>
                          <a:srgbClr val="7030A0"/>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rgbClr val="7030A0"/>
                          </a:solidFill>
                          <a:effectLst/>
                          <a:latin typeface="+mn-lt"/>
                          <a:cs typeface="+mn-cs"/>
                        </a:rPr>
                        <a:t>Yapu</a:t>
                      </a:r>
                      <a:r>
                        <a:rPr lang="en-US" sz="1000" i="0" kern="1200" dirty="0">
                          <a:solidFill>
                            <a:srgbClr val="7030A0"/>
                          </a:solidFill>
                          <a:effectLst/>
                          <a:latin typeface="+mn-lt"/>
                          <a:cs typeface="+mn-cs"/>
                        </a:rPr>
                        <a:t> 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solidFill>
                            <a:srgbClr val="7030A0"/>
                          </a:solidFill>
                          <a:effectLst/>
                          <a:hlinkClick r:id="rId7">
                            <a:extLst>
                              <a:ext uri="{A12FA001-AC4F-418D-AE19-62706E023703}">
                                <ahyp:hlinkClr xmlns:ahyp="http://schemas.microsoft.com/office/drawing/2018/hyperlinkcolor" val="tx"/>
                              </a:ext>
                            </a:extLst>
                          </a:hlinkClick>
                        </a:rPr>
                        <a:t>1507r0</a:t>
                      </a:r>
                      <a:endParaRPr lang="en-US" sz="1000" b="0" dirty="0">
                        <a:solidFill>
                          <a:srgbClr val="7030A0"/>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Comment resolutions for CRs in EHT PHY Capabilities Information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1506r0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 Comment resolutions for CRs in PHY introduction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1566r0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1571r0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Sun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1584r0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1582r0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Bo Gong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DEF-7C 09/12</a:t>
                      </a:r>
                    </a:p>
                  </a:txBody>
                  <a:tcPr anchor="b"/>
                </a:tc>
                <a:tc>
                  <a:txBody>
                    <a:bodyPr/>
                    <a:lstStyle/>
                    <a:p>
                      <a:pPr marL="0" marR="0" algn="ctr">
                        <a:spcBef>
                          <a:spcPts val="0"/>
                        </a:spcBef>
                        <a:spcAft>
                          <a:spcPts val="0"/>
                        </a:spcAft>
                      </a:pPr>
                      <a:r>
                        <a:rPr lang="en-US" sz="1000" i="0" kern="1200" dirty="0">
                          <a:solidFill>
                            <a:srgbClr val="C00000"/>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C0000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1567r0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Jinyoung Chun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17666980"/>
              </p:ext>
            </p:extLst>
          </p:nvPr>
        </p:nvGraphicFramePr>
        <p:xfrm>
          <a:off x="851217" y="1582301"/>
          <a:ext cx="7736268" cy="44511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1405r1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Pending SP</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1399r1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Arik Klein</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54986179"/>
              </p:ext>
            </p:extLst>
          </p:nvPr>
        </p:nvGraphicFramePr>
        <p:xfrm>
          <a:off x="851217" y="1582301"/>
          <a:ext cx="7736268" cy="46191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1467r0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ML Reconfiguration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Binita Gupta</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DEF-6C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DEF-27C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80C</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00B050"/>
                        </a:solidFill>
                        <a:effectLst/>
                        <a:latin typeface="+mn-lt"/>
                        <a:ea typeface="Times New Roman" panose="02020603050405020304" pitchFamily="18" charset="0"/>
                      </a:endParaRPr>
                    </a:p>
                    <a:p>
                      <a:pPr marL="0" marR="0">
                        <a:spcBef>
                          <a:spcPts val="0"/>
                        </a:spcBef>
                        <a:spcAft>
                          <a:spcPts val="0"/>
                        </a:spcAft>
                      </a:pPr>
                      <a:r>
                        <a:rPr lang="en-US" sz="1000" i="0" dirty="0">
                          <a:solidFill>
                            <a:srgbClr val="00B05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1526r0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 for CIDs in clause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1525r0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898625524"/>
              </p:ext>
            </p:extLst>
          </p:nvPr>
        </p:nvGraphicFramePr>
        <p:xfrm>
          <a:off x="851217" y="1582301"/>
          <a:ext cx="7736268" cy="46105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5"/>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1550r0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Jeongki 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1531r0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rPr>
                        <a:t>1590r0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1607r0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of Additional EPCS-related CIDs (LB275)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0675816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1604r0</a:t>
                      </a:r>
                    </a:p>
                  </a:txBody>
                  <a:tcPr anchor="b"/>
                </a:tc>
                <a:tc>
                  <a:txBody>
                    <a:bodyPr/>
                    <a:lstStyle/>
                    <a:p>
                      <a:pPr algn="l"/>
                      <a:r>
                        <a:rPr lang="en-US" sz="1000" b="0" dirty="0">
                          <a:solidFill>
                            <a:schemeClr val="tx1"/>
                          </a:solidFill>
                          <a:effectLst/>
                          <a:latin typeface="+mn-lt"/>
                        </a:rPr>
                        <a:t>Resolution for comments assigned to Abhi - Part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1437r0</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CR for CIDs 19163 and 19543 				Eunsung Park 		2C</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CR for CID 19445</a:t>
            </a:r>
            <a:r>
              <a:rPr lang="en-US" sz="1200" dirty="0">
                <a:solidFill>
                  <a:srgbClr val="00B050"/>
                </a:solidFill>
                <a:latin typeface="Arial" panose="020B0604020202020204" pitchFamily="34" charset="0"/>
              </a:rPr>
              <a:t> 					</a:t>
            </a:r>
            <a:r>
              <a:rPr lang="en-GB" sz="1200" i="0" u="none" strike="noStrike" kern="1200" dirty="0" err="1">
                <a:solidFill>
                  <a:srgbClr val="00B05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Li</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1413r0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CR-for-36-3-4-EHT-PPDU-formats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Dongguk Lim</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1491r0</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Times New Roman" panose="02020603050405020304" pitchFamily="18" charset="0"/>
              </a:rPr>
              <a:t>CR_PHY_TxRxProc_Miscs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Xiaogang Chen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14C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1558r0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19392, 19533</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Li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1507r0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 for CRs in EHT PHY Capabilities Information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1506r0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Comment resolutions for CRs in PHY introduction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Kanke Wu</a:t>
            </a:r>
            <a:r>
              <a:rPr lang="en-US" sz="1200" i="0" u="none" strike="noStrike" kern="1200" dirty="0">
                <a:solidFill>
                  <a:schemeClr val="bg1">
                    <a:lumMod val="65000"/>
                  </a:schemeClr>
                </a:solidFill>
                <a:effectLst/>
                <a:latin typeface="Arial" panose="020B0604020202020204" pitchFamily="34"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15C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Segment Parser</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Mengshi Hu</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4C</a:t>
            </a:r>
            <a:r>
              <a:rPr lang="en-US" sz="1200" dirty="0">
                <a:solidFill>
                  <a:schemeClr val="bg1">
                    <a:lumMod val="65000"/>
                  </a:schemeClr>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1571r0</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1584r0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1582r0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bg1">
                  <a:lumMod val="65000"/>
                </a:schemeClr>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1506r0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Comment resolutions for CRs in PHY introduction</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400" i="0" u="none" strike="noStrike" kern="1200" dirty="0">
                <a:solidFill>
                  <a:srgbClr val="00B050"/>
                </a:solidFill>
                <a:effectLst/>
                <a:latin typeface="Arial" panose="020B0604020202020204" pitchFamily="34" charset="0"/>
                <a:ea typeface="MS Gothic" panose="020B0609070205080204" pitchFamily="49" charset="-128"/>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15C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1566r0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CR for Segment Parser</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Mengshi Hu</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4C</a:t>
            </a:r>
            <a:r>
              <a:rPr lang="en-US" sz="1400" dirty="0">
                <a:solidFill>
                  <a:srgbClr val="00B050"/>
                </a:solidFill>
                <a:latin typeface="Arial" panose="020B0604020202020204" pitchFamily="34" charset="0"/>
              </a:rPr>
              <a:t>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1571r0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1584r0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1582r0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CIDs in 36.2.6 						Bo Gong 		7C</a:t>
            </a:r>
            <a:endParaRPr lang="en-US" sz="1400" i="0" dirty="0">
              <a:solidFill>
                <a:srgbClr val="00B050"/>
              </a:solidFill>
              <a:effectLst/>
            </a:endParaRPr>
          </a:p>
          <a:p>
            <a:pPr lvl="1">
              <a:buFont typeface="Arial" panose="020B0604020202020204" pitchFamily="34" charset="0"/>
              <a:buChar char="•"/>
            </a:pPr>
            <a:r>
              <a:rPr lang="en-US" sz="1400" i="0" kern="1200" dirty="0">
                <a:solidFill>
                  <a:srgbClr val="00B050"/>
                </a:solidFill>
                <a:effectLst/>
                <a:ea typeface="Times New Roman" panose="02020603050405020304" pitchFamily="18" charset="0"/>
              </a:rPr>
              <a:t>1567r1 lb275-cr-on-36.3.12.10  						Jinyoung Chun.     6C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CIDs in clause 9 			</a:t>
            </a:r>
            <a:r>
              <a:rPr lang="en-US" sz="1400" i="0" u="none" strike="noStrike" kern="1200" dirty="0">
                <a:solidFill>
                  <a:srgbClr val="00B05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400" i="0" u="none" strike="noStrike" kern="1200" dirty="0">
                <a:solidFill>
                  <a:srgbClr val="00B050"/>
                </a:solidFill>
                <a:effectLst/>
                <a:ea typeface="Times New Roman" panose="02020603050405020304" pitchFamily="18" charset="0"/>
              </a:rPr>
              <a:t> CR for TWT Teardown 			Ming Gan 	 		8C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1540r0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1467r0</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 CR for ML Reconfiguration part 3 	Binita Gupta 		15C</a:t>
            </a:r>
            <a:endParaRPr lang="en-US" sz="1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1591r0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Gaurang Naik 		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1607r0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 part 2 		Gaurang Naik 		3C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endParaRPr lang="en-US" sz="1200" dirty="0">
              <a:solidFill>
                <a:srgbClr val="00B050"/>
              </a:solidFill>
            </a:endParaRPr>
          </a:p>
          <a:p>
            <a:pPr lvl="1">
              <a:buFont typeface="Arial" panose="020B0604020202020204" pitchFamily="34" charset="0"/>
              <a:buChar char="•"/>
            </a:pPr>
            <a:r>
              <a:rPr lang="en-GB" sz="1400" b="0" i="0" strike="noStrike" kern="1200" dirty="0">
                <a:solidFill>
                  <a:schemeClr val="tx1"/>
                </a:solidFill>
                <a:effectLst/>
                <a:ea typeface="Times New Roman" panose="02020603050405020304" pitchFamily="18" charset="0"/>
                <a:hlinkClick r:id="rId2"/>
              </a:rPr>
              <a:t>1410r2</a:t>
            </a:r>
            <a:r>
              <a:rPr lang="en-GB" sz="1400" b="0" i="0" strike="noStrike" kern="1200" dirty="0">
                <a:solidFill>
                  <a:schemeClr val="tx1"/>
                </a:solidFill>
                <a:effectLst/>
                <a:ea typeface="Times New Roman" panose="02020603050405020304" pitchFamily="18" charset="0"/>
              </a:rPr>
              <a:t> CR for TPE 								Yanjun Sun  	[1C-SP</a:t>
            </a:r>
            <a:r>
              <a:rPr lang="en-US" sz="1400" b="0" dirty="0">
                <a:solidFill>
                  <a:schemeClr val="tx1"/>
                </a:solidFill>
              </a:rPr>
              <a:t>]</a:t>
            </a:r>
          </a:p>
          <a:p>
            <a:pPr lvl="1">
              <a:buFont typeface="Arial" panose="020B0604020202020204" pitchFamily="34" charset="0"/>
              <a:buChar char="•"/>
            </a:pPr>
            <a:r>
              <a:rPr lang="en-GB" sz="1400" b="0" i="0" strike="noStrike" kern="1200" dirty="0">
                <a:solidFill>
                  <a:schemeClr val="tx1"/>
                </a:solidFill>
                <a:effectLst/>
                <a:ea typeface="Times New Roman" panose="02020603050405020304" pitchFamily="18" charset="0"/>
                <a:hlinkClick r:id="rId3"/>
              </a:rPr>
              <a:t>1411r1</a:t>
            </a:r>
            <a:r>
              <a:rPr lang="en-GB" sz="1400" b="0" i="0" strike="noStrike" kern="1200" dirty="0">
                <a:solidFill>
                  <a:schemeClr val="tx1"/>
                </a:solidFill>
                <a:effectLst/>
                <a:ea typeface="Times New Roman" panose="02020603050405020304" pitchFamily="18" charset="0"/>
              </a:rPr>
              <a:t> CR for puncturing 							Yanjun Sun 		[1C-SP]</a:t>
            </a:r>
          </a:p>
          <a:p>
            <a:pPr lvl="1">
              <a:buFont typeface="Arial" panose="020B0604020202020204" pitchFamily="34" charset="0"/>
              <a:buChar char="•"/>
            </a:pPr>
            <a:r>
              <a:rPr lang="en-GB" sz="1400" b="0" i="0" strike="noStrike" kern="1200" dirty="0">
                <a:solidFill>
                  <a:schemeClr val="tx1"/>
                </a:solidFill>
                <a:effectLst/>
                <a:latin typeface="Times New Roman" panose="02020603050405020304" pitchFamily="18" charset="0"/>
                <a:ea typeface="Times New Roman" panose="02020603050405020304" pitchFamily="18" charset="0"/>
                <a:hlinkClick r:id="rId4"/>
              </a:rPr>
              <a:t>1399r2</a:t>
            </a:r>
            <a:r>
              <a:rPr lang="en-GB" sz="1400" b="0" i="0" strike="noStrike" kern="1200" dirty="0">
                <a:solidFill>
                  <a:schemeClr val="tx1"/>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tx1"/>
                </a:solidFill>
                <a:effectLst/>
                <a:latin typeface="Times New Roman" panose="02020603050405020304" pitchFamily="18" charset="0"/>
                <a:ea typeface="Times New Roman" panose="02020603050405020304" pitchFamily="18" charset="0"/>
              </a:rPr>
              <a:t>CR-for-Subclause-35.3.7.5.2 - Part 1 				Arik Klein		[15C-SP]</a:t>
            </a:r>
            <a:endParaRPr lang="en-US" sz="1400" b="0" dirty="0">
              <a:solidFill>
                <a:schemeClr val="tx1"/>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MS Gothic" panose="020B0609070205080204" pitchFamily="49" charset="-128"/>
                <a:hlinkClick r:id="rId5"/>
              </a:rPr>
              <a:t>1555r0</a:t>
            </a:r>
            <a:r>
              <a:rPr lang="en-US" sz="140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CIDs in 35.3.10</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Ming Gan</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8C]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1554r0</a:t>
            </a:r>
            <a:r>
              <a:rPr lang="en-US" sz="1400" b="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CR for CIDs in 35.3.4.4 and 35.3.15.1 			Ming Gan 		[8C]</a:t>
            </a: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1556r0</a:t>
            </a:r>
            <a:r>
              <a:rPr lang="en-US" sz="1400" b="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CR for CIDs in AF, 11.2.3 and 35.3.12.6 			Ming Gan 		[6C]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1540r0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[4C]</a:t>
            </a: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Times New Roman" panose="02020603050405020304" pitchFamily="18" charset="0"/>
                <a:hlinkClick r:id="rId9"/>
              </a:rPr>
              <a:t>1590r0</a:t>
            </a:r>
            <a:r>
              <a:rPr lang="en-US" sz="1400" b="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LB275 CRs for 35.8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Chunyu Hu 		[12C]</a:t>
            </a:r>
            <a:endParaRPr lang="en-US" sz="1400" b="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0"/>
              </a:rPr>
              <a:t>1588r0</a:t>
            </a:r>
            <a:r>
              <a:rPr lang="en-US" sz="1400" b="0" i="0" u="none" strike="noStrike" kern="1200" dirty="0">
                <a:solidFill>
                  <a:srgbClr val="000000"/>
                </a:solidFill>
                <a:effectLst/>
                <a:ea typeface="Times New Roman" panose="02020603050405020304" pitchFamily="18" charset="0"/>
              </a:rPr>
              <a:t> Resolution of Additional EPCS-related CIDs (LB275) 	John Wullert	[3C]</a:t>
            </a:r>
            <a:endParaRPr lang="en-US" sz="1400" b="0" i="0" u="none" strike="noStrike" dirty="0">
              <a:effectLst/>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1598r0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36.3.13.3 Coding 						Yan Zhang 	3C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1597r1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36.3.11 Mathematical description of signals 	Yan Zhang 	2C</a:t>
            </a:r>
          </a:p>
          <a:p>
            <a:pPr lvl="1">
              <a:buFont typeface="Arial" panose="020B0604020202020204" pitchFamily="34" charset="0"/>
              <a:buChar char="•"/>
            </a:pPr>
            <a:r>
              <a:rPr lang="en-US" sz="1400" kern="1200" dirty="0">
                <a:latin typeface="Times New Roman" panose="02020603050405020304" pitchFamily="18" charset="0"/>
              </a:rPr>
              <a:t>…</a:t>
            </a:r>
            <a:endParaRPr lang="en-US" sz="1400" i="0" u="none" strike="noStrike" dirty="0">
              <a:effectLst/>
              <a:latin typeface="Arial" panose="020B0604020202020204" pitchFamily="34"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6 and 8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158118</TotalTime>
  <Words>5382</Words>
  <Application>Microsoft Office PowerPoint</Application>
  <PresentationFormat>On-screen Show (4:3)</PresentationFormat>
  <Paragraphs>1053</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2023-09-13T12:52:39Z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