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366"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2374" r:id="rId19"/>
    <p:sldId id="2381" r:id="rId20"/>
    <p:sldId id="2382" r:id="rId21"/>
    <p:sldId id="2367" r:id="rId22"/>
    <p:sldId id="2371" r:id="rId23"/>
    <p:sldId id="2380" r:id="rId24"/>
    <p:sldId id="2378" r:id="rId25"/>
    <p:sldId id="356" r:id="rId26"/>
    <p:sldId id="2376" r:id="rId27"/>
    <p:sldId id="2377" r:id="rId2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95" d="100"/>
          <a:sy n="95" d="100"/>
        </p:scale>
        <p:origin x="782" y="7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64" d="100"/>
          <a:sy n="64" d="100"/>
        </p:scale>
        <p:origin x="31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B1665EFF-AE8D-4EEB-9A14-C8A0A4ACAA08}"/>
    <pc:docChg chg="modSld">
      <pc:chgData name="Cariou, Laurent" userId="4453f93f-2ed2-46e8-bb8c-3237fbfdd40b" providerId="ADAL" clId="{B1665EFF-AE8D-4EEB-9A14-C8A0A4ACAA08}" dt="2023-09-13T00:06:26.524" v="1"/>
      <pc:docMkLst>
        <pc:docMk/>
      </pc:docMkLst>
      <pc:sldChg chg="modSp mod">
        <pc:chgData name="Cariou, Laurent" userId="4453f93f-2ed2-46e8-bb8c-3237fbfdd40b" providerId="ADAL" clId="{B1665EFF-AE8D-4EEB-9A14-C8A0A4ACAA08}" dt="2023-09-13T00:06:26.524" v="1"/>
        <pc:sldMkLst>
          <pc:docMk/>
          <pc:sldMk cId="3930036297" sldId="356"/>
        </pc:sldMkLst>
        <pc:spChg chg="mod">
          <ac:chgData name="Cariou, Laurent" userId="4453f93f-2ed2-46e8-bb8c-3237fbfdd40b" providerId="ADAL" clId="{B1665EFF-AE8D-4EEB-9A14-C8A0A4ACAA08}" dt="2023-09-13T00:06:26.524" v="1"/>
          <ac:spMkLst>
            <pc:docMk/>
            <pc:sldMk cId="3930036297" sldId="356"/>
            <ac:spMk id="3" creationId="{DFB0BA47-D7B6-4F95-932E-A7AA615BC44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9/11/2023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2023</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2023</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2023</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802.11-23/1362r2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eb.cvent.com/event/fc97a8df-9809-496b-9a5f-25b524bfd641/summary"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3/11-23-1313-05-0uhr-uhr-sg-july-august-2023-telecon-minutes.docx" TargetMode="External"/><Relationship Id="rId2" Type="http://schemas.openxmlformats.org/officeDocument/2006/relationships/hyperlink" Target="https://mentor.ieee.org/802.11/dcn/23/11-23-1181-01-0uhr-uhr-sg-july-2023-meeting-minutes.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UHR Study Group September 2023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2023-09-11</a:t>
            </a:r>
          </a:p>
        </p:txBody>
      </p:sp>
      <p:graphicFrame>
        <p:nvGraphicFramePr>
          <p:cNvPr id="3075" name="Object 3"/>
          <p:cNvGraphicFramePr>
            <a:graphicFrameLocks noChangeAspect="1"/>
          </p:cNvGraphicFramePr>
          <p:nvPr>
            <p:extLst>
              <p:ext uri="{D42A27DB-BD31-4B8C-83A1-F6EECF244321}">
                <p14:modId xmlns:p14="http://schemas.microsoft.com/office/powerpoint/2010/main" val="3697720959"/>
              </p:ext>
            </p:extLst>
          </p:nvPr>
        </p:nvGraphicFramePr>
        <p:xfrm>
          <a:off x="461963" y="29718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9718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July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UHR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Monday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marL="0" lvl="0" indent="0"/>
            <a:endParaRPr lang="en-US" altLang="en-US" sz="1050" dirty="0"/>
          </a:p>
          <a:p>
            <a:pPr lvl="0">
              <a:buFont typeface="Arial" panose="020B0604020202020204" pitchFamily="34" charset="0"/>
              <a:buChar char="•"/>
            </a:pPr>
            <a:r>
              <a:rPr lang="en-US" altLang="en-US" sz="1050" dirty="0"/>
              <a:t>Wednesday, AM1, (8:00-10:00)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830386"/>
            <a:ext cx="4230528"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0">
              <a:buFont typeface="Arial" panose="020B0604020202020204" pitchFamily="34" charset="0"/>
              <a:buChar char="•"/>
            </a:pPr>
            <a:r>
              <a:rPr lang="en-US" altLang="en-US" sz="1050" dirty="0"/>
              <a:t>Thursday, AM2,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a:buFont typeface="Arial" panose="020B0604020202020204" pitchFamily="34" charset="0"/>
              <a:buChar char="•"/>
            </a:pPr>
            <a:endParaRPr lang="en-US" altLang="en-US" sz="1050" dirty="0"/>
          </a:p>
          <a:p>
            <a:pPr>
              <a:buFont typeface="Arial" panose="020B0604020202020204" pitchFamily="34" charset="0"/>
              <a:buChar char="•"/>
            </a:pPr>
            <a:r>
              <a:rPr lang="en-US" altLang="en-US" sz="1050" dirty="0"/>
              <a:t>Thursday,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t>
            </a:r>
          </a:p>
          <a:p>
            <a:pPr marL="800100" lvl="1" indent="-342900">
              <a:buFont typeface="Arial" panose="020B0604020202020204" pitchFamily="34" charset="0"/>
              <a:buChar char="•"/>
            </a:pPr>
            <a:r>
              <a:rPr lang="en-US" sz="1000" dirty="0"/>
              <a:t>Goals for November 2023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UHR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September 2023</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3939446874"/>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t>UHR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UHR SG</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3810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685800" y="1296987"/>
            <a:ext cx="7770813" cy="4570413"/>
          </a:xfrm>
        </p:spPr>
        <p:txBody>
          <a:bodyPr/>
          <a:lstStyle/>
          <a:p>
            <a:r>
              <a:rPr lang="en-US" sz="1050" dirty="0"/>
              <a:t>0816r0	Enhancements for latency sensitive traffic and in-device-coexistence, </a:t>
            </a:r>
            <a:r>
              <a:rPr lang="en-US" sz="1050" dirty="0" err="1"/>
              <a:t>Shubho</a:t>
            </a:r>
            <a:r>
              <a:rPr lang="en-US" sz="1050" dirty="0"/>
              <a:t> Adhikari</a:t>
            </a:r>
          </a:p>
          <a:p>
            <a:r>
              <a:rPr lang="en-US" sz="1050" dirty="0"/>
              <a:t>1173r0	TSN and Time-Sensitive Wireless, Inaki Val (</a:t>
            </a:r>
            <a:r>
              <a:rPr lang="en-US" sz="1050" dirty="0" err="1"/>
              <a:t>MaxLinear</a:t>
            </a:r>
            <a:r>
              <a:rPr lang="en-US" sz="1050" dirty="0"/>
              <a:t>)</a:t>
            </a:r>
          </a:p>
          <a:p>
            <a:r>
              <a:rPr lang="en-US" sz="1050" dirty="0"/>
              <a:t>1205r0	Multi-link devices with receive-only STAs for UHR, Thomas </a:t>
            </a:r>
            <a:r>
              <a:rPr lang="en-US" sz="1050" dirty="0" err="1"/>
              <a:t>Handte</a:t>
            </a:r>
            <a:endParaRPr lang="en-US" sz="1050" dirty="0"/>
          </a:p>
          <a:p>
            <a:r>
              <a:rPr lang="en-US" sz="1050" dirty="0"/>
              <a:t>1209r0	Consideration for Security Enhancement, Po-Kai Huang</a:t>
            </a:r>
          </a:p>
          <a:p>
            <a:r>
              <a:rPr lang="en-US" sz="1050" dirty="0"/>
              <a:t>1159r1	Discussions on CSI capture based positioning enhancement, </a:t>
            </a:r>
            <a:r>
              <a:rPr lang="en-US" sz="1050" dirty="0" err="1"/>
              <a:t>Xiaokun</a:t>
            </a:r>
            <a:r>
              <a:rPr lang="en-US" sz="1050" dirty="0"/>
              <a:t> Hu</a:t>
            </a:r>
          </a:p>
          <a:p>
            <a:r>
              <a:rPr lang="en-US" sz="1050" dirty="0"/>
              <a:t>1102r0	Security enhancement follow up, Liwen Chu</a:t>
            </a:r>
          </a:p>
          <a:p>
            <a:r>
              <a:rPr lang="en-US" sz="1050" dirty="0"/>
              <a:t>1103r0	In-device interference discussion, Liwen Chu</a:t>
            </a:r>
          </a:p>
          <a:p>
            <a:r>
              <a:rPr lang="en-US" sz="1050" dirty="0"/>
              <a:t>1062r0	Roaming in MAP Systems, Frank Hsu</a:t>
            </a:r>
          </a:p>
          <a:p>
            <a:r>
              <a:rPr lang="en-US" sz="1050" dirty="0"/>
              <a:t>1327r0	Considerations on return TXOP between APs, Si-Chan Noh</a:t>
            </a:r>
          </a:p>
          <a:p>
            <a:r>
              <a:rPr lang="en-US" sz="1050" dirty="0"/>
              <a:t>1365r0	Discussions on Non-primary Channel Access, </a:t>
            </a:r>
            <a:r>
              <a:rPr lang="en-US" sz="1050" dirty="0" err="1"/>
              <a:t>Sanghyun</a:t>
            </a:r>
            <a:r>
              <a:rPr lang="en-US" sz="1050" dirty="0"/>
              <a:t> Kim</a:t>
            </a:r>
          </a:p>
          <a:p>
            <a:r>
              <a:rPr lang="en-US" sz="1050" dirty="0"/>
              <a:t>1387r0	TXOP Sharing extensions to support XR, Dibakar Das</a:t>
            </a:r>
          </a:p>
          <a:p>
            <a:r>
              <a:rPr lang="en-US" sz="1050" dirty="0"/>
              <a:t>1406r0	UHR SG Seamless Roaming follow-up, Duncan Ho</a:t>
            </a:r>
          </a:p>
          <a:p>
            <a:r>
              <a:rPr lang="en-US" sz="1050" dirty="0"/>
              <a:t>1414r0	secondary channel usage follow up, Liwen Chu</a:t>
            </a:r>
          </a:p>
          <a:p>
            <a:r>
              <a:rPr lang="en-US" sz="1050" dirty="0"/>
              <a:t>1391r0	smooth roaming procedure and signaling, Liwen Chu </a:t>
            </a:r>
          </a:p>
          <a:p>
            <a:r>
              <a:rPr lang="en-US" sz="1050" dirty="0"/>
              <a:t>1390r0	AP MLD power save follow up, Liwen Chu</a:t>
            </a:r>
          </a:p>
          <a:p>
            <a:r>
              <a:rPr lang="en-US" sz="1050" dirty="0"/>
              <a:t>1389r0	beacon design follow up	, Liwen Chu</a:t>
            </a:r>
          </a:p>
          <a:p>
            <a:r>
              <a:rPr lang="en-US" sz="1050" dirty="0"/>
              <a:t>1418r0 C-TDMA TXOP Protection, Kiseon Ryu</a:t>
            </a:r>
          </a:p>
          <a:p>
            <a:r>
              <a:rPr lang="en-US" sz="1050" dirty="0"/>
              <a:t>1419r0	Nonprimary channel access discussions, Gaurang Naik</a:t>
            </a:r>
          </a:p>
          <a:p>
            <a:r>
              <a:rPr lang="en-US" sz="1050" dirty="0"/>
              <a:t>1420r0	Expedited Wake-up in Unscheduled AP MLD Power Saving, </a:t>
            </a:r>
            <a:r>
              <a:rPr lang="en-US" sz="1050" dirty="0" err="1"/>
              <a:t>Juseong</a:t>
            </a:r>
            <a:r>
              <a:rPr lang="en-US" sz="1050" dirty="0"/>
              <a:t> Moon</a:t>
            </a:r>
          </a:p>
          <a:p>
            <a:r>
              <a:rPr lang="en-US" sz="1050" dirty="0"/>
              <a:t>1386r0	A non-collocated AP MLD framework further discussion, Jay Yang</a:t>
            </a:r>
          </a:p>
          <a:p>
            <a:endParaRPr lang="en-US" sz="1050" dirty="0"/>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3254193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3810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685800" y="1296987"/>
            <a:ext cx="7770813" cy="4570413"/>
          </a:xfrm>
        </p:spPr>
        <p:txBody>
          <a:bodyPr/>
          <a:lstStyle/>
          <a:p>
            <a:r>
              <a:rPr lang="en-US" sz="1050" dirty="0"/>
              <a:t>1424r0	Follow-up on peer-to-peer (P2P) communication for UHR, Rubayet Shafin</a:t>
            </a:r>
          </a:p>
          <a:p>
            <a:r>
              <a:rPr lang="en-US" sz="1050" dirty="0"/>
              <a:t>1454r0	Cross Interference during Coordinated Spatial Reuse, Leonardo </a:t>
            </a:r>
            <a:r>
              <a:rPr lang="en-US" sz="1050" dirty="0" err="1"/>
              <a:t>Lenante</a:t>
            </a:r>
            <a:endParaRPr lang="en-US" sz="1050" dirty="0"/>
          </a:p>
          <a:p>
            <a:r>
              <a:rPr lang="en-US" sz="1050" dirty="0"/>
              <a:t>0908r0	Efficient Coordinated Spatial Reuse, Leonardo </a:t>
            </a:r>
            <a:r>
              <a:rPr lang="en-US" sz="1050" dirty="0" err="1"/>
              <a:t>Lenante</a:t>
            </a:r>
            <a:endParaRPr lang="en-US" sz="1050" dirty="0"/>
          </a:p>
          <a:p>
            <a:r>
              <a:rPr lang="en-US" sz="1050" dirty="0"/>
              <a:t>1461r0	Considerations on Multi-AP Operation, Jiayi Zhang</a:t>
            </a:r>
          </a:p>
          <a:p>
            <a:r>
              <a:rPr lang="en-US" sz="1050" dirty="0"/>
              <a:t>1450r0	Consideration on UHR Relay Architecture, Kosuke Aio (Sony Corporation)</a:t>
            </a:r>
          </a:p>
          <a:p>
            <a:r>
              <a:rPr lang="en-US" sz="1050" dirty="0"/>
              <a:t>1447r0	CFO Impact and Pilot Design for </a:t>
            </a:r>
            <a:r>
              <a:rPr lang="en-US" sz="1050" dirty="0" err="1"/>
              <a:t>dRU</a:t>
            </a:r>
            <a:r>
              <a:rPr lang="en-US" sz="1050" dirty="0"/>
              <a:t> Follow up, Eunsung Park, LGE</a:t>
            </a:r>
          </a:p>
          <a:p>
            <a:r>
              <a:rPr lang="en-US" sz="1050" dirty="0"/>
              <a:t>1448r0	Further Considerations on </a:t>
            </a:r>
            <a:r>
              <a:rPr lang="en-US" sz="1050" dirty="0" err="1"/>
              <a:t>dRU</a:t>
            </a:r>
            <a:r>
              <a:rPr lang="en-US" sz="1050" dirty="0"/>
              <a:t>, Eunsung Park, LGE</a:t>
            </a:r>
          </a:p>
          <a:p>
            <a:r>
              <a:rPr lang="en-US" sz="1050" dirty="0"/>
              <a:t>1490r0, Physical Layer Reliability Improvements, Shimi Shilo (Huawei)</a:t>
            </a:r>
          </a:p>
          <a:p>
            <a:r>
              <a:rPr lang="en-US" sz="1050" dirty="0"/>
              <a:t>1498r0 Overview of Enterprise Policy, Brian Hart (Cisco Systems</a:t>
            </a:r>
          </a:p>
          <a:p>
            <a:r>
              <a:rPr lang="en-US" sz="1050" dirty="0"/>
              <a:t>1499r0 Proposed Amendments for Multi-AP Coordination Language in EHT SFD, Brian Hart (Cisco Systems)</a:t>
            </a:r>
          </a:p>
          <a:p>
            <a:r>
              <a:rPr lang="en-US" sz="1050" dirty="0"/>
              <a:t>1374r0	</a:t>
            </a:r>
            <a:r>
              <a:rPr lang="en-US" sz="1050" dirty="0" err="1"/>
              <a:t>papr</a:t>
            </a:r>
            <a:r>
              <a:rPr lang="en-US" sz="1050" dirty="0"/>
              <a:t> of </a:t>
            </a:r>
            <a:r>
              <a:rPr lang="en-US" sz="1050" dirty="0" err="1"/>
              <a:t>ofdma</a:t>
            </a:r>
            <a:r>
              <a:rPr lang="en-US" sz="1050" dirty="0"/>
              <a:t> transmission, Xiaogang Chen</a:t>
            </a:r>
          </a:p>
          <a:p>
            <a:r>
              <a:rPr lang="en-US" sz="1050" dirty="0"/>
              <a:t>1514r0	Channel Information Feedback for Smooth Beamforming - Follow Up, Eunsung Jeon</a:t>
            </a:r>
          </a:p>
          <a:p>
            <a:r>
              <a:rPr lang="en-US" sz="1050" dirty="0"/>
              <a:t>1513r0	Enhanced Security Methods in UHR, SunHee Baek</a:t>
            </a:r>
          </a:p>
          <a:p>
            <a:r>
              <a:rPr lang="en-US" sz="1050" dirty="0"/>
              <a:t>1517r0	Follow up on the Relay Transmission, Dongguk Lim, LGE </a:t>
            </a:r>
          </a:p>
          <a:p>
            <a:r>
              <a:rPr lang="en-US" sz="1050" dirty="0"/>
              <a:t>1518r0	Evaluation for the Relay Transmission, Dongguk Lim, LGE</a:t>
            </a:r>
          </a:p>
          <a:p>
            <a:r>
              <a:rPr lang="en-US" sz="1050" dirty="0"/>
              <a:t>1523r0	Seamless Roaming Procedure, </a:t>
            </a:r>
            <a:r>
              <a:rPr lang="en-US" sz="1050" dirty="0" err="1"/>
              <a:t>Yelin</a:t>
            </a:r>
            <a:r>
              <a:rPr lang="en-US" sz="1050" dirty="0"/>
              <a:t> Yoon</a:t>
            </a:r>
          </a:p>
          <a:p>
            <a:r>
              <a:rPr lang="en-US" sz="1050" dirty="0"/>
              <a:t>1530r0	Evaluation of Supported Low-Latency Services, Liuming Lu</a:t>
            </a:r>
          </a:p>
          <a:p>
            <a:r>
              <a:rPr lang="en-US" sz="1050" dirty="0"/>
              <a:t>1522r0	High Criticality Use Cases and Requirements, Inaki</a:t>
            </a:r>
          </a:p>
          <a:p>
            <a:r>
              <a:rPr lang="en-US" sz="1050" dirty="0"/>
              <a:t>1426r0	MAC Header Protection - follow-up, Abhishek Patil</a:t>
            </a:r>
          </a:p>
          <a:p>
            <a:r>
              <a:rPr lang="en-US" sz="1050" dirty="0"/>
              <a:t>1104r0	Enhanced MLD Roaming, Yongho Seok </a:t>
            </a:r>
          </a:p>
          <a:p>
            <a:endParaRPr lang="en-US" sz="1050" dirty="0"/>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050003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762000"/>
            <a:ext cx="7970837" cy="798910"/>
          </a:xfrm>
        </p:spPr>
        <p:txBody>
          <a:bodyPr/>
          <a:lstStyle/>
          <a:p>
            <a:r>
              <a:rPr lang="en-US" dirty="0"/>
              <a:t>Registration for the September 802 plenary session</a:t>
            </a:r>
          </a:p>
        </p:txBody>
      </p:sp>
      <p:sp>
        <p:nvSpPr>
          <p:cNvPr id="3" name="Content Placeholder 2"/>
          <p:cNvSpPr>
            <a:spLocks noGrp="1"/>
          </p:cNvSpPr>
          <p:nvPr>
            <p:ph idx="1"/>
          </p:nvPr>
        </p:nvSpPr>
        <p:spPr>
          <a:xfrm>
            <a:off x="685801" y="2057400"/>
            <a:ext cx="7770813" cy="3427811"/>
          </a:xfrm>
        </p:spPr>
        <p:txBody>
          <a:bodyPr/>
          <a:lstStyle/>
          <a:p>
            <a:pPr>
              <a:buFont typeface="Arial" panose="020B0604020202020204" pitchFamily="34" charset="0"/>
              <a:buChar char="•"/>
            </a:pPr>
            <a:r>
              <a:rPr lang="en-US" sz="1800" dirty="0"/>
              <a:t>This meeting is part of the September IEEE 802 wireless interim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2"/>
              </a:rPr>
              <a:t>https://web.cvent.com/event/fc97a8df-9809-496b-9a5f-25b524bfd641/summary</a:t>
            </a: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a:p>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3810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685800" y="1296987"/>
            <a:ext cx="7770813" cy="4570413"/>
          </a:xfrm>
        </p:spPr>
        <p:txBody>
          <a:bodyPr/>
          <a:lstStyle/>
          <a:p>
            <a:r>
              <a:rPr lang="en-US" sz="1050" dirty="0"/>
              <a:t>1496r0	EMLSR Dynamic </a:t>
            </a:r>
            <a:r>
              <a:rPr lang="en-US" sz="1050" dirty="0" err="1"/>
              <a:t>Subband</a:t>
            </a:r>
            <a:r>
              <a:rPr lang="en-US" sz="1050" dirty="0"/>
              <a:t> Operation, Yongho Seok</a:t>
            </a:r>
          </a:p>
          <a:p>
            <a:r>
              <a:rPr lang="en-US" sz="1050" dirty="0"/>
              <a:t>1442r0	BSR in Multi-AP, Pei Zhou</a:t>
            </a:r>
          </a:p>
          <a:p>
            <a:r>
              <a:rPr lang="en-US" sz="1050" dirty="0"/>
              <a:t>1444r0	Non-primary channel access </a:t>
            </a:r>
            <a:r>
              <a:rPr lang="en-US" sz="1050" dirty="0" err="1"/>
              <a:t>evaluations_followup</a:t>
            </a:r>
            <a:r>
              <a:rPr lang="en-US" sz="1050" dirty="0"/>
              <a:t>, Dibakar Das</a:t>
            </a:r>
          </a:p>
          <a:p>
            <a:r>
              <a:rPr lang="en-US" sz="1050" dirty="0"/>
              <a:t>1434r0	Discussions on Low Latency Traffic Delivery in UHR, Zinan</a:t>
            </a:r>
          </a:p>
          <a:p>
            <a:r>
              <a:rPr lang="en-US" sz="1050" dirty="0"/>
              <a:t>1511r0	Pilot Tone Allocation and Other Considerations of Tone-Distributed RUs for UHR, Mahmoud Kamel</a:t>
            </a:r>
          </a:p>
          <a:p>
            <a:r>
              <a:rPr lang="en-US" sz="1050" dirty="0"/>
              <a:t>1516r0	Use case for distributed RUs in Downlink, Sigurd Schelstraete (</a:t>
            </a:r>
            <a:r>
              <a:rPr lang="en-US" sz="1050" dirty="0" err="1"/>
              <a:t>MaxLinear</a:t>
            </a:r>
            <a:r>
              <a:rPr lang="en-US" sz="1050" dirty="0"/>
              <a:t>)</a:t>
            </a:r>
          </a:p>
          <a:p>
            <a:r>
              <a:rPr lang="en-US" sz="1050" dirty="0"/>
              <a:t>1470r0	Dynamic Polarization Spatial Multiplexing and Beamforming WLANs- A Sneak Preview, Carlos Rios</a:t>
            </a:r>
          </a:p>
          <a:p>
            <a:r>
              <a:rPr lang="en-US" sz="1050" dirty="0"/>
              <a:t>1519r0	Coordinated TDMA (Follow up), </a:t>
            </a:r>
            <a:r>
              <a:rPr lang="en-US" sz="1050" dirty="0" err="1"/>
              <a:t>GeonHwan</a:t>
            </a:r>
            <a:r>
              <a:rPr lang="en-US" sz="1050" dirty="0"/>
              <a:t> Kim</a:t>
            </a:r>
          </a:p>
          <a:p>
            <a:r>
              <a:rPr lang="en-US" sz="1050" dirty="0"/>
              <a:t>0010r2	Considerations for enabling AP power save, Alfred</a:t>
            </a:r>
          </a:p>
          <a:p>
            <a:r>
              <a:rPr lang="en-US" sz="1050" dirty="0"/>
              <a:t>1469r0	coordinated transmission id, </a:t>
            </a:r>
            <a:r>
              <a:rPr lang="en-US" sz="1050" dirty="0" err="1"/>
              <a:t>Yanchun</a:t>
            </a:r>
            <a:endParaRPr lang="en-US" sz="1050" dirty="0"/>
          </a:p>
          <a:p>
            <a:r>
              <a:rPr lang="en-US" sz="1050" dirty="0"/>
              <a:t>1562r0	multi ap for reliability with coherent and non-coherent transmissions, </a:t>
            </a:r>
            <a:r>
              <a:rPr lang="en-US" sz="1050" dirty="0" err="1"/>
              <a:t>Yanchun</a:t>
            </a:r>
            <a:endParaRPr lang="en-US" sz="1050" dirty="0"/>
          </a:p>
          <a:p>
            <a:r>
              <a:rPr lang="en-US" sz="1050" dirty="0"/>
              <a:t>1570r0	Roaming Consideration in UHR SG, Yue Xu</a:t>
            </a:r>
          </a:p>
          <a:p>
            <a:r>
              <a:rPr lang="en-US" sz="1050" dirty="0"/>
              <a:t>1569r0	Latency Consideration of Industrial Scenarios, Yue Xu</a:t>
            </a:r>
          </a:p>
          <a:p>
            <a:r>
              <a:rPr lang="en-US" sz="1050" dirty="0"/>
              <a:t>1570r0	Roaming Consideration in UHR SG, </a:t>
            </a:r>
            <a:r>
              <a:rPr lang="en-US" sz="1050" dirty="0" err="1"/>
              <a:t>Chenhe</a:t>
            </a:r>
            <a:r>
              <a:rPr lang="en-US" sz="1050" dirty="0"/>
              <a:t> Ji </a:t>
            </a:r>
          </a:p>
          <a:p>
            <a:r>
              <a:rPr lang="en-US" sz="1050" dirty="0"/>
              <a:t>1569r0	Latency Consideration of Industrial Scenarios, </a:t>
            </a:r>
            <a:r>
              <a:rPr lang="en-US" sz="1050" dirty="0" err="1"/>
              <a:t>Chenhe</a:t>
            </a:r>
            <a:r>
              <a:rPr lang="en-US" sz="1050" dirty="0"/>
              <a:t> Ji </a:t>
            </a:r>
          </a:p>
          <a:p>
            <a:r>
              <a:rPr lang="en-US" sz="1050" dirty="0"/>
              <a:t>1568r0	Inter-PPDU Low Power Listening Scheme, </a:t>
            </a:r>
            <a:r>
              <a:rPr lang="en-US" sz="1050" dirty="0" err="1"/>
              <a:t>Yunsi</a:t>
            </a:r>
            <a:r>
              <a:rPr lang="en-US" sz="1050" dirty="0"/>
              <a:t> Ma</a:t>
            </a:r>
          </a:p>
          <a:p>
            <a:r>
              <a:rPr lang="en-US" sz="1050" dirty="0"/>
              <a:t>1538r0	Thoughts on Relay-based Transmission, Yue Qi</a:t>
            </a:r>
          </a:p>
          <a:p>
            <a:r>
              <a:rPr lang="en-US" sz="1050" dirty="0"/>
              <a:t>1578r0	Thoughts on Low Latency EDCA Access, Abdel Karim </a:t>
            </a:r>
            <a:r>
              <a:rPr lang="en-US" sz="1050" dirty="0" err="1"/>
              <a:t>Adjami</a:t>
            </a:r>
            <a:endParaRPr lang="en-US" sz="1050" dirty="0"/>
          </a:p>
          <a:p>
            <a:r>
              <a:rPr lang="en-US" sz="1050" dirty="0"/>
              <a:t>1585r0	Relay Operation in UHR, </a:t>
            </a:r>
            <a:r>
              <a:rPr lang="en-US" sz="1050" dirty="0" err="1"/>
              <a:t>Guogang</a:t>
            </a:r>
            <a:r>
              <a:rPr lang="en-US" sz="1050" dirty="0"/>
              <a:t> Huang</a:t>
            </a:r>
          </a:p>
          <a:p>
            <a:r>
              <a:rPr lang="en-US" sz="1050" dirty="0"/>
              <a:t>1593r0	Low Latency Transmission in EMLMR, </a:t>
            </a:r>
            <a:r>
              <a:rPr lang="en-US" sz="1050" dirty="0" err="1"/>
              <a:t>Juseong</a:t>
            </a:r>
            <a:endParaRPr lang="en-US" sz="1050" dirty="0"/>
          </a:p>
          <a:p>
            <a:r>
              <a:rPr lang="en-US" sz="1050" dirty="0"/>
              <a:t>1594r0	Operating Link Mismatch in EMLSR AP Operation, </a:t>
            </a:r>
            <a:r>
              <a:rPr lang="en-US" sz="1050" dirty="0" err="1"/>
              <a:t>Juseong</a:t>
            </a:r>
            <a:endParaRPr lang="en-US" sz="1050" dirty="0"/>
          </a:p>
          <a:p>
            <a:r>
              <a:rPr lang="en-US" sz="1050" dirty="0"/>
              <a:t>Reverse TXOP sharing for UHR, Sindhu </a:t>
            </a:r>
          </a:p>
          <a:p>
            <a:r>
              <a:rPr lang="en-US" sz="1050" dirty="0"/>
              <a:t>1605r0	Peer-to-peer (P2P) Resource Management, Rubayet Shafin</a:t>
            </a:r>
          </a:p>
          <a:p>
            <a:endParaRPr lang="en-US" sz="1050" dirty="0"/>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9380826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Monday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723899" y="17526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US" altLang="en-US" sz="1600" dirty="0"/>
              <a:t>Approval of SG Minutes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200" dirty="0"/>
              <a:t>1159r1 Discussions on CSI capture based positioning enhancement, </a:t>
            </a:r>
            <a:r>
              <a:rPr lang="en-US" sz="1200" dirty="0" err="1"/>
              <a:t>Xiaokun</a:t>
            </a:r>
            <a:r>
              <a:rPr lang="en-US" sz="1200" dirty="0"/>
              <a:t> Hu</a:t>
            </a:r>
          </a:p>
          <a:p>
            <a:pPr lvl="1">
              <a:buFont typeface="Arial" panose="020B0604020202020204" pitchFamily="34" charset="0"/>
              <a:buChar char="•"/>
            </a:pPr>
            <a:r>
              <a:rPr lang="en-US" sz="1200" dirty="0"/>
              <a:t>1447r0 CFO Impact and Pilot Design for </a:t>
            </a:r>
            <a:r>
              <a:rPr lang="en-US" sz="1200" dirty="0" err="1"/>
              <a:t>dRU</a:t>
            </a:r>
            <a:r>
              <a:rPr lang="en-US" sz="1200" dirty="0"/>
              <a:t> Follow up, Eunsung Park, LGE</a:t>
            </a:r>
          </a:p>
          <a:p>
            <a:pPr lvl="1">
              <a:buFont typeface="Arial" panose="020B0604020202020204" pitchFamily="34" charset="0"/>
              <a:buChar char="•"/>
            </a:pPr>
            <a:r>
              <a:rPr lang="en-US" sz="1200" dirty="0"/>
              <a:t>1448r0 Further Considerations on </a:t>
            </a:r>
            <a:r>
              <a:rPr lang="en-US" sz="1200" dirty="0" err="1"/>
              <a:t>dRU</a:t>
            </a:r>
            <a:r>
              <a:rPr lang="en-US" sz="1200" dirty="0"/>
              <a:t>, Eunsung Park, LGE</a:t>
            </a:r>
          </a:p>
          <a:p>
            <a:pPr lvl="1">
              <a:buFont typeface="Arial" panose="020B0604020202020204" pitchFamily="34" charset="0"/>
              <a:buChar char="•"/>
            </a:pPr>
            <a:r>
              <a:rPr lang="en-US" sz="1200" dirty="0"/>
              <a:t>1511r0	Pilot Tone Allocation and Other Considerations of Tone-Distributed RUs for UHR, Mahmoud Kamel</a:t>
            </a:r>
          </a:p>
          <a:p>
            <a:pPr lvl="1">
              <a:buFont typeface="Arial" panose="020B0604020202020204" pitchFamily="34" charset="0"/>
              <a:buChar char="•"/>
            </a:pPr>
            <a:r>
              <a:rPr lang="en-US" sz="1200" dirty="0"/>
              <a:t>1490r0 Physical Layer Reliability Improvements, Shimi Shilo (Huawei)</a:t>
            </a:r>
          </a:p>
          <a:p>
            <a:pPr lvl="1">
              <a:buFont typeface="Arial" panose="020B0604020202020204" pitchFamily="34" charset="0"/>
              <a:buChar char="•"/>
            </a:pPr>
            <a:r>
              <a:rPr lang="en-US" sz="1200" dirty="0"/>
              <a:t>1374r0	</a:t>
            </a:r>
            <a:r>
              <a:rPr lang="en-US" sz="1200" dirty="0" err="1"/>
              <a:t>papr</a:t>
            </a:r>
            <a:r>
              <a:rPr lang="en-US" sz="1200" dirty="0"/>
              <a:t> of </a:t>
            </a:r>
            <a:r>
              <a:rPr lang="en-US" sz="1200" dirty="0" err="1"/>
              <a:t>ofdma</a:t>
            </a:r>
            <a:r>
              <a:rPr lang="en-US" sz="1200" dirty="0"/>
              <a:t> transmission, Xiaogang Chen</a:t>
            </a:r>
          </a:p>
          <a:p>
            <a:pPr marL="457200" lvl="1" indent="0"/>
            <a:endParaRPr lang="en-US"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a:t>Approve SG minutes</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r>
              <a:rPr lang="en-US" sz="2000" dirty="0"/>
              <a:t>Move to approve UHR SG minutes listed below:</a:t>
            </a:r>
          </a:p>
          <a:p>
            <a:pPr lvl="1">
              <a:buFont typeface="Arial" panose="020B0604020202020204" pitchFamily="34" charset="0"/>
              <a:buChar char="•"/>
            </a:pPr>
            <a:r>
              <a:rPr lang="en-US" sz="1800" dirty="0"/>
              <a:t>July plenary:</a:t>
            </a:r>
          </a:p>
          <a:p>
            <a:pPr lvl="2">
              <a:buFont typeface="Arial" panose="020B0604020202020204" pitchFamily="34" charset="0"/>
              <a:buChar char="•"/>
            </a:pPr>
            <a:r>
              <a:rPr lang="en-US" sz="1600" dirty="0">
                <a:hlinkClick r:id="rId2"/>
              </a:rPr>
              <a:t>https://mentor.ieee.org/802.11/dcn/23/11-23-1181-01-0uhr-uhr-sg-july-2023-meeting-minutes.docx</a:t>
            </a:r>
            <a:endParaRPr lang="en-US" sz="1600" dirty="0"/>
          </a:p>
          <a:p>
            <a:pPr lvl="1">
              <a:buFont typeface="Arial" panose="020B0604020202020204" pitchFamily="34" charset="0"/>
              <a:buChar char="•"/>
            </a:pPr>
            <a:r>
              <a:rPr lang="en-US" sz="1800" dirty="0"/>
              <a:t>Teleconferences July-August:</a:t>
            </a:r>
          </a:p>
          <a:p>
            <a:pPr lvl="2">
              <a:buFont typeface="Arial" panose="020B0604020202020204" pitchFamily="34" charset="0"/>
              <a:buChar char="•"/>
            </a:pPr>
            <a:r>
              <a:rPr lang="en-US" sz="1600" u="sng" dirty="0">
                <a:solidFill>
                  <a:srgbClr val="0563C1"/>
                </a:solidFill>
                <a:latin typeface="+mj-lt"/>
                <a:hlinkClick r:id="rId3"/>
              </a:rPr>
              <a:t>https://mentor.ieee.org/802.11/dcn/23/11-23-1313-05-0uhr-uhr-sg-july-august-2023-telecon-minutes.docx</a:t>
            </a:r>
            <a:endParaRPr lang="en-US" sz="1600" u="sng" dirty="0">
              <a:solidFill>
                <a:srgbClr val="0563C1"/>
              </a:solidFill>
              <a:latin typeface="+mj-lt"/>
            </a:endParaRPr>
          </a:p>
          <a:p>
            <a:pPr lvl="2">
              <a:buFont typeface="Arial" panose="020B0604020202020204" pitchFamily="34" charset="0"/>
              <a:buChar char="•"/>
            </a:pPr>
            <a:endParaRPr lang="en-US" sz="1600" dirty="0"/>
          </a:p>
          <a:p>
            <a:pPr marL="457200" lvl="1" indent="0"/>
            <a:endParaRPr lang="en-US" sz="1800" dirty="0"/>
          </a:p>
          <a:p>
            <a:r>
              <a:rPr lang="en-US" sz="1800" dirty="0"/>
              <a:t>Move: Ross Jian Yu			Second:	Alfred Asterjadhi</a:t>
            </a:r>
          </a:p>
          <a:p>
            <a:r>
              <a:rPr lang="en-US" sz="1800" dirty="0"/>
              <a:t>Discussion: </a:t>
            </a:r>
          </a:p>
          <a:p>
            <a:pPr marL="0" indent="0"/>
            <a:r>
              <a:rPr lang="en-US" sz="1800" dirty="0"/>
              <a:t>Result:</a:t>
            </a:r>
            <a:endParaRPr lang="en-US" sz="1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1608570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Agenda–AM1</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b="0" i="0" u="none" strike="noStrike" dirty="0">
                <a:solidFill>
                  <a:srgbClr val="000000"/>
                </a:solidFill>
                <a:effectLst/>
                <a:latin typeface="Times New Roman" panose="02020603050405020304" pitchFamily="18" charset="0"/>
              </a:rPr>
              <a:t>1327r0</a:t>
            </a:r>
            <a:r>
              <a:rPr lang="en-US" sz="1000" dirty="0"/>
              <a:t> </a:t>
            </a:r>
            <a:r>
              <a:rPr lang="en-US" sz="1400" b="0" i="0" u="none" strike="noStrike" dirty="0">
                <a:solidFill>
                  <a:srgbClr val="000000"/>
                </a:solidFill>
                <a:effectLst/>
                <a:latin typeface="Times New Roman" panose="02020603050405020304" pitchFamily="18" charset="0"/>
              </a:rPr>
              <a:t>Considerations on return TXOP between APs, Si-Chan Noh</a:t>
            </a:r>
            <a:r>
              <a:rPr lang="en-US" sz="1000" dirty="0"/>
              <a:t> </a:t>
            </a:r>
          </a:p>
          <a:p>
            <a:pPr lvl="1">
              <a:buFont typeface="Arial" panose="020B0604020202020204" pitchFamily="34" charset="0"/>
              <a:buChar char="•"/>
            </a:pPr>
            <a:r>
              <a:rPr lang="en-US" sz="1400" b="0" i="0" u="none" strike="noStrike" dirty="0">
                <a:solidFill>
                  <a:srgbClr val="000000"/>
                </a:solidFill>
                <a:effectLst/>
                <a:latin typeface="Times New Roman" panose="02020603050405020304" pitchFamily="18" charset="0"/>
              </a:rPr>
              <a:t>1387r0</a:t>
            </a:r>
            <a:r>
              <a:rPr lang="en-US" sz="1200" dirty="0"/>
              <a:t> </a:t>
            </a:r>
            <a:r>
              <a:rPr lang="en-US" sz="1400" b="0" i="0" u="none" strike="noStrike" dirty="0">
                <a:solidFill>
                  <a:srgbClr val="000000"/>
                </a:solidFill>
                <a:effectLst/>
                <a:latin typeface="Times New Roman" panose="02020603050405020304" pitchFamily="18" charset="0"/>
              </a:rPr>
              <a:t>TXOP Sharing extensions to support XR, Dibakar Das</a:t>
            </a:r>
            <a:r>
              <a:rPr lang="en-US" sz="1200" dirty="0"/>
              <a:t> </a:t>
            </a:r>
          </a:p>
          <a:p>
            <a:pPr lvl="1">
              <a:buFont typeface="Arial" panose="020B0604020202020204" pitchFamily="34" charset="0"/>
              <a:buChar char="•"/>
            </a:pPr>
            <a:r>
              <a:rPr lang="en-GB" sz="1400" strike="sngStrike" dirty="0"/>
              <a:t>1418r0 C-TDMA TXOP Protection, Kiseon Ryu	</a:t>
            </a:r>
          </a:p>
          <a:p>
            <a:pPr lvl="1">
              <a:buFont typeface="Arial" panose="020B0604020202020204" pitchFamily="34" charset="0"/>
              <a:buChar char="•"/>
            </a:pPr>
            <a:r>
              <a:rPr lang="en-GB" sz="1400" dirty="0"/>
              <a:t>1454r0 Cross Interference during Coordinated Spatial Reuse, Leonardo </a:t>
            </a:r>
            <a:r>
              <a:rPr lang="en-GB" sz="1400" dirty="0" err="1"/>
              <a:t>Lenante</a:t>
            </a:r>
            <a:endParaRPr lang="en-GB" sz="1400" dirty="0"/>
          </a:p>
          <a:p>
            <a:pPr lvl="1">
              <a:buFont typeface="Arial" panose="020B0604020202020204" pitchFamily="34" charset="0"/>
              <a:buChar char="•"/>
            </a:pPr>
            <a:r>
              <a:rPr lang="en-GB" sz="1400" dirty="0"/>
              <a:t>0908r0 Efficient Coordinated Spatial Reuse, Leonardo </a:t>
            </a:r>
            <a:r>
              <a:rPr lang="en-GB" sz="1400" dirty="0" err="1"/>
              <a:t>Lenante</a:t>
            </a:r>
            <a:endParaRPr lang="en-GB" sz="1400" dirty="0"/>
          </a:p>
          <a:p>
            <a:pPr lvl="1">
              <a:buFont typeface="Arial" panose="020B0604020202020204" pitchFamily="34" charset="0"/>
              <a:buChar char="•"/>
            </a:pPr>
            <a:r>
              <a:rPr lang="en-GB" sz="1400" dirty="0"/>
              <a:t>1461r0 Considerations on Multi-AP Operation, Jiayi Zhang</a:t>
            </a:r>
          </a:p>
          <a:p>
            <a:pPr lvl="1">
              <a:buFont typeface="Arial" panose="020B0604020202020204" pitchFamily="34" charset="0"/>
              <a:buChar char="•"/>
            </a:pPr>
            <a:endParaRPr lang="en-GB" sz="140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118663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Thursday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b="0" i="0" u="none" strike="noStrike" dirty="0">
                <a:solidFill>
                  <a:srgbClr val="000000"/>
                </a:solidFill>
                <a:effectLst/>
                <a:latin typeface="Times New Roman" panose="02020603050405020304" pitchFamily="18" charset="0"/>
              </a:rPr>
              <a:t>1205r0	Multi-link devices with receive-only STAs for UHR, Thomas </a:t>
            </a:r>
            <a:r>
              <a:rPr lang="en-US" sz="1400" b="0" i="0" u="none" strike="noStrike" dirty="0" err="1">
                <a:solidFill>
                  <a:srgbClr val="000000"/>
                </a:solidFill>
                <a:effectLst/>
                <a:latin typeface="Times New Roman" panose="02020603050405020304" pitchFamily="18" charset="0"/>
              </a:rPr>
              <a:t>Handte</a:t>
            </a:r>
            <a:endParaRPr lang="en-US" sz="1400" b="0" i="0" u="none" strike="noStrike" dirty="0">
              <a:solidFill>
                <a:srgbClr val="000000"/>
              </a:solidFill>
              <a:effectLst/>
              <a:latin typeface="Times New Roman" panose="02020603050405020304" pitchFamily="18" charset="0"/>
            </a:endParaRPr>
          </a:p>
          <a:p>
            <a:pPr lvl="1">
              <a:buFont typeface="Arial" panose="020B0604020202020204" pitchFamily="34" charset="0"/>
              <a:buChar char="•"/>
            </a:pPr>
            <a:r>
              <a:rPr lang="en-US" sz="1400" b="0" i="0" u="none" strike="noStrike" dirty="0">
                <a:solidFill>
                  <a:srgbClr val="000000"/>
                </a:solidFill>
                <a:effectLst/>
                <a:latin typeface="Times New Roman" panose="02020603050405020304" pitchFamily="18" charset="0"/>
              </a:rPr>
              <a:t>1365r0</a:t>
            </a:r>
            <a:r>
              <a:rPr lang="en-US" sz="1000" dirty="0"/>
              <a:t> </a:t>
            </a:r>
            <a:r>
              <a:rPr lang="en-US" sz="1400" b="0" i="0" u="none" strike="noStrike" dirty="0">
                <a:solidFill>
                  <a:srgbClr val="000000"/>
                </a:solidFill>
                <a:effectLst/>
                <a:latin typeface="Times New Roman" panose="02020603050405020304" pitchFamily="18" charset="0"/>
              </a:rPr>
              <a:t>Discussions on Non-primary Channel Access, </a:t>
            </a:r>
            <a:r>
              <a:rPr lang="en-US" sz="1400" b="0" i="0" u="none" strike="noStrike" dirty="0" err="1">
                <a:solidFill>
                  <a:srgbClr val="000000"/>
                </a:solidFill>
                <a:effectLst/>
                <a:latin typeface="Times New Roman" panose="02020603050405020304" pitchFamily="18" charset="0"/>
              </a:rPr>
              <a:t>Sanghyun</a:t>
            </a:r>
            <a:r>
              <a:rPr lang="en-US" sz="1400" b="0" i="0" u="none" strike="noStrike" dirty="0">
                <a:solidFill>
                  <a:srgbClr val="000000"/>
                </a:solidFill>
                <a:effectLst/>
                <a:latin typeface="Times New Roman" panose="02020603050405020304" pitchFamily="18" charset="0"/>
              </a:rPr>
              <a:t> Kim</a:t>
            </a:r>
            <a:r>
              <a:rPr lang="en-US" sz="1000" dirty="0"/>
              <a:t> </a:t>
            </a:r>
            <a:endParaRPr lang="en-GB" sz="1400" dirty="0"/>
          </a:p>
          <a:p>
            <a:pPr lvl="1">
              <a:buFont typeface="Arial" panose="020B0604020202020204" pitchFamily="34" charset="0"/>
              <a:buChar char="•"/>
            </a:pPr>
            <a:r>
              <a:rPr lang="en-US" sz="1400" b="0" i="0" u="none" strike="noStrike" dirty="0">
                <a:solidFill>
                  <a:srgbClr val="000000"/>
                </a:solidFill>
                <a:effectLst/>
                <a:latin typeface="Times New Roman" panose="02020603050405020304" pitchFamily="18" charset="0"/>
              </a:rPr>
              <a:t>1414r0</a:t>
            </a:r>
            <a:r>
              <a:rPr lang="en-US" sz="1000" dirty="0"/>
              <a:t> </a:t>
            </a:r>
            <a:r>
              <a:rPr lang="en-US" sz="1400" b="0" i="0" u="none" strike="noStrike" dirty="0">
                <a:solidFill>
                  <a:srgbClr val="000000"/>
                </a:solidFill>
                <a:effectLst/>
                <a:latin typeface="Times New Roman" panose="02020603050405020304" pitchFamily="18" charset="0"/>
              </a:rPr>
              <a:t>secondary channel usage follow up, Liwen Chu</a:t>
            </a:r>
            <a:r>
              <a:rPr lang="en-US" sz="1000" dirty="0"/>
              <a:t> </a:t>
            </a:r>
          </a:p>
          <a:p>
            <a:pPr lvl="1">
              <a:buFont typeface="Arial" panose="020B0604020202020204" pitchFamily="34" charset="0"/>
              <a:buChar char="•"/>
            </a:pPr>
            <a:r>
              <a:rPr lang="en-US" sz="1400" dirty="0"/>
              <a:t>1419r0	Nonprimary channel access discussions, Gaurang Naik</a:t>
            </a:r>
          </a:p>
          <a:p>
            <a:pPr lvl="1">
              <a:buFont typeface="Arial" panose="020B0604020202020204" pitchFamily="34" charset="0"/>
              <a:buChar char="•"/>
            </a:pPr>
            <a:r>
              <a:rPr lang="en-GB" sz="1400" dirty="0"/>
              <a:t>1444r0	Non-primary channel access </a:t>
            </a:r>
            <a:r>
              <a:rPr lang="en-GB" sz="1400" dirty="0" err="1"/>
              <a:t>evaluations_followup</a:t>
            </a:r>
            <a:r>
              <a:rPr lang="en-GB" sz="1400" dirty="0"/>
              <a:t>, Dibakar Das</a:t>
            </a:r>
          </a:p>
          <a:p>
            <a:pPr lvl="1">
              <a:buFont typeface="Arial" panose="020B0604020202020204" pitchFamily="34" charset="0"/>
              <a:buChar char="•"/>
            </a:pPr>
            <a:r>
              <a:rPr lang="en-GB" sz="1400" dirty="0"/>
              <a:t>1496r0	EMLSR Dynamic </a:t>
            </a:r>
            <a:r>
              <a:rPr lang="en-GB" sz="1400" dirty="0" err="1"/>
              <a:t>Subband</a:t>
            </a:r>
            <a:r>
              <a:rPr lang="en-GB" sz="1400" dirty="0"/>
              <a:t> Operation, Yongho Seok</a:t>
            </a:r>
          </a:p>
          <a:p>
            <a:pPr lvl="1">
              <a:buFont typeface="Arial" panose="020B0604020202020204" pitchFamily="34" charset="0"/>
              <a:buChar char="•"/>
            </a:pPr>
            <a:endParaRPr lang="en-GB" sz="140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387034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288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Submissions</a:t>
            </a:r>
          </a:p>
          <a:p>
            <a:pPr lvl="1">
              <a:buFont typeface="Arial" panose="020B0604020202020204" pitchFamily="34" charset="0"/>
              <a:buChar char="•"/>
            </a:pPr>
            <a:r>
              <a:rPr lang="en-US" sz="1400" dirty="0">
                <a:latin typeface="+mj-lt"/>
              </a:rPr>
              <a:t>1434r0 Discussions on Low Latency Traffic Delivery in UHR, Zinan</a:t>
            </a:r>
          </a:p>
          <a:p>
            <a:pPr lvl="1">
              <a:buFont typeface="Arial" panose="020B0604020202020204" pitchFamily="34" charset="0"/>
              <a:buChar char="•"/>
            </a:pPr>
            <a:r>
              <a:rPr lang="en-GB" sz="1400" b="0" i="0" u="none" strike="noStrike" dirty="0">
                <a:solidFill>
                  <a:srgbClr val="000000"/>
                </a:solidFill>
                <a:effectLst/>
                <a:latin typeface="+mj-lt"/>
              </a:rPr>
              <a:t>0816r0</a:t>
            </a:r>
            <a:r>
              <a:rPr lang="en-US" sz="1400" dirty="0">
                <a:effectLst/>
                <a:latin typeface="+mj-lt"/>
              </a:rPr>
              <a:t> </a:t>
            </a:r>
            <a:r>
              <a:rPr lang="en-US" sz="1400" b="0" i="0" u="none" strike="noStrike" dirty="0">
                <a:solidFill>
                  <a:srgbClr val="000000"/>
                </a:solidFill>
                <a:effectLst/>
                <a:latin typeface="+mj-lt"/>
              </a:rPr>
              <a:t>Enhancements for latency sensitive traffic and in-device-coexistence, </a:t>
            </a:r>
            <a:r>
              <a:rPr lang="en-US" sz="1400" b="0" i="0" u="none" strike="noStrike" dirty="0" err="1">
                <a:solidFill>
                  <a:srgbClr val="000000"/>
                </a:solidFill>
                <a:effectLst/>
                <a:latin typeface="+mj-lt"/>
              </a:rPr>
              <a:t>Shubho</a:t>
            </a:r>
            <a:r>
              <a:rPr lang="en-US" sz="1400" b="0" i="0" u="none" strike="noStrike" dirty="0">
                <a:solidFill>
                  <a:srgbClr val="000000"/>
                </a:solidFill>
                <a:effectLst/>
                <a:latin typeface="+mj-lt"/>
              </a:rPr>
              <a:t> Adhikari</a:t>
            </a:r>
            <a:r>
              <a:rPr lang="en-US" sz="1400" dirty="0">
                <a:effectLst/>
                <a:latin typeface="+mj-lt"/>
              </a:rPr>
              <a:t> </a:t>
            </a:r>
          </a:p>
          <a:p>
            <a:pPr lvl="1">
              <a:buFont typeface="Arial" panose="020B0604020202020204" pitchFamily="34" charset="0"/>
              <a:buChar char="•"/>
            </a:pPr>
            <a:r>
              <a:rPr lang="en-US" sz="1400" b="0" i="0" u="none" strike="noStrike" dirty="0">
                <a:solidFill>
                  <a:srgbClr val="000000"/>
                </a:solidFill>
                <a:effectLst/>
                <a:latin typeface="+mj-lt"/>
              </a:rPr>
              <a:t>1103r0</a:t>
            </a:r>
            <a:r>
              <a:rPr lang="en-US" sz="1400" dirty="0">
                <a:latin typeface="+mj-lt"/>
              </a:rPr>
              <a:t> </a:t>
            </a:r>
            <a:r>
              <a:rPr lang="en-US" sz="1400" b="0" i="0" u="none" strike="noStrike" dirty="0">
                <a:solidFill>
                  <a:srgbClr val="000000"/>
                </a:solidFill>
                <a:effectLst/>
                <a:latin typeface="+mj-lt"/>
              </a:rPr>
              <a:t>In-device interference discussion, Liwen Chu</a:t>
            </a:r>
            <a:r>
              <a:rPr lang="en-US" sz="1400" dirty="0">
                <a:latin typeface="+mj-lt"/>
              </a:rPr>
              <a:t> </a:t>
            </a:r>
          </a:p>
          <a:p>
            <a:pPr lvl="1">
              <a:buFont typeface="Arial" panose="020B0604020202020204" pitchFamily="34" charset="0"/>
              <a:buChar char="•"/>
            </a:pPr>
            <a:r>
              <a:rPr lang="en-US" sz="1400" b="0" i="0" u="none" strike="noStrike" dirty="0">
                <a:solidFill>
                  <a:srgbClr val="000000"/>
                </a:solidFill>
                <a:effectLst/>
                <a:latin typeface="+mj-lt"/>
              </a:rPr>
              <a:t>1424r0</a:t>
            </a:r>
            <a:r>
              <a:rPr lang="en-US" sz="1400" dirty="0">
                <a:latin typeface="+mj-lt"/>
              </a:rPr>
              <a:t> </a:t>
            </a:r>
            <a:r>
              <a:rPr lang="en-US" sz="1400" b="0" i="0" u="none" strike="noStrike" dirty="0">
                <a:solidFill>
                  <a:srgbClr val="000000"/>
                </a:solidFill>
                <a:effectLst/>
                <a:latin typeface="+mj-lt"/>
              </a:rPr>
              <a:t>Follow-up on peer-to-peer (P2P) communication for UHR, Rubayet Shafin</a:t>
            </a:r>
            <a:r>
              <a:rPr lang="en-US" sz="1400" dirty="0">
                <a:latin typeface="+mj-lt"/>
              </a:rPr>
              <a:t> </a:t>
            </a:r>
          </a:p>
          <a:p>
            <a:pPr lvl="1">
              <a:buFont typeface="Arial" panose="020B0604020202020204" pitchFamily="34" charset="0"/>
              <a:buChar char="•"/>
            </a:pPr>
            <a:r>
              <a:rPr lang="en-US" sz="1400" b="0" i="0" u="none" strike="noStrike" dirty="0">
                <a:solidFill>
                  <a:srgbClr val="000000"/>
                </a:solidFill>
                <a:effectLst/>
                <a:latin typeface="+mj-lt"/>
              </a:rPr>
              <a:t>1173r0</a:t>
            </a:r>
            <a:r>
              <a:rPr lang="en-US" sz="1400" dirty="0">
                <a:latin typeface="+mj-lt"/>
              </a:rPr>
              <a:t> </a:t>
            </a:r>
            <a:r>
              <a:rPr lang="en-US" sz="1400" b="0" i="0" u="none" strike="noStrike" dirty="0">
                <a:solidFill>
                  <a:srgbClr val="000000"/>
                </a:solidFill>
                <a:effectLst/>
                <a:latin typeface="+mj-lt"/>
              </a:rPr>
              <a:t>TSN and Time-Sensitive Wireless, Inaki Val (</a:t>
            </a:r>
            <a:r>
              <a:rPr lang="en-US" sz="1400" b="0" i="0" u="none" strike="noStrike" dirty="0" err="1">
                <a:solidFill>
                  <a:srgbClr val="000000"/>
                </a:solidFill>
                <a:effectLst/>
                <a:latin typeface="+mj-lt"/>
              </a:rPr>
              <a:t>MaxLinear</a:t>
            </a:r>
            <a:r>
              <a:rPr lang="en-US" sz="1400" b="0" i="0" u="none" strike="noStrike" dirty="0">
                <a:solidFill>
                  <a:srgbClr val="000000"/>
                </a:solidFill>
                <a:effectLst/>
                <a:latin typeface="+mj-lt"/>
              </a:rPr>
              <a:t>)</a:t>
            </a:r>
            <a:r>
              <a:rPr lang="en-US" sz="1400" dirty="0">
                <a:latin typeface="+mj-lt"/>
              </a:rPr>
              <a:t> </a:t>
            </a:r>
          </a:p>
          <a:p>
            <a:pPr lvl="1">
              <a:buFont typeface="Arial" panose="020B0604020202020204" pitchFamily="34" charset="0"/>
              <a:buChar char="•"/>
            </a:pPr>
            <a:r>
              <a:rPr lang="en-US" sz="1400" dirty="0">
                <a:latin typeface="+mj-lt"/>
              </a:rPr>
              <a:t>1530r0 Evaluation of Supported Low-Latency Services, Liuming Lu</a:t>
            </a:r>
          </a:p>
          <a:p>
            <a:pPr lvl="0">
              <a:buFont typeface="Arial" panose="020B0604020202020204" pitchFamily="34" charset="0"/>
              <a:buChar char="•"/>
            </a:pPr>
            <a:r>
              <a:rPr lang="en-US" sz="1600" dirty="0"/>
              <a:t>Goals for September 2023</a:t>
            </a:r>
          </a:p>
          <a:p>
            <a:pPr lvl="0">
              <a:buFont typeface="Arial" panose="020B0604020202020204" pitchFamily="34" charset="0"/>
              <a:buChar char="•"/>
            </a:pPr>
            <a:r>
              <a:rPr lang="en-US" sz="1600" dirty="0">
                <a:solidFill>
                  <a:schemeClr val="tx1"/>
                </a:solidFill>
              </a:rPr>
              <a:t>Teleconference Plan</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25930-4A26-7ACF-94B6-2BA9E7A38965}"/>
              </a:ext>
            </a:extLst>
          </p:cNvPr>
          <p:cNvSpPr>
            <a:spLocks noGrp="1"/>
          </p:cNvSpPr>
          <p:nvPr>
            <p:ph type="title"/>
          </p:nvPr>
        </p:nvSpPr>
        <p:spPr/>
        <p:txBody>
          <a:bodyPr/>
          <a:lstStyle/>
          <a:p>
            <a:r>
              <a:rPr lang="en-US" dirty="0"/>
              <a:t>Goals for November</a:t>
            </a:r>
          </a:p>
        </p:txBody>
      </p:sp>
      <p:sp>
        <p:nvSpPr>
          <p:cNvPr id="3" name="Content Placeholder 2">
            <a:extLst>
              <a:ext uri="{FF2B5EF4-FFF2-40B4-BE49-F238E27FC236}">
                <a16:creationId xmlns:a16="http://schemas.microsoft.com/office/drawing/2014/main" id="{09B8FA04-9EFC-D24E-8CD3-A3526BE06FC6}"/>
              </a:ext>
            </a:extLst>
          </p:cNvPr>
          <p:cNvSpPr>
            <a:spLocks noGrp="1"/>
          </p:cNvSpPr>
          <p:nvPr>
            <p:ph idx="1"/>
          </p:nvPr>
        </p:nvSpPr>
        <p:spPr/>
        <p:txBody>
          <a:bodyPr/>
          <a:lstStyle/>
          <a:p>
            <a:r>
              <a:rPr lang="en-US" sz="2000" dirty="0"/>
              <a:t>Transition to 802.11bn</a:t>
            </a:r>
          </a:p>
        </p:txBody>
      </p:sp>
      <p:sp>
        <p:nvSpPr>
          <p:cNvPr id="4" name="Slide Number Placeholder 3">
            <a:extLst>
              <a:ext uri="{FF2B5EF4-FFF2-40B4-BE49-F238E27FC236}">
                <a16:creationId xmlns:a16="http://schemas.microsoft.com/office/drawing/2014/main" id="{0BE9DCEC-E15B-5FE4-C123-7CF7C396C52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75C72747-4B50-125C-5F82-DD6D8F74E52E}"/>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B6B7E864-66F6-C426-B063-6C7FB75AE52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502894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93B02-AB0D-9258-D4E6-E9800DF543B6}"/>
              </a:ext>
            </a:extLst>
          </p:cNvPr>
          <p:cNvSpPr>
            <a:spLocks noGrp="1"/>
          </p:cNvSpPr>
          <p:nvPr>
            <p:ph type="title"/>
          </p:nvPr>
        </p:nvSpPr>
        <p:spPr/>
        <p:txBody>
          <a:bodyPr/>
          <a:lstStyle/>
          <a:p>
            <a:r>
              <a:rPr lang="en-US" dirty="0"/>
              <a:t>Teleconferences plan</a:t>
            </a:r>
          </a:p>
        </p:txBody>
      </p:sp>
      <p:sp>
        <p:nvSpPr>
          <p:cNvPr id="3" name="Content Placeholder 2">
            <a:extLst>
              <a:ext uri="{FF2B5EF4-FFF2-40B4-BE49-F238E27FC236}">
                <a16:creationId xmlns:a16="http://schemas.microsoft.com/office/drawing/2014/main" id="{9F9311CF-63D2-BF65-4E05-92889D4904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4FECB9F-2C92-1D59-DA18-02C1B9708E8F}"/>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F6265523-0B1D-42D2-AD6C-03FFD5D8777A}"/>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A65C035F-5EE6-8B7B-8CF3-275B01D8EB6C}"/>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039307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September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“UHR”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“UHR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ross.yujian@huawei.com</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117141</TotalTime>
  <Words>3126</Words>
  <Application>Microsoft Office PowerPoint</Application>
  <PresentationFormat>On-screen Show (4:3)</PresentationFormat>
  <Paragraphs>379</Paragraphs>
  <Slides>27</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Calibri</vt:lpstr>
      <vt:lpstr>Monotype Sorts</vt:lpstr>
      <vt:lpstr>Times New Roman</vt:lpstr>
      <vt:lpstr>Wingdings</vt:lpstr>
      <vt:lpstr>Office Theme</vt:lpstr>
      <vt:lpstr>Document</vt:lpstr>
      <vt:lpstr>UHR Study Group September 2023 Meeting Agenda</vt:lpstr>
      <vt:lpstr>Registration for the September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UHR SG Agenda</vt:lpstr>
      <vt:lpstr>UHR SG Schedule</vt:lpstr>
      <vt:lpstr>Submission’s List</vt:lpstr>
      <vt:lpstr>Submission’s List</vt:lpstr>
      <vt:lpstr>Submission’s List</vt:lpstr>
      <vt:lpstr>Monday Agenda–PM2</vt:lpstr>
      <vt:lpstr>Approve SG minutes</vt:lpstr>
      <vt:lpstr>Wednesday Agenda–AM1</vt:lpstr>
      <vt:lpstr>Thursday Agenda–AM2</vt:lpstr>
      <vt:lpstr>Thursday Agenda-PM2</vt:lpstr>
      <vt:lpstr>Goals for November</vt:lpstr>
      <vt:lpstr>Teleconferences 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UHR SG September 2023 meeting agenda</dc:title>
  <dc:creator>laurent.cariou@intel.com</dc:creator>
  <cp:lastModifiedBy>Cariou, Laurent</cp:lastModifiedBy>
  <cp:revision>1432</cp:revision>
  <cp:lastPrinted>1601-01-01T00:00:00Z</cp:lastPrinted>
  <dcterms:created xsi:type="dcterms:W3CDTF">2017-01-26T15:28:16Z</dcterms:created>
  <dcterms:modified xsi:type="dcterms:W3CDTF">2023-09-13T00:06:33Z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