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7"/>
  </p:notesMasterIdLst>
  <p:handoutMasterIdLst>
    <p:handoutMasterId r:id="rId8"/>
  </p:handoutMasterIdLst>
  <p:sldIdLst>
    <p:sldId id="269" r:id="rId2"/>
    <p:sldId id="257" r:id="rId3"/>
    <p:sldId id="587" r:id="rId4"/>
    <p:sldId id="589" r:id="rId5"/>
    <p:sldId id="588"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cmAuthor id="2" name="Hanxiao (Tony, CT Lab)" initials="H(CL" lastIdx="3" clrIdx="1"/>
  <p:cmAuthor id="3" name="weijie" initials="weijie" lastIdx="1" clrIdx="2"/>
  <p:cmAuthor id="4" name="Qi Yinan" initials="QY" lastIdx="1" clrIdx="3">
    <p:extLst>
      <p:ext uri="{19B8F6BF-5375-455C-9EA6-DF929625EA0E}">
        <p15:presenceInfo xmlns:p15="http://schemas.microsoft.com/office/powerpoint/2012/main" userId="28a9accb1e34224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69" autoAdjust="0"/>
    <p:restoredTop sz="93875" autoAdjust="0"/>
  </p:normalViewPr>
  <p:slideViewPr>
    <p:cSldViewPr>
      <p:cViewPr varScale="1">
        <p:scale>
          <a:sx n="82" d="100"/>
          <a:sy n="82" d="100"/>
        </p:scale>
        <p:origin x="1565" y="5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smtClean="0"/>
            </a:lvl1pPr>
          </a:lstStyle>
          <a:p>
            <a:pPr>
              <a:defRPr/>
            </a:pPr>
            <a:r>
              <a:rPr lang="en-US" dirty="0"/>
              <a:t>Page </a:t>
            </a:r>
            <a:fld id="{3F99EF29-387F-42BB-8A81-132E16DF8442}" type="slidenum">
              <a:rPr lang="en-US" dirty="0"/>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Page </a:t>
            </a:r>
            <a:fld id="{870C1BA4-1CEE-4CD8-8532-343A8D2B3155}" type="slidenum">
              <a:rPr lang="en-US" dirty="0"/>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dirty="0"/>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p:spPr>
      </p:sp>
      <p:sp>
        <p:nvSpPr>
          <p:cNvPr id="10247"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3</a:t>
            </a:fld>
            <a:endParaRPr lang="zh-CN" altLang="en-US"/>
          </a:p>
        </p:txBody>
      </p:sp>
    </p:spTree>
    <p:extLst>
      <p:ext uri="{BB962C8B-B14F-4D97-AF65-F5344CB8AC3E}">
        <p14:creationId xmlns:p14="http://schemas.microsoft.com/office/powerpoint/2010/main" val="23532772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4</a:t>
            </a:fld>
            <a:endParaRPr lang="zh-CN" altLang="en-US"/>
          </a:p>
        </p:txBody>
      </p:sp>
    </p:spTree>
    <p:extLst>
      <p:ext uri="{BB962C8B-B14F-4D97-AF65-F5344CB8AC3E}">
        <p14:creationId xmlns:p14="http://schemas.microsoft.com/office/powerpoint/2010/main" val="22344587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5</a:t>
            </a:fld>
            <a:endParaRPr lang="zh-CN" altLang="en-US"/>
          </a:p>
        </p:txBody>
      </p:sp>
    </p:spTree>
    <p:extLst>
      <p:ext uri="{BB962C8B-B14F-4D97-AF65-F5344CB8AC3E}">
        <p14:creationId xmlns:p14="http://schemas.microsoft.com/office/powerpoint/2010/main" val="2921768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p:txBody>
          <a:bodyPr/>
          <a:lstStyle>
            <a:lvl1pPr>
              <a:defRPr/>
            </a:lvl1pPr>
          </a:lstStyle>
          <a:p>
            <a:pPr>
              <a:defRPr/>
            </a:pPr>
            <a:r>
              <a:rPr lang="en-US" dirty="0"/>
              <a:t>Slide </a:t>
            </a:r>
            <a:fld id="{3099D1E7-2CFE-4362-BB72-AF97192842EA}" type="slidenum">
              <a:rPr lang="en-US" dirty="0"/>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a:t>Yinan Qi (OPPO)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a:xfrm>
            <a:off x="4610068" y="6475413"/>
            <a:ext cx="64" cy="184666"/>
          </a:xfrm>
        </p:spPr>
        <p:txBody>
          <a:bodyPr/>
          <a:lstStyle/>
          <a:p>
            <a:endParaRPr lang="zh-CN" altLang="en-US" dirty="0"/>
          </a:p>
        </p:txBody>
      </p:sp>
    </p:spTree>
    <p:extLst>
      <p:ext uri="{BB962C8B-B14F-4D97-AF65-F5344CB8AC3E}">
        <p14:creationId xmlns:p14="http://schemas.microsoft.com/office/powerpoint/2010/main" val="108472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Zhisong</a:t>
            </a:r>
            <a:r>
              <a:rPr lang="en-GB" dirty="0"/>
              <a:t> </a:t>
            </a:r>
            <a:r>
              <a:rPr lang="en-GB" dirty="0" err="1"/>
              <a:t>Zuo</a:t>
            </a:r>
            <a:r>
              <a:rPr lang="en-GB" dirty="0"/>
              <a:t>(OPPO)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smtClean="0"/>
            </a:lvl1pPr>
          </a:lstStyle>
          <a:p>
            <a:pPr>
              <a:defRPr/>
            </a:pPr>
            <a:r>
              <a:rPr lang="en-US" dirty="0"/>
              <a:t>Slide </a:t>
            </a:r>
            <a:fld id="{1020D93E-1000-485A-B4A0-9946B8CFFE0D}" type="slidenum">
              <a:rPr lang="en-US" dirty="0"/>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152400" y="685800"/>
            <a:ext cx="8991600" cy="870323"/>
          </a:xfrm>
          <a:noFill/>
        </p:spPr>
        <p:txBody>
          <a:bodyPr/>
          <a:lstStyle/>
          <a:p>
            <a:r>
              <a:rPr lang="en-US" altLang="zh-CN" dirty="0">
                <a:solidFill>
                  <a:schemeClr val="tx1"/>
                </a:solidFill>
              </a:rPr>
              <a:t>Further Consideration on AMP PAR</a:t>
            </a:r>
            <a:endParaRPr lang="en-US" dirty="0">
              <a:solidFill>
                <a:schemeClr val="tx1"/>
              </a:solidFill>
            </a:endParaRPr>
          </a:p>
        </p:txBody>
      </p:sp>
      <p:sp>
        <p:nvSpPr>
          <p:cNvPr id="7173" name="Rectangle 6"/>
          <p:cNvSpPr>
            <a:spLocks noGrp="1" noChangeArrowheads="1"/>
          </p:cNvSpPr>
          <p:nvPr>
            <p:ph idx="1"/>
          </p:nvPr>
        </p:nvSpPr>
        <p:spPr>
          <a:xfrm>
            <a:off x="723900" y="1600200"/>
            <a:ext cx="7772400" cy="4495800"/>
          </a:xfrm>
          <a:noFill/>
        </p:spPr>
        <p:txBody>
          <a:bodyPr/>
          <a:lstStyle/>
          <a:p>
            <a:pPr algn="ctr">
              <a:buFontTx/>
              <a:buNone/>
            </a:pPr>
            <a:r>
              <a:rPr lang="en-US" sz="1800" dirty="0"/>
              <a:t>Date</a:t>
            </a:r>
            <a:r>
              <a:rPr lang="en-US" sz="1800"/>
              <a:t>:</a:t>
            </a:r>
            <a:r>
              <a:rPr lang="en-US" sz="1800" b="0"/>
              <a:t> 2023-08-08</a:t>
            </a:r>
            <a:endParaRPr lang="en-US" sz="1800" b="0" dirty="0"/>
          </a:p>
        </p:txBody>
      </p:sp>
      <p:sp>
        <p:nvSpPr>
          <p:cNvPr id="8" name="Rectangle 12"/>
          <p:cNvSpPr>
            <a:spLocks noChangeArrowheads="1"/>
          </p:cNvSpPr>
          <p:nvPr/>
        </p:nvSpPr>
        <p:spPr bwMode="auto">
          <a:xfrm>
            <a:off x="838200" y="2162576"/>
            <a:ext cx="1368339" cy="250021"/>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Footer Placeholder 2"/>
          <p:cNvSpPr>
            <a:spLocks noGrp="1"/>
          </p:cNvSpPr>
          <p:nvPr>
            <p:ph type="ftr" sz="quarter" idx="3"/>
          </p:nvPr>
        </p:nvSpPr>
        <p:spPr>
          <a:xfrm flipH="1">
            <a:off x="6400800" y="6475413"/>
            <a:ext cx="2143060" cy="184666"/>
          </a:xfrm>
        </p:spPr>
        <p:txBody>
          <a:bodyPr/>
          <a:lstStyle/>
          <a:p>
            <a:pPr>
              <a:defRPr/>
            </a:pPr>
            <a:r>
              <a:rPr lang="en-US" altLang="zh-CN" dirty="0"/>
              <a:t>Yinan Qi (</a:t>
            </a:r>
            <a:r>
              <a:rPr lang="en-GB" dirty="0"/>
              <a:t>OPPO)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3099D1E7-2CFE-4362-BB72-AF97192842EA}" type="slidenum">
              <a:rPr lang="en-US" smtClean="0"/>
              <a:t>1</a:t>
            </a:fld>
            <a:endParaRPr lang="en-US" dirty="0"/>
          </a:p>
        </p:txBody>
      </p:sp>
      <p:graphicFrame>
        <p:nvGraphicFramePr>
          <p:cNvPr id="5" name="Table 8"/>
          <p:cNvGraphicFramePr>
            <a:graphicFrameLocks noGrp="1"/>
          </p:cNvGraphicFramePr>
          <p:nvPr>
            <p:extLst>
              <p:ext uri="{D42A27DB-BD31-4B8C-83A1-F6EECF244321}">
                <p14:modId xmlns:p14="http://schemas.microsoft.com/office/powerpoint/2010/main" val="1093245660"/>
              </p:ext>
            </p:extLst>
          </p:nvPr>
        </p:nvGraphicFramePr>
        <p:xfrm>
          <a:off x="838200" y="2701138"/>
          <a:ext cx="7886702" cy="2479068"/>
        </p:xfrm>
        <a:graphic>
          <a:graphicData uri="http://schemas.openxmlformats.org/drawingml/2006/table">
            <a:tbl>
              <a:tblPr firstRow="1" bandRow="1">
                <a:tableStyleId>{F5AB1C69-6EDB-4FF4-983F-18BD219EF322}</a:tableStyleId>
              </a:tblPr>
              <a:tblGrid>
                <a:gridCol w="1530256">
                  <a:extLst>
                    <a:ext uri="{9D8B030D-6E8A-4147-A177-3AD203B41FA5}">
                      <a16:colId xmlns:a16="http://schemas.microsoft.com/office/drawing/2014/main" val="20000"/>
                    </a:ext>
                  </a:extLst>
                </a:gridCol>
                <a:gridCol w="1647968">
                  <a:extLst>
                    <a:ext uri="{9D8B030D-6E8A-4147-A177-3AD203B41FA5}">
                      <a16:colId xmlns:a16="http://schemas.microsoft.com/office/drawing/2014/main" val="20001"/>
                    </a:ext>
                  </a:extLst>
                </a:gridCol>
                <a:gridCol w="1961866">
                  <a:extLst>
                    <a:ext uri="{9D8B030D-6E8A-4147-A177-3AD203B41FA5}">
                      <a16:colId xmlns:a16="http://schemas.microsoft.com/office/drawing/2014/main" val="20002"/>
                    </a:ext>
                  </a:extLst>
                </a:gridCol>
                <a:gridCol w="754182">
                  <a:extLst>
                    <a:ext uri="{9D8B030D-6E8A-4147-A177-3AD203B41FA5}">
                      <a16:colId xmlns:a16="http://schemas.microsoft.com/office/drawing/2014/main" val="20003"/>
                    </a:ext>
                  </a:extLst>
                </a:gridCol>
                <a:gridCol w="199243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200" dirty="0">
                          <a:latin typeface="Times New Roman" panose="02020603050405020304" pitchFamily="18" charset="0"/>
                          <a:ea typeface="+mn-ea"/>
                          <a:cs typeface="Times New Roman" panose="02020603050405020304" pitchFamily="18" charset="0"/>
                        </a:rPr>
                        <a:t>Yinan Qi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b="0" dirty="0">
                          <a:solidFill>
                            <a:srgbClr val="000000"/>
                          </a:solidFill>
                          <a:latin typeface="Times New Roman" panose="02020603050405020304" pitchFamily="18" charset="0"/>
                          <a:ea typeface="+mn-ea"/>
                          <a:cs typeface="Times New Roman" panose="02020603050405020304" pitchFamily="18" charset="0"/>
                        </a:rPr>
                        <a:t>OPPO</a:t>
                      </a:r>
                    </a:p>
                    <a:p>
                      <a:pPr marL="0" marR="0" algn="ctr">
                        <a:spcBef>
                          <a:spcPts val="0"/>
                        </a:spcBef>
                        <a:spcAft>
                          <a:spcPts val="0"/>
                        </a:spcAft>
                      </a:pPr>
                      <a:endParaRPr lang="en-US" sz="1200" b="0" i="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200" dirty="0">
                          <a:latin typeface="Times New Roman" panose="02020603050405020304" pitchFamily="18" charset="0"/>
                          <a:ea typeface="+mn-ea"/>
                          <a:cs typeface="Times New Roman" panose="02020603050405020304" pitchFamily="18" charset="0"/>
                        </a:rPr>
                        <a:t>v-qiyinan@oppo.com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200" dirty="0" err="1">
                          <a:latin typeface="Times New Roman" panose="02020603050405020304" pitchFamily="18" charset="0"/>
                          <a:ea typeface="+mn-ea"/>
                          <a:cs typeface="Times New Roman" panose="02020603050405020304" pitchFamily="18" charset="0"/>
                        </a:rPr>
                        <a:t>Weijie</a:t>
                      </a:r>
                      <a:r>
                        <a:rPr lang="en-US" altLang="zh-CN" sz="1200" dirty="0">
                          <a:latin typeface="Times New Roman" panose="02020603050405020304" pitchFamily="18" charset="0"/>
                          <a:ea typeface="+mn-ea"/>
                          <a:cs typeface="Times New Roman" panose="02020603050405020304" pitchFamily="18" charset="0"/>
                        </a:rPr>
                        <a:t> Xu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200" dirty="0">
                          <a:latin typeface="Times New Roman" panose="02020603050405020304" pitchFamily="18" charset="0"/>
                          <a:ea typeface="+mn-ea"/>
                          <a:cs typeface="Times New Roman" panose="02020603050405020304" pitchFamily="18" charset="0"/>
                        </a:rPr>
                        <a:t>xuweijie@oppo.com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824858"/>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550375"/>
                  </a:ext>
                </a:extLst>
              </a:tr>
              <a:tr h="275452">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089006"/>
                  </a:ext>
                </a:extLst>
              </a:tr>
              <a:tr h="275452">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498489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3074825"/>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479541"/>
                  </a:ext>
                </a:extLst>
              </a:tr>
            </a:tbl>
          </a:graphicData>
        </a:graphic>
      </p:graphicFrame>
      <p:sp>
        <p:nvSpPr>
          <p:cNvPr id="11" name="Rectangle 1">
            <a:extLst>
              <a:ext uri="{FF2B5EF4-FFF2-40B4-BE49-F238E27FC236}">
                <a16:creationId xmlns:a16="http://schemas.microsoft.com/office/drawing/2014/main" id="{7418231F-1399-42AA-8C68-122438488FA5}"/>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a:t>
            </a:r>
            <a:r>
              <a:rPr lang="en-GB" sz="1800" b="1" dirty="0">
                <a:solidFill>
                  <a:srgbClr val="000000"/>
                </a:solidFill>
                <a:latin typeface="+mn-lt"/>
              </a:rPr>
              <a:t>1355r0</a:t>
            </a:r>
            <a:endParaRPr lang="en-SG" sz="1800" dirty="0">
              <a:latin typeface="+mn-lt"/>
            </a:endParaRPr>
          </a:p>
        </p:txBody>
      </p:sp>
      <p:sp>
        <p:nvSpPr>
          <p:cNvPr id="12" name="Date Placeholder 3">
            <a:extLst>
              <a:ext uri="{FF2B5EF4-FFF2-40B4-BE49-F238E27FC236}">
                <a16:creationId xmlns:a16="http://schemas.microsoft.com/office/drawing/2014/main" id="{0267D32A-FFA2-45AC-BF4C-9CEBFF7D490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August 2023</a:t>
            </a:r>
            <a:endParaRPr lang="en-GB" sz="18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August 2023</a:t>
            </a:r>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Yinan Qi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dirty="0"/>
              <a:t>Initial draft of PAR has been discussed in the last meeting</a:t>
            </a:r>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Concerns such as operation frequency and connection to WLAN need to be addressed</a:t>
            </a: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a:t>
            </a:r>
            <a:r>
              <a:rPr lang="en-GB" sz="1800" b="1" dirty="0">
                <a:solidFill>
                  <a:srgbClr val="000000"/>
                </a:solidFill>
                <a:latin typeface="+mn-lt"/>
              </a:rPr>
              <a:t>1355r0</a:t>
            </a:r>
            <a:endParaRPr lang="en-SG" sz="1800"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Suggested </a:t>
            </a:r>
            <a:r>
              <a:rPr lang="en-US" altLang="zh-CN" sz="2700" b="1" dirty="0">
                <a:solidFill>
                  <a:schemeClr val="tx2"/>
                </a:solidFill>
                <a:latin typeface="+mj-lt"/>
                <a:ea typeface="+mj-ea"/>
                <a:cs typeface="+mj-cs"/>
              </a:rPr>
              <a:t>Consolidated </a:t>
            </a:r>
            <a:r>
              <a:rPr lang="en-GB" altLang="zh-CN" sz="2700" b="1" dirty="0">
                <a:solidFill>
                  <a:schemeClr val="tx2"/>
                </a:solidFill>
                <a:latin typeface="+mj-lt"/>
                <a:ea typeface="+mj-ea"/>
                <a:cs typeface="+mj-cs"/>
              </a:rPr>
              <a:t>PAR</a:t>
            </a:r>
            <a:endParaRPr lang="zh-CN" altLang="en-US" sz="2700" b="1" dirty="0">
              <a:solidFill>
                <a:schemeClr val="tx2"/>
              </a:solidFill>
              <a:latin typeface="+mj-lt"/>
              <a:ea typeface="+mj-ea"/>
              <a:cs typeface="+mj-cs"/>
            </a:endParaRPr>
          </a:p>
        </p:txBody>
      </p:sp>
      <p:sp>
        <p:nvSpPr>
          <p:cNvPr id="18" name="文本框 17"/>
          <p:cNvSpPr txBox="1"/>
          <p:nvPr/>
        </p:nvSpPr>
        <p:spPr>
          <a:xfrm>
            <a:off x="266700" y="1254339"/>
            <a:ext cx="8610600" cy="4853701"/>
          </a:xfrm>
          <a:prstGeom prst="rect">
            <a:avLst/>
          </a:prstGeom>
          <a:noFill/>
          <a:ln w="12700">
            <a:noFill/>
            <a:prstDash val="dash"/>
          </a:ln>
        </p:spPr>
        <p:txBody>
          <a:bodyPr wrap="square" rtlCol="0">
            <a:spAutoFit/>
          </a:bodyPr>
          <a:lstStyle/>
          <a:p>
            <a:pPr marL="0" marR="0" indent="0">
              <a:spcBef>
                <a:spcPts val="0"/>
              </a:spcBef>
              <a:spcAft>
                <a:spcPts val="0"/>
              </a:spcAft>
              <a:buNone/>
            </a:pPr>
            <a:r>
              <a:rPr lang="en-GB" sz="2000" dirty="0">
                <a:effectLst/>
                <a:latin typeface="Times New Roman" panose="02020603050405020304" pitchFamily="18" charset="0"/>
                <a:ea typeface="SimSun" panose="02010600030101010101" pitchFamily="2" charset="-122"/>
              </a:rPr>
              <a:t>This amendment defines modifications to both the IEEE 802.11 Medium Access Control layer (MAC) and Physical Layers (PHY) to enable operation of ambient powered (AMP) devices by energy harvesting. This amendment defines:</a:t>
            </a:r>
          </a:p>
          <a:p>
            <a:pPr marL="0" marR="0" indent="0">
              <a:spcBef>
                <a:spcPts val="0"/>
              </a:spcBef>
              <a:spcAft>
                <a:spcPts val="0"/>
              </a:spcAft>
              <a:buNone/>
            </a:pPr>
            <a:endParaRPr lang="en-GB" sz="2000" dirty="0">
              <a:effectLst/>
              <a:latin typeface="Times New Roman" panose="02020603050405020304" pitchFamily="18" charset="0"/>
              <a:ea typeface="SimSun" panose="02010600030101010101" pitchFamily="2" charset="-122"/>
            </a:endParaRPr>
          </a:p>
          <a:p>
            <a:pPr marR="0">
              <a:spcBef>
                <a:spcPts val="0"/>
              </a:spcBef>
              <a:spcAft>
                <a:spcPts val="0"/>
              </a:spcAft>
              <a:buFontTx/>
              <a:buChar char="-"/>
            </a:pPr>
            <a:r>
              <a:rPr lang="en-GB" sz="2000" dirty="0">
                <a:effectLst/>
                <a:latin typeface="Times New Roman" panose="02020603050405020304" pitchFamily="18" charset="0"/>
                <a:ea typeface="SimSun" panose="02010600030101010101" pitchFamily="2" charset="-122"/>
              </a:rPr>
              <a:t>at least one </a:t>
            </a:r>
            <a:r>
              <a:rPr lang="en-GB" sz="2000" dirty="0">
                <a:latin typeface="Times New Roman" panose="02020603050405020304" pitchFamily="18" charset="0"/>
                <a:ea typeface="SimSun" panose="02010600030101010101" pitchFamily="2" charset="-122"/>
              </a:rPr>
              <a:t>mode </a:t>
            </a:r>
            <a:r>
              <a:rPr lang="en-GB" sz="2000" dirty="0">
                <a:ea typeface="SimSun" panose="02010600030101010101" pitchFamily="2" charset="-122"/>
              </a:rPr>
              <a:t>of </a:t>
            </a:r>
            <a:r>
              <a:rPr lang="en-GB" sz="2000" dirty="0">
                <a:latin typeface="Times New Roman" panose="02020603050405020304" pitchFamily="18" charset="0"/>
                <a:ea typeface="SimSun" panose="02010600030101010101" pitchFamily="2" charset="-122"/>
              </a:rPr>
              <a:t>data communication in sub-1GHz or 2.4 GHz band</a:t>
            </a:r>
          </a:p>
          <a:p>
            <a:pPr marR="0">
              <a:spcBef>
                <a:spcPts val="0"/>
              </a:spcBef>
              <a:spcAft>
                <a:spcPts val="0"/>
              </a:spcAft>
              <a:buFontTx/>
              <a:buChar char="-"/>
            </a:pPr>
            <a:r>
              <a:rPr lang="en-GB" sz="2000" dirty="0">
                <a:effectLst/>
                <a:latin typeface="Times New Roman" panose="02020603050405020304" pitchFamily="18" charset="0"/>
                <a:ea typeface="SimSun" panose="02010600030101010101" pitchFamily="2" charset="-122"/>
              </a:rPr>
              <a:t>at least one mode of data communication with legacy WLAN networks in 2.4GHz band</a:t>
            </a:r>
          </a:p>
          <a:p>
            <a:pPr>
              <a:spcBef>
                <a:spcPts val="0"/>
              </a:spcBef>
              <a:spcAft>
                <a:spcPts val="0"/>
              </a:spcAft>
              <a:buFontTx/>
              <a:buChar char="-"/>
            </a:pPr>
            <a:r>
              <a:rPr lang="en-GB" sz="2000" dirty="0">
                <a:effectLst/>
                <a:latin typeface="Times New Roman" panose="02020603050405020304" pitchFamily="18" charset="0"/>
                <a:ea typeface="SimSun" panose="02010600030101010101" pitchFamily="2" charset="-122"/>
              </a:rPr>
              <a:t>at least one mode to support </a:t>
            </a:r>
            <a:r>
              <a:rPr lang="en-GB" sz="2000" dirty="0">
                <a:latin typeface="Times New Roman" panose="02020603050405020304" pitchFamily="18" charset="0"/>
                <a:ea typeface="SimSun" panose="02010600030101010101" pitchFamily="2" charset="-122"/>
              </a:rPr>
              <a:t>RF energy harvesting </a:t>
            </a:r>
            <a:r>
              <a:rPr lang="en-GB" sz="2000" dirty="0">
                <a:effectLst/>
                <a:latin typeface="Times New Roman" panose="02020603050405020304" pitchFamily="18" charset="0"/>
                <a:ea typeface="SimSun" panose="02010600030101010101" pitchFamily="2" charset="-122"/>
              </a:rPr>
              <a:t>in sub-1GHz or 2.4GHz </a:t>
            </a:r>
          </a:p>
          <a:p>
            <a:pPr marR="0">
              <a:spcBef>
                <a:spcPts val="0"/>
              </a:spcBef>
              <a:spcAft>
                <a:spcPts val="0"/>
              </a:spcAft>
              <a:buFontTx/>
              <a:buChar char="-"/>
            </a:pPr>
            <a:r>
              <a:rPr lang="en-GB" sz="2000" dirty="0">
                <a:latin typeface="Times New Roman" panose="02020603050405020304" pitchFamily="18" charset="0"/>
                <a:ea typeface="SimSun" panose="02010600030101010101" pitchFamily="2" charset="-122"/>
              </a:rPr>
              <a:t>at least one mode to support </a:t>
            </a:r>
            <a:r>
              <a:rPr lang="en-GB" sz="2000" dirty="0">
                <a:effectLst/>
                <a:latin typeface="Times New Roman" panose="02020603050405020304" pitchFamily="18" charset="0"/>
                <a:ea typeface="SimSun" panose="02010600030101010101" pitchFamily="2" charset="-122"/>
              </a:rPr>
              <a:t>positioning function</a:t>
            </a:r>
          </a:p>
          <a:p>
            <a:pPr marL="0" marR="0" indent="0">
              <a:spcBef>
                <a:spcPts val="0"/>
              </a:spcBef>
              <a:spcAft>
                <a:spcPts val="0"/>
              </a:spcAft>
              <a:buNone/>
            </a:pPr>
            <a:r>
              <a:rPr lang="en-GB" sz="2000" dirty="0">
                <a:effectLst/>
                <a:latin typeface="Times New Roman" panose="02020603050405020304" pitchFamily="18" charset="0"/>
                <a:ea typeface="SimSun" panose="02010600030101010101" pitchFamily="2" charset="-122"/>
              </a:rPr>
              <a:t> </a:t>
            </a:r>
            <a:endParaRPr lang="en-GB" sz="2000" dirty="0">
              <a:ea typeface="SimSun" panose="02010600030101010101" pitchFamily="2" charset="-122"/>
            </a:endParaRPr>
          </a:p>
          <a:p>
            <a:pPr marL="0" marR="0" indent="0" algn="just">
              <a:spcBef>
                <a:spcPts val="0"/>
              </a:spcBef>
              <a:spcAft>
                <a:spcPts val="0"/>
              </a:spcAft>
              <a:buNone/>
            </a:pPr>
            <a:r>
              <a:rPr lang="en-GB" sz="2000" dirty="0">
                <a:effectLst/>
                <a:latin typeface="Times New Roman" panose="02020603050405020304" pitchFamily="18" charset="0"/>
                <a:ea typeface="SimSun" panose="02010600030101010101" pitchFamily="2" charset="-122"/>
              </a:rPr>
              <a:t>This amendment shall provide coexistence with deployed devices compliant with IEEE Std 802.11™-2020 and operating in the same band.</a:t>
            </a:r>
          </a:p>
          <a:p>
            <a:pPr marL="0" marR="0" indent="0" algn="just">
              <a:spcBef>
                <a:spcPts val="0"/>
              </a:spcBef>
              <a:spcAft>
                <a:spcPts val="0"/>
              </a:spcAft>
              <a:buNone/>
            </a:pPr>
            <a:endParaRPr lang="en-GB" sz="2000" dirty="0">
              <a:ea typeface="SimSun" panose="02010600030101010101" pitchFamily="2" charset="-122"/>
            </a:endParaRPr>
          </a:p>
          <a:p>
            <a:pPr marL="0" marR="0" indent="0" algn="just">
              <a:spcBef>
                <a:spcPts val="0"/>
              </a:spcBef>
              <a:spcAft>
                <a:spcPts val="0"/>
              </a:spcAft>
              <a:buNone/>
            </a:pPr>
            <a:r>
              <a:rPr lang="en-GB" sz="2000" b="1" dirty="0">
                <a:effectLst/>
                <a:latin typeface="Times New Roman" panose="02020603050405020304" pitchFamily="18" charset="0"/>
                <a:ea typeface="SimSun" panose="02010600030101010101" pitchFamily="2" charset="-122"/>
              </a:rPr>
              <a:t>Note</a:t>
            </a:r>
            <a:r>
              <a:rPr lang="en-GB" sz="2000" dirty="0">
                <a:effectLst/>
                <a:latin typeface="Times New Roman" panose="02020603050405020304" pitchFamily="18" charset="0"/>
                <a:ea typeface="SimSun" panose="02010600030101010101" pitchFamily="2" charset="-122"/>
              </a:rPr>
              <a:t>: this baseline version is subject to further changes depending </a:t>
            </a:r>
            <a:r>
              <a:rPr lang="en-GB" sz="2000" dirty="0">
                <a:ea typeface="SimSun" panose="02010600030101010101" pitchFamily="2" charset="-122"/>
              </a:rPr>
              <a:t>on discussion.</a:t>
            </a:r>
            <a:endParaRPr lang="en-GB" sz="2000" dirty="0">
              <a:effectLst/>
              <a:latin typeface="Times New Roman" panose="02020603050405020304" pitchFamily="18" charset="0"/>
              <a:ea typeface="SimSun" panose="02010600030101010101" pitchFamily="2" charset="-122"/>
            </a:endParaRPr>
          </a:p>
          <a:p>
            <a:pPr marL="514350" lvl="2" algn="just">
              <a:lnSpc>
                <a:spcPct val="170000"/>
              </a:lnSpc>
            </a:pPr>
            <a:endParaRPr lang="en-US" altLang="zh-CN" sz="2000" kern="100" dirty="0">
              <a:ea typeface="宋体" panose="02010600030101010101" pitchFamily="2" charset="-122"/>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a:t>
            </a:r>
            <a:r>
              <a:rPr lang="en-GB" dirty="0"/>
              <a:t>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3</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a:t>
            </a:r>
            <a:r>
              <a:rPr lang="en-GB" sz="1800" b="1" dirty="0">
                <a:solidFill>
                  <a:srgbClr val="000000"/>
                </a:solidFill>
                <a:latin typeface="+mn-lt"/>
              </a:rPr>
              <a:t>1355r0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August 2023</a:t>
            </a:r>
            <a:endParaRPr lang="en-GB" sz="1800" b="1" dirty="0"/>
          </a:p>
        </p:txBody>
      </p:sp>
    </p:spTree>
    <p:extLst>
      <p:ext uri="{BB962C8B-B14F-4D97-AF65-F5344CB8AC3E}">
        <p14:creationId xmlns:p14="http://schemas.microsoft.com/office/powerpoint/2010/main" val="482707544"/>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Suggestion to PAR</a:t>
            </a:r>
            <a:endParaRPr lang="zh-CN" altLang="en-US" sz="2700" b="1" dirty="0">
              <a:solidFill>
                <a:schemeClr val="tx2"/>
              </a:solidFill>
              <a:latin typeface="+mj-lt"/>
              <a:ea typeface="+mj-ea"/>
              <a:cs typeface="+mj-cs"/>
            </a:endParaRPr>
          </a:p>
        </p:txBody>
      </p:sp>
      <p:sp>
        <p:nvSpPr>
          <p:cNvPr id="18" name="文本框 17"/>
          <p:cNvSpPr txBox="1"/>
          <p:nvPr/>
        </p:nvSpPr>
        <p:spPr>
          <a:xfrm>
            <a:off x="266700" y="1254339"/>
            <a:ext cx="8610600" cy="4708981"/>
          </a:xfrm>
          <a:prstGeom prst="rect">
            <a:avLst/>
          </a:prstGeom>
          <a:noFill/>
          <a:ln w="12700">
            <a:noFill/>
            <a:prstDash val="dash"/>
          </a:ln>
        </p:spPr>
        <p:txBody>
          <a:bodyPr wrap="square" rtlCol="0">
            <a:spAutoFit/>
          </a:bodyPr>
          <a:lstStyle/>
          <a:p>
            <a:pPr marL="0" marR="0" indent="0">
              <a:spcBef>
                <a:spcPts val="0"/>
              </a:spcBef>
              <a:spcAft>
                <a:spcPts val="0"/>
              </a:spcAft>
              <a:buNone/>
            </a:pPr>
            <a:r>
              <a:rPr lang="en-GB" sz="2000" dirty="0">
                <a:effectLst/>
                <a:latin typeface="Times New Roman" panose="02020603050405020304" pitchFamily="18" charset="0"/>
                <a:ea typeface="SimSun" panose="02010600030101010101" pitchFamily="2" charset="-122"/>
              </a:rPr>
              <a:t>This amendment defines modifications to both the IEEE 802.11 Medium Access Control layer (MAC) and Physical Layers (PHY) to enable operation of ambient powered (AMP) devices by energy harvesting. This amendment defines:</a:t>
            </a:r>
          </a:p>
          <a:p>
            <a:pPr marL="0" marR="0" indent="0">
              <a:spcBef>
                <a:spcPts val="0"/>
              </a:spcBef>
              <a:spcAft>
                <a:spcPts val="0"/>
              </a:spcAft>
              <a:buNone/>
            </a:pPr>
            <a:endParaRPr lang="en-GB" sz="2000" dirty="0">
              <a:effectLst/>
              <a:latin typeface="Times New Roman" panose="02020603050405020304" pitchFamily="18" charset="0"/>
              <a:ea typeface="SimSun" panose="02010600030101010101" pitchFamily="2" charset="-122"/>
            </a:endParaRPr>
          </a:p>
          <a:p>
            <a:pPr marR="0">
              <a:spcBef>
                <a:spcPts val="0"/>
              </a:spcBef>
              <a:spcAft>
                <a:spcPts val="0"/>
              </a:spcAft>
              <a:buFontTx/>
              <a:buChar char="-"/>
            </a:pPr>
            <a:r>
              <a:rPr lang="en-GB" sz="2000" dirty="0">
                <a:effectLst/>
                <a:latin typeface="Times New Roman" panose="02020603050405020304" pitchFamily="18" charset="0"/>
                <a:ea typeface="SimSun" panose="02010600030101010101" pitchFamily="2" charset="-122"/>
              </a:rPr>
              <a:t>at least one </a:t>
            </a:r>
            <a:r>
              <a:rPr lang="en-GB" sz="2000" dirty="0">
                <a:latin typeface="Times New Roman" panose="02020603050405020304" pitchFamily="18" charset="0"/>
                <a:ea typeface="SimSun" panose="02010600030101010101" pitchFamily="2" charset="-122"/>
              </a:rPr>
              <a:t>mode </a:t>
            </a:r>
            <a:r>
              <a:rPr lang="en-GB" sz="2000" dirty="0">
                <a:ea typeface="SimSun" panose="02010600030101010101" pitchFamily="2" charset="-122"/>
              </a:rPr>
              <a:t>of </a:t>
            </a:r>
            <a:r>
              <a:rPr lang="en-GB" sz="2000" dirty="0">
                <a:latin typeface="Times New Roman" panose="02020603050405020304" pitchFamily="18" charset="0"/>
                <a:ea typeface="SimSun" panose="02010600030101010101" pitchFamily="2" charset="-122"/>
              </a:rPr>
              <a:t>data communication in sub-1GHz or 2.4 GHz band</a:t>
            </a:r>
          </a:p>
          <a:p>
            <a:pPr marR="0">
              <a:spcBef>
                <a:spcPts val="0"/>
              </a:spcBef>
              <a:spcAft>
                <a:spcPts val="0"/>
              </a:spcAft>
              <a:buFontTx/>
              <a:buChar char="-"/>
            </a:pPr>
            <a:r>
              <a:rPr lang="en-GB" sz="2000" strike="sngStrike" dirty="0">
                <a:effectLst/>
                <a:latin typeface="Times New Roman" panose="02020603050405020304" pitchFamily="18" charset="0"/>
                <a:ea typeface="SimSun" panose="02010600030101010101" pitchFamily="2" charset="-122"/>
              </a:rPr>
              <a:t>at least one mode of data communication with legacy WLAN networks in 2.4GHz band</a:t>
            </a:r>
          </a:p>
          <a:p>
            <a:pPr>
              <a:spcBef>
                <a:spcPts val="0"/>
              </a:spcBef>
              <a:spcAft>
                <a:spcPts val="0"/>
              </a:spcAft>
              <a:buFontTx/>
              <a:buChar char="-"/>
            </a:pPr>
            <a:r>
              <a:rPr lang="en-GB" sz="2000" dirty="0">
                <a:effectLst/>
                <a:latin typeface="Times New Roman" panose="02020603050405020304" pitchFamily="18" charset="0"/>
                <a:ea typeface="SimSun" panose="02010600030101010101" pitchFamily="2" charset="-122"/>
              </a:rPr>
              <a:t>at least one mode to support </a:t>
            </a:r>
            <a:r>
              <a:rPr lang="en-GB" sz="2000" dirty="0">
                <a:latin typeface="Times New Roman" panose="02020603050405020304" pitchFamily="18" charset="0"/>
                <a:ea typeface="SimSun" panose="02010600030101010101" pitchFamily="2" charset="-122"/>
              </a:rPr>
              <a:t>RF energy harvesting </a:t>
            </a:r>
            <a:r>
              <a:rPr lang="en-GB" sz="2000" strike="sngStrike" dirty="0">
                <a:effectLst/>
                <a:latin typeface="Times New Roman" panose="02020603050405020304" pitchFamily="18" charset="0"/>
                <a:ea typeface="SimSun" panose="02010600030101010101" pitchFamily="2" charset="-122"/>
              </a:rPr>
              <a:t>in sub-1GHz or 2.4GHz </a:t>
            </a:r>
          </a:p>
          <a:p>
            <a:pPr marR="0">
              <a:spcBef>
                <a:spcPts val="0"/>
              </a:spcBef>
              <a:spcAft>
                <a:spcPts val="0"/>
              </a:spcAft>
              <a:buFontTx/>
              <a:buChar char="-"/>
            </a:pPr>
            <a:r>
              <a:rPr lang="en-GB" sz="2000" dirty="0">
                <a:latin typeface="Times New Roman" panose="02020603050405020304" pitchFamily="18" charset="0"/>
                <a:ea typeface="SimSun" panose="02010600030101010101" pitchFamily="2" charset="-122"/>
              </a:rPr>
              <a:t>at least one mode to support </a:t>
            </a:r>
            <a:r>
              <a:rPr lang="en-GB" sz="2000" dirty="0">
                <a:effectLst/>
                <a:latin typeface="Times New Roman" panose="02020603050405020304" pitchFamily="18" charset="0"/>
                <a:ea typeface="SimSun" panose="02010600030101010101" pitchFamily="2" charset="-122"/>
              </a:rPr>
              <a:t>positioning function</a:t>
            </a:r>
          </a:p>
          <a:p>
            <a:pPr marL="0" marR="0" indent="0">
              <a:spcBef>
                <a:spcPts val="0"/>
              </a:spcBef>
              <a:spcAft>
                <a:spcPts val="0"/>
              </a:spcAft>
              <a:buNone/>
            </a:pPr>
            <a:r>
              <a:rPr lang="en-GB" sz="2000" dirty="0">
                <a:effectLst/>
                <a:latin typeface="Times New Roman" panose="02020603050405020304" pitchFamily="18" charset="0"/>
                <a:ea typeface="SimSun" panose="02010600030101010101" pitchFamily="2" charset="-122"/>
              </a:rPr>
              <a:t> </a:t>
            </a:r>
            <a:endParaRPr lang="en-GB" sz="2000" dirty="0">
              <a:ea typeface="SimSun" panose="02010600030101010101" pitchFamily="2" charset="-122"/>
            </a:endParaRPr>
          </a:p>
          <a:p>
            <a:pPr marL="0" marR="0" indent="0" algn="just">
              <a:spcBef>
                <a:spcPts val="0"/>
              </a:spcBef>
              <a:spcAft>
                <a:spcPts val="0"/>
              </a:spcAft>
              <a:buNone/>
            </a:pPr>
            <a:r>
              <a:rPr lang="en-GB" sz="2000" dirty="0">
                <a:effectLst/>
                <a:latin typeface="Times New Roman" panose="02020603050405020304" pitchFamily="18" charset="0"/>
                <a:ea typeface="SimSun" panose="02010600030101010101" pitchFamily="2" charset="-122"/>
              </a:rPr>
              <a:t>This amendment shall provide coexistence with deployed devices compliant with IEEE Std 802.11™-2020 and operating in the same band.</a:t>
            </a:r>
          </a:p>
          <a:p>
            <a:pPr marL="0" marR="0" indent="0" algn="just">
              <a:spcBef>
                <a:spcPts val="0"/>
              </a:spcBef>
              <a:spcAft>
                <a:spcPts val="0"/>
              </a:spcAft>
              <a:buNone/>
            </a:pPr>
            <a:endParaRPr lang="en-GB" sz="2000" dirty="0">
              <a:ea typeface="SimSun" panose="02010600030101010101" pitchFamily="2" charset="-122"/>
            </a:endParaRPr>
          </a:p>
          <a:p>
            <a:pPr marL="0" marR="0" indent="0" algn="just">
              <a:spcBef>
                <a:spcPts val="0"/>
              </a:spcBef>
              <a:spcAft>
                <a:spcPts val="0"/>
              </a:spcAft>
              <a:buNone/>
            </a:pPr>
            <a:r>
              <a:rPr lang="en-GB" sz="2000" dirty="0">
                <a:highlight>
                  <a:srgbClr val="FFFF00"/>
                </a:highlight>
                <a:ea typeface="SimSun" panose="02010600030101010101" pitchFamily="2" charset="-122"/>
              </a:rPr>
              <a:t>This amendment may also provide backward compatibility with legacy IEEE 802.11 devices in the 2.4 GHz unlicensed bands if necessary</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a:t>
            </a:r>
            <a:r>
              <a:rPr lang="en-GB" dirty="0"/>
              <a:t>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4</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a:t>
            </a:r>
            <a:r>
              <a:rPr lang="en-GB" sz="1800" b="1" dirty="0">
                <a:solidFill>
                  <a:srgbClr val="000000"/>
                </a:solidFill>
                <a:latin typeface="+mn-lt"/>
              </a:rPr>
              <a:t>1355r0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August 2023</a:t>
            </a:r>
            <a:endParaRPr lang="en-GB" sz="1800" b="1" dirty="0"/>
          </a:p>
        </p:txBody>
      </p:sp>
    </p:spTree>
    <p:extLst>
      <p:ext uri="{BB962C8B-B14F-4D97-AF65-F5344CB8AC3E}">
        <p14:creationId xmlns:p14="http://schemas.microsoft.com/office/powerpoint/2010/main" val="354521016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Summary</a:t>
            </a:r>
            <a:endParaRPr lang="zh-CN" altLang="en-US" sz="2700" b="1" dirty="0">
              <a:solidFill>
                <a:schemeClr val="tx2"/>
              </a:solidFill>
              <a:latin typeface="+mj-lt"/>
              <a:ea typeface="+mj-ea"/>
              <a:cs typeface="+mj-cs"/>
            </a:endParaRPr>
          </a:p>
        </p:txBody>
      </p:sp>
      <p:sp>
        <p:nvSpPr>
          <p:cNvPr id="18" name="文本框 17"/>
          <p:cNvSpPr txBox="1"/>
          <p:nvPr/>
        </p:nvSpPr>
        <p:spPr>
          <a:xfrm>
            <a:off x="266700" y="1905000"/>
            <a:ext cx="8610600" cy="975716"/>
          </a:xfrm>
          <a:prstGeom prst="rect">
            <a:avLst/>
          </a:prstGeom>
          <a:noFill/>
          <a:ln w="12700">
            <a:noFill/>
            <a:prstDash val="dash"/>
          </a:ln>
        </p:spPr>
        <p:txBody>
          <a:bodyPr wrap="square" rtlCol="0">
            <a:spAutoFit/>
          </a:bodyPr>
          <a:lstStyle/>
          <a:p>
            <a:pPr marL="342900" marR="0" indent="-342900">
              <a:spcBef>
                <a:spcPts val="0"/>
              </a:spcBef>
              <a:spcAft>
                <a:spcPts val="0"/>
              </a:spcAft>
              <a:buFont typeface="Arial" panose="020B0604020202020204" pitchFamily="34" charset="0"/>
              <a:buChar char="•"/>
            </a:pPr>
            <a:r>
              <a:rPr lang="en-GB" sz="2800" b="1" dirty="0">
                <a:ea typeface="SimSun" panose="02010600030101010101" pitchFamily="2" charset="-122"/>
              </a:rPr>
              <a:t>Suggestions to PAR are proposed.</a:t>
            </a:r>
            <a:endParaRPr lang="en-GB" sz="2800" b="1" dirty="0">
              <a:effectLst/>
              <a:latin typeface="Times New Roman" panose="02020603050405020304" pitchFamily="18" charset="0"/>
              <a:ea typeface="SimSun" panose="02010600030101010101" pitchFamily="2" charset="-122"/>
            </a:endParaRPr>
          </a:p>
          <a:p>
            <a:pPr marL="514350" lvl="2" algn="just">
              <a:lnSpc>
                <a:spcPct val="170000"/>
              </a:lnSpc>
            </a:pPr>
            <a:endParaRPr lang="en-US" altLang="zh-CN" sz="2000" kern="100" dirty="0">
              <a:ea typeface="宋体" panose="02010600030101010101" pitchFamily="2" charset="-122"/>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a:t>
            </a:r>
            <a:r>
              <a:rPr lang="en-GB" dirty="0"/>
              <a:t>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5</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a:t>
            </a:r>
            <a:r>
              <a:rPr lang="en-GB" sz="1800" b="1" dirty="0">
                <a:solidFill>
                  <a:srgbClr val="000000"/>
                </a:solidFill>
                <a:latin typeface="+mn-lt"/>
              </a:rPr>
              <a:t>1355r0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August 2023</a:t>
            </a:r>
            <a:endParaRPr lang="en-GB" sz="1800" b="1" dirty="0"/>
          </a:p>
        </p:txBody>
      </p:sp>
    </p:spTree>
    <p:extLst>
      <p:ext uri="{BB962C8B-B14F-4D97-AF65-F5344CB8AC3E}">
        <p14:creationId xmlns:p14="http://schemas.microsoft.com/office/powerpoint/2010/main" val="166092864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ACcord Submission Template</Template>
  <TotalTime>6051</TotalTime>
  <Words>425</Words>
  <Application>Microsoft Office PowerPoint</Application>
  <PresentationFormat>全屏显示(4:3)</PresentationFormat>
  <Paragraphs>71</Paragraphs>
  <Slides>5</Slides>
  <Notes>5</Notes>
  <HiddenSlides>0</HiddenSlides>
  <MMClips>0</MMClips>
  <ScaleCrop>false</ScaleCrop>
  <HeadingPairs>
    <vt:vector size="6" baseType="variant">
      <vt:variant>
        <vt:lpstr>已用的字体</vt:lpstr>
      </vt:variant>
      <vt:variant>
        <vt:i4>2</vt:i4>
      </vt:variant>
      <vt:variant>
        <vt:lpstr>主题</vt:lpstr>
      </vt:variant>
      <vt:variant>
        <vt:i4>1</vt:i4>
      </vt:variant>
      <vt:variant>
        <vt:lpstr>幻灯片标题</vt:lpstr>
      </vt:variant>
      <vt:variant>
        <vt:i4>5</vt:i4>
      </vt:variant>
    </vt:vector>
  </HeadingPairs>
  <TitlesOfParts>
    <vt:vector size="8" baseType="lpstr">
      <vt:lpstr>Arial</vt:lpstr>
      <vt:lpstr>Times New Roman</vt:lpstr>
      <vt:lpstr>ACcord Submission Template</vt:lpstr>
      <vt:lpstr>Further Consideration on AMP PAR</vt:lpstr>
      <vt:lpstr>Abstract</vt:lpstr>
      <vt:lpstr>PowerPoint 演示文稿</vt:lpstr>
      <vt:lpstr>PowerPoint 演示文稿</vt:lpstr>
      <vt:lpstr>PowerPoint 演示文稿</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Ethan</dc:creator>
  <cp:keywords>CTPClassification=:VisualMarkings=, CTPClassification=CTP_IC:VisualMarkings=, CTPClassification=CTP_IC</cp:keywords>
  <cp:lastModifiedBy>Qi Yinan</cp:lastModifiedBy>
  <cp:revision>1841</cp:revision>
  <cp:lastPrinted>1998-02-10T13:28:00Z</cp:lastPrinted>
  <dcterms:created xsi:type="dcterms:W3CDTF">2009-12-02T19:05:00Z</dcterms:created>
  <dcterms:modified xsi:type="dcterms:W3CDTF">2023-08-07T07:57:19Z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y fmtid="{D5CDD505-2E9C-101B-9397-08002B2CF9AE}" pid="16" name="KSOProductBuildVer">
    <vt:lpwstr>2052-10.1.0.6395</vt:lpwstr>
  </property>
</Properties>
</file>