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6" r:id="rId19"/>
    <p:sldId id="1295" r:id="rId20"/>
    <p:sldId id="1066" r:id="rId21"/>
    <p:sldId id="877" r:id="rId22"/>
    <p:sldId id="1289" r:id="rId23"/>
    <p:sldId id="897" r:id="rId24"/>
    <p:sldId id="1290" r:id="rId25"/>
    <p:sldId id="1291" r:id="rId26"/>
    <p:sldId id="905" r:id="rId27"/>
    <p:sldId id="1292" r:id="rId28"/>
    <p:sldId id="1293" r:id="rId29"/>
    <p:sldId id="1297" r:id="rId30"/>
    <p:sldId id="1298" r:id="rId31"/>
    <p:sldId id="1299" r:id="rId32"/>
    <p:sldId id="1300" r:id="rId33"/>
    <p:sldId id="1301" r:id="rId34"/>
    <p:sldId id="1302" r:id="rId35"/>
    <p:sldId id="1303" r:id="rId36"/>
    <p:sldId id="1304" r:id="rId37"/>
    <p:sldId id="842" r:id="rId38"/>
    <p:sldId id="1024"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86171776"/>
        <c:axId val="786181568"/>
      </c:barChart>
      <c:catAx>
        <c:axId val="7861717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86181568"/>
        <c:crosses val="autoZero"/>
        <c:auto val="1"/>
        <c:lblAlgn val="ctr"/>
        <c:lblOffset val="100"/>
        <c:noMultiLvlLbl val="0"/>
      </c:catAx>
      <c:valAx>
        <c:axId val="7861815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8617177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27568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395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594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46329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2051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401785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82836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98739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123508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a:t>
            </a:r>
            <a:r>
              <a:rPr lang="en-US" altLang="zh-CN" sz="1800" b="1" dirty="0" smtClean="0"/>
              <a:t>1345</a:t>
            </a:r>
            <a:r>
              <a:rPr lang="en-US" altLang="en-US" sz="1800" b="1" dirty="0" smtClean="0"/>
              <a:t>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3/11-23-1460-02-00bf-ieee-802-11bf-teleconference-minutes-august-september-2023.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540837783"/>
              </p:ext>
            </p:extLst>
          </p:nvPr>
        </p:nvGraphicFramePr>
        <p:xfrm>
          <a:off x="3429000" y="1600200"/>
          <a:ext cx="8305801" cy="44002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LB276 Comment Resolution for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23/1457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B050"/>
                          </a:solidFill>
                          <a:latin typeface="+mn-lt"/>
                          <a:ea typeface="+mn-ea"/>
                          <a:cs typeface="+mn-cs"/>
                        </a:rPr>
                        <a:t>Update Sensing NDPA Frame Format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23/1435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Yang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276 CR for </a:t>
                      </a:r>
                      <a:r>
                        <a:rPr lang="en-US" altLang="zh-CN" sz="1200" kern="1200" dirty="0" err="1" smtClean="0">
                          <a:solidFill>
                            <a:srgbClr val="00B050"/>
                          </a:solidFill>
                          <a:latin typeface="+mn-lt"/>
                          <a:ea typeface="+mn-ea"/>
                          <a:cs typeface="+mn-cs"/>
                        </a:rPr>
                        <a:t>Misc</a:t>
                      </a:r>
                      <a:r>
                        <a:rPr lang="en-US" altLang="zh-CN" sz="1200" kern="1200" dirty="0" smtClean="0">
                          <a:solidFill>
                            <a:srgbClr val="00B050"/>
                          </a:solidFill>
                          <a:latin typeface="+mn-lt"/>
                          <a:ea typeface="+mn-ea"/>
                          <a:cs typeface="+mn-cs"/>
                        </a:rPr>
                        <a:t> Comments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rgbClr val="00B050"/>
                          </a:solidFill>
                          <a:latin typeface="+mn-lt"/>
                          <a:ea typeface="+mn-ea"/>
                          <a:cs typeface="+mn-cs"/>
                        </a:rPr>
                        <a:t>23/1430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Alecsander Eitan (Qualcomm)</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rgbClr val="00B050"/>
                          </a:solidFill>
                          <a:latin typeface="+mn-lt"/>
                          <a:ea typeface="+mn-ea"/>
                          <a:cs typeface="+mn-cs"/>
                        </a:rPr>
                        <a:t>lb276-dmg-cid-set1.docx</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B050"/>
                          </a:solidFill>
                          <a:latin typeface="+mn-lt"/>
                          <a:ea typeface="+mn-ea"/>
                          <a:cs typeface="+mn-cs"/>
                        </a:rPr>
                        <a:t>23/1473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SBP part1 in LB 276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681490162"/>
              </p:ext>
            </p:extLst>
          </p:nvPr>
        </p:nvGraphicFramePr>
        <p:xfrm>
          <a:off x="3429000" y="1600200"/>
          <a:ext cx="8305801" cy="330684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23/ 1575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276 CR for Sensing Trigger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lb276-cids-3279-3346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544952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408-XXX</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57673214"/>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 - XXX</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Sang Kim</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September Interim</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Sept 12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Atlanta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97506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3128, 3144, 3151, 3211, 3212, 3280, 3281, 3372, 3388, and </a:t>
            </a:r>
            <a:r>
              <a:rPr lang="en-US" altLang="zh-CN" sz="1600" dirty="0" smtClean="0"/>
              <a:t>3376</a:t>
            </a:r>
          </a:p>
          <a:p>
            <a:pPr lvl="1" algn="just">
              <a:buFont typeface="Arial" panose="020B0604020202020204" pitchFamily="34" charset="0"/>
              <a:buChar char="–"/>
              <a:defRPr/>
            </a:pPr>
            <a:r>
              <a:rPr lang="en-US" altLang="zh-CN" sz="1600" dirty="0" smtClean="0"/>
              <a:t>as </a:t>
            </a:r>
            <a:r>
              <a:rPr lang="en-US" altLang="zh-CN" sz="1600" dirty="0"/>
              <a:t>specified in document 23/1455r1 LB276 Comment Resolutions for MISC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a:t>
            </a:r>
            <a:r>
              <a:rPr lang="en-US" altLang="zh-CN" sz="1800" b="1" dirty="0" smtClean="0"/>
              <a:t>Raissinia</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5186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3148</a:t>
            </a:r>
            <a:r>
              <a:rPr lang="en-US" altLang="zh-CN" sz="1600" dirty="0"/>
              <a:t>, 3149, and </a:t>
            </a:r>
            <a:r>
              <a:rPr lang="en-US" altLang="zh-CN" sz="1600" dirty="0" smtClean="0"/>
              <a:t>3179</a:t>
            </a:r>
          </a:p>
          <a:p>
            <a:pPr lvl="1" algn="just">
              <a:buFont typeface="Arial" panose="020B0604020202020204" pitchFamily="34" charset="0"/>
              <a:buChar char="–"/>
              <a:defRPr/>
            </a:pPr>
            <a:r>
              <a:rPr lang="en-US" altLang="zh-CN" sz="1600" dirty="0" smtClean="0"/>
              <a:t>as </a:t>
            </a:r>
            <a:r>
              <a:rPr lang="en-US" altLang="zh-CN" sz="1600" dirty="0"/>
              <a:t>specified in document 23/1463r2 LB276 Comment Resolutions for Reporting category</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23/1463r2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522496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3000, 3001, 3348, 3374, 3387, 3389, 3390, 3107</a:t>
            </a:r>
          </a:p>
          <a:p>
            <a:pPr lvl="1" algn="just">
              <a:buFont typeface="Arial" panose="020B0604020202020204" pitchFamily="34" charset="0"/>
              <a:buChar char="–"/>
              <a:defRPr/>
            </a:pPr>
            <a:r>
              <a:rPr lang="en-US" altLang="zh-CN" sz="1600" dirty="0" smtClean="0"/>
              <a:t>as </a:t>
            </a:r>
            <a:r>
              <a:rPr lang="en-US" altLang="zh-CN" sz="1600" dirty="0"/>
              <a:t>specified in 11-23/1435r1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619375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3112, 3121, 3241, 3265, 3266, 3344 &amp; 3345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11-23/1430r0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11-23/1430r0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78061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nn-NO" altLang="zh-CN" sz="1600" dirty="0"/>
              <a:t>23/1457r1 updated sensing NDPA frame format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nn-NO" altLang="zh-CN" dirty="0"/>
              <a:t>23/1457r1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60486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3194</a:t>
            </a:r>
            <a:r>
              <a:rPr lang="en-US" altLang="zh-CN" sz="1600" dirty="0"/>
              <a:t>, 3245, 3246, 3247, 3248, 3284, 3285, 3286, 3287, 3288, 3289, 3290, 3392, 3527, 3528, 3393, 3529, 3531, 3414, and 3469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23/1456r2 LB276 Comment Resolutions for Sensing NDPA frame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Ali Raissinia </a:t>
            </a:r>
            <a:r>
              <a:rPr lang="en-US" altLang="zh-CN" sz="1800" b="1" kern="0" dirty="0"/>
              <a:t>	</a:t>
            </a:r>
            <a:r>
              <a:rPr lang="en-US" altLang="zh-CN" sz="1800" b="1" dirty="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23/1456r2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smtClean="0"/>
              <a:t>14Y</a:t>
            </a:r>
            <a:r>
              <a:rPr lang="en-US" altLang="zh-CN" dirty="0"/>
              <a:t>, </a:t>
            </a:r>
            <a:r>
              <a:rPr lang="en-US" altLang="zh-CN" dirty="0" smtClean="0"/>
              <a:t>3N, 10A</a:t>
            </a:r>
            <a:endParaRPr lang="en-US" altLang="zh-CN" sz="1050" b="1" kern="0" dirty="0"/>
          </a:p>
        </p:txBody>
      </p:sp>
    </p:spTree>
    <p:extLst>
      <p:ext uri="{BB962C8B-B14F-4D97-AF65-F5344CB8AC3E}">
        <p14:creationId xmlns:p14="http://schemas.microsoft.com/office/powerpoint/2010/main" val="407669278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414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3076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Michael </a:t>
            </a:r>
            <a:r>
              <a:rPr lang="en-US" altLang="zh-CN" sz="1800" b="1" kern="0" dirty="0" smtClean="0"/>
              <a:t>Montemurro</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4674637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140897</TotalTime>
  <Words>3329</Words>
  <Application>Microsoft Office PowerPoint</Application>
  <PresentationFormat>宽屏</PresentationFormat>
  <Paragraphs>837</Paragraphs>
  <Slides>38</Slides>
  <Notes>37</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38</vt:i4>
      </vt:variant>
    </vt:vector>
  </HeadingPairs>
  <TitlesOfParts>
    <vt:vector size="4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16</cp:revision>
  <cp:lastPrinted>2014-11-04T15:04:57Z</cp:lastPrinted>
  <dcterms:created xsi:type="dcterms:W3CDTF">2007-04-17T18:10:23Z</dcterms:created>
  <dcterms:modified xsi:type="dcterms:W3CDTF">2023-09-11T22:08:30Z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(3)cXx07ANKJB/tZOejxkwMbkulaQPspCLYt+5vbwP+xbV3vxVC6zH8x16wtpnZuQ3Yc03YRA9N
53zFps6aSr6OY7LBQIVzuUeoSILnnjIGoAOQS4q+yTDg2WNAIqYUx95tAynn5tMWm3UqfDud
nxydrisCrn3hym42ffUak1sW18znDWMjykd8qzfYZQlvmMjMCYXAkjkckhvt0aoIpFAPzPU2
hlH4AyeKpYShSkoMOR</vt:lpwstr>
  </property>
  <property fmtid="{D5CDD505-2E9C-101B-9397-08002B2CF9AE}" pid="27" name="_2015_ms_pID_7253431">
    <vt:lpwstr>7J6fQTSprCB5OCWuOT0WM2IWotKRASiEYCJOz5YYwGZYZXYaWMt48v
76/wbli9VvYnWIiCvhWD02M4rc6Qb7gp3a5pG8kX6y8jfE5nmUIdyDZChTrKpBl7jgVb1nKx
v/fYZlt4/bdJ5Q6UNRCfLC8ZxlUVNEa1PtmE+yrNTNVSVZJNelbrMI/lwjTo9F0aRgtBaadV
r/+A6IiMOvW9IbAbyZ/brWf+Ugf6vZy1rVBM</vt:lpwstr>
  </property>
  <property fmtid="{D5CDD505-2E9C-101B-9397-08002B2CF9AE}" pid="28" name="_2015_ms_pID_7253432">
    <vt:lpwstr>2/DTTFBiJPPofojyIyLP8P8=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