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95" r:id="rId19"/>
    <p:sldId id="2383" r:id="rId20"/>
    <p:sldId id="301"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697638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1536-00-00bh-cid-79-80-resolutions.docx" TargetMode="External"/><Relationship Id="rId13"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3/11-23-1314-03-00bh-cr-for-use-case-4-8.docx" TargetMode="External"/><Relationship Id="rId12"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1453-01-00bh-when-is-an-id-fixed.pptx" TargetMode="External"/><Relationship Id="rId11"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3/11-23-1533-00-00bh-use-of-status-field-for-not-recognized-mismatch-and-duplicate.pptx" TargetMode="External"/><Relationship Id="rId10"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3/11-23-1152-18-00bh-ieee-802-11bh-lb274-comments.xlsx" TargetMode="External"/><Relationship Id="rId9"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453-01-00bh-when-is-an-id-fixed.ppt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392-02-00bh-cid-7-21-114-resolutions-for-duplicate-irm.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245-19-00bh-cid-resolutions-irm-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438-00-00bh-802-11bh-telecon-minutes-august-29-2023.docx" TargetMode="External"/><Relationship Id="rId3" Type="http://schemas.openxmlformats.org/officeDocument/2006/relationships/hyperlink" Target="https://mentor.ieee.org/802.11/dcn/23/11-23-1269-00-00bh-minutes-tgbh-plenary-meeting-july-2023.docx" TargetMode="External"/><Relationship Id="rId7" Type="http://schemas.openxmlformats.org/officeDocument/2006/relationships/hyperlink" Target="https://mentor.ieee.org/802.11/dcn/23/11-23-1397-00-00bh-802-11bh-telecon-minutes-august-22-2023.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66-00-00bh-802-11bh-telecon-minutes-august-8-2023.docx" TargetMode="External"/><Relationship Id="rId5" Type="http://schemas.openxmlformats.org/officeDocument/2006/relationships/hyperlink" Target="https://mentor.ieee.org/802.11/dcn/23/11-23-1326-01-00bh-802-11bh-telecon-minutes-august-1-2023.docx" TargetMode="External"/><Relationship Id="rId4" Type="http://schemas.openxmlformats.org/officeDocument/2006/relationships/hyperlink" Target="https://mentor.ieee.org/802.11/dcn/23/11-23-1317-01-00bh-802-11bh-telecon-minutes-july-25-2023.docx" TargetMode="External"/><Relationship Id="rId9" Type="http://schemas.openxmlformats.org/officeDocument/2006/relationships/hyperlink" Target="https://mentor.ieee.org/802.11/dcn/23/11-23-1589-00-00bh-802-11bh-telecon-minutes-september-5-202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4-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427-01-00bh-cid18-and-cid111-resolution-for-lb274.pptx" TargetMode="External"/><Relationship Id="rId13" Type="http://schemas.openxmlformats.org/officeDocument/2006/relationships/hyperlink" Target="https://mentor.ieee.org/802.11/dcn/23/11-23-1314-03-00bh-cr-for-use-case-4-8.docx" TargetMode="External"/><Relationship Id="rId3" Type="http://schemas.openxmlformats.org/officeDocument/2006/relationships/hyperlink" Target="https://mentor.ieee.org/802.11/dcn/23/11-23-1152-19-00bh-ieee-802-11bh-lb274-comments.xlsx" TargetMode="External"/><Relationship Id="rId7" Type="http://schemas.openxmlformats.org/officeDocument/2006/relationships/hyperlink" Target="https://mentor.ieee.org/802.11/dcn/23/11-23-1536-00-00bh-cid-79-80-resolutions.docx" TargetMode="External"/><Relationship Id="rId12" Type="http://schemas.openxmlformats.org/officeDocument/2006/relationships/hyperlink" Target="https://mentor.ieee.org/802.11/dcn/23/11-23-1500-00-00bh-resolving-some-annex-ad-cid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3/11-23-1392-04-00bh-cid-7-21-114-resolutions-for-duplicate-irm.docx" TargetMode="External"/><Relationship Id="rId11" Type="http://schemas.openxmlformats.org/officeDocument/2006/relationships/hyperlink" Target="https://mentor.ieee.org/802.11/dcn/23/11-23-1369-00-00bh-cr-for-cids-in-subclause-9.docx" TargetMode="External"/><Relationship Id="rId5" Type="http://schemas.openxmlformats.org/officeDocument/2006/relationships/hyperlink" Target="https://mentor.ieee.org/802.11/dcn/23/11-23-1245-20-00bh-cid-resolutions-irm-1.docx" TargetMode="External"/><Relationship Id="rId10" Type="http://schemas.openxmlformats.org/officeDocument/2006/relationships/hyperlink" Target="https://mentor.ieee.org/802.11/dcn/23/11-23-1353-00-00bh-cr-for-cids-relevant-to-device-id-part-2.docx" TargetMode="External"/><Relationship Id="rId4" Type="http://schemas.openxmlformats.org/officeDocument/2006/relationships/hyperlink" Target="https://mentor.ieee.org/802.11/dcn/23/11-23-1533-00-00bh-use-of-status-field-for-not-recognized-mismatch-and-duplicate.pptx" TargetMode="External"/><Relationship Id="rId9" Type="http://schemas.openxmlformats.org/officeDocument/2006/relationships/hyperlink" Target="https://mentor.ieee.org/802.11/dcn/23/11-23-1316-65-00bh-cr-for-cids-relevant-to-device-id-part-1.docx" TargetMode="External"/><Relationship Id="rId14" Type="http://schemas.openxmlformats.org/officeDocument/2006/relationships/hyperlink" Target="https://mentor.ieee.org/802.11/dcn/23/11-23-1373-01-00bh-cid-resolutions-irm-2.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strike="sngStrike"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topics: </a:t>
            </a:r>
            <a:r>
              <a:rPr lang="en-US" sz="2200" b="0" dirty="0">
                <a:hlinkClick r:id="rId5"/>
              </a:rPr>
              <a:t>11-23/1533r0</a:t>
            </a:r>
            <a:r>
              <a:rPr lang="en-US" sz="2200" b="0" dirty="0"/>
              <a:t>, </a:t>
            </a:r>
            <a:r>
              <a:rPr lang="en-US" sz="2200" b="0" dirty="0">
                <a:hlinkClick r:id="rId6"/>
              </a:rPr>
              <a:t>11-23/1453r1</a:t>
            </a:r>
            <a:r>
              <a:rPr lang="en-US" sz="2200" b="0" dirty="0"/>
              <a:t> (update/revisit?), </a:t>
            </a:r>
            <a:r>
              <a:rPr lang="en-US" sz="2200" b="0" dirty="0">
                <a:hlinkClick r:id="rId7"/>
              </a:rPr>
              <a:t>11-23/1314r3</a:t>
            </a:r>
            <a:r>
              <a:rPr lang="en-US" sz="2200" b="0" dirty="0"/>
              <a:t>, </a:t>
            </a:r>
            <a:r>
              <a:rPr lang="en-US" sz="2200" b="0" dirty="0">
                <a:hlinkClick r:id="rId8"/>
              </a:rPr>
              <a:t>11-23/1536r0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9"/>
              </a:rPr>
              <a:t>11-21/0703r0</a:t>
            </a:r>
            <a:r>
              <a:rPr lang="en-US" sz="2200" b="0" dirty="0"/>
              <a:t>, </a:t>
            </a:r>
            <a:r>
              <a:rPr lang="en-US" sz="2200" b="0" dirty="0">
                <a:hlinkClick r:id="rId10"/>
              </a:rPr>
              <a:t>11-21/1141r0</a:t>
            </a:r>
            <a:r>
              <a:rPr lang="en-US" sz="2200" b="0" dirty="0"/>
              <a:t>, </a:t>
            </a:r>
            <a:r>
              <a:rPr lang="en-US" sz="2200" b="0" dirty="0">
                <a:hlinkClick r:id="rId11"/>
              </a:rPr>
              <a:t>11-22/0668r0</a:t>
            </a:r>
            <a:r>
              <a:rPr lang="en-US" sz="2200" b="0" dirty="0"/>
              <a:t>, </a:t>
            </a:r>
            <a:r>
              <a:rPr lang="en-US" sz="2200" b="0" dirty="0">
                <a:hlinkClick r:id="rId12"/>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13"/>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144586"/>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857250" lvl="1" indent="-457200">
              <a:lnSpc>
                <a:spcPct val="70000"/>
              </a:lnSpc>
              <a:spcBef>
                <a:spcPts val="300"/>
              </a:spcBef>
              <a:spcAft>
                <a:spcPts val="600"/>
              </a:spcAft>
              <a:buFont typeface="Arial" panose="020B0604020202020204" pitchFamily="34" charset="0"/>
              <a:buChar char="•"/>
              <a:defRPr/>
            </a:pPr>
            <a:r>
              <a:rPr lang="en-US" sz="2000" dirty="0"/>
              <a:t>Approve July plenary and teleconference minutes (next slide)</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857250" lvl="1" indent="-457200">
              <a:spcBef>
                <a:spcPts val="300"/>
              </a:spcBef>
              <a:spcAft>
                <a:spcPts val="0"/>
              </a:spcAft>
              <a:buFont typeface="Arial" panose="020B0604020202020204" pitchFamily="34" charset="0"/>
              <a:buChar char="•"/>
              <a:defRPr/>
            </a:pPr>
            <a:r>
              <a:rPr lang="en-US" dirty="0">
                <a:hlinkClick r:id="rId9"/>
              </a:rPr>
              <a:t>11-23/1245r19</a:t>
            </a:r>
            <a:r>
              <a:rPr lang="en-US" dirty="0"/>
              <a:t> (Smith): Return to CIDs 135, 224, 257</a:t>
            </a:r>
          </a:p>
          <a:p>
            <a:pPr marL="857250" lvl="1" indent="-457200">
              <a:spcBef>
                <a:spcPts val="300"/>
              </a:spcBef>
              <a:spcAft>
                <a:spcPts val="0"/>
              </a:spcAft>
              <a:buFont typeface="Arial" panose="020B0604020202020204" pitchFamily="34" charset="0"/>
              <a:buChar char="•"/>
              <a:defRPr/>
            </a:pPr>
            <a:r>
              <a:rPr lang="en-US" dirty="0"/>
              <a:t>CIDs 7, 21, 114 (Duplicate IRM): </a:t>
            </a:r>
            <a:r>
              <a:rPr lang="en-US" dirty="0">
                <a:hlinkClick r:id="rId10"/>
              </a:rPr>
              <a:t>11-23/1392r2</a:t>
            </a:r>
            <a:r>
              <a:rPr lang="en-US" dirty="0"/>
              <a:t> (Smith)</a:t>
            </a:r>
          </a:p>
          <a:p>
            <a:pPr marL="857250" lvl="1" indent="-457200">
              <a:spcBef>
                <a:spcPts val="300"/>
              </a:spcBef>
              <a:spcAft>
                <a:spcPts val="0"/>
              </a:spcAft>
              <a:buFont typeface="Arial" panose="020B0604020202020204" pitchFamily="34" charset="0"/>
              <a:buChar char="•"/>
              <a:defRPr/>
            </a:pPr>
            <a:r>
              <a:rPr lang="en-US" sz="2000" b="0" dirty="0">
                <a:hlinkClick r:id="rId11"/>
              </a:rPr>
              <a:t>11-23/1453r1</a:t>
            </a:r>
            <a:r>
              <a:rPr lang="en-US" sz="2000" b="0" dirty="0"/>
              <a:t> (update/revisit?),</a:t>
            </a:r>
            <a:endParaRPr lang="en-US" dirty="0"/>
          </a:p>
          <a:p>
            <a:pPr marL="857250" lvl="1" indent="-457200">
              <a:spcBef>
                <a:spcPts val="300"/>
              </a:spcBef>
              <a:spcAft>
                <a:spcPts val="0"/>
              </a:spcAft>
              <a:buFont typeface="Arial" panose="020B0604020202020204" pitchFamily="34" charset="0"/>
              <a:buChar char="•"/>
              <a:defRPr/>
            </a:pPr>
            <a:r>
              <a:rPr lang="en-US" dirty="0"/>
              <a:t>Continue with Comment Resolution queue</a:t>
            </a:r>
          </a:p>
          <a:p>
            <a:pPr marL="857250" lvl="1" indent="-457200">
              <a:lnSpc>
                <a:spcPct val="70000"/>
              </a:lnSpc>
              <a:spcBef>
                <a:spcPts val="300"/>
              </a:spcBef>
              <a:spcAft>
                <a:spcPts val="600"/>
              </a:spcAft>
              <a:buFont typeface="Arial" panose="020B0604020202020204" pitchFamily="34" charset="0"/>
              <a:buChar char="•"/>
              <a:defRPr/>
            </a:pPr>
            <a:endParaRPr lang="en-US" sz="16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1430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a:t>
            </a:r>
            <a:r>
              <a:rPr lang="en-US" sz="2800" dirty="0">
                <a:hlinkClick r:id="rId3"/>
              </a:rPr>
              <a:t>11-23/1269r0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 </a:t>
            </a:r>
            <a:r>
              <a:rPr lang="en-US" sz="2800" dirty="0">
                <a:hlinkClick r:id="rId4"/>
              </a:rPr>
              <a:t>11-23/1317r1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1: </a:t>
            </a:r>
            <a:r>
              <a:rPr lang="en-US" sz="2800" dirty="0">
                <a:hlinkClick r:id="rId5"/>
              </a:rPr>
              <a:t>11-23/1326r1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8: </a:t>
            </a:r>
            <a:r>
              <a:rPr lang="en-US" sz="2800" dirty="0">
                <a:hlinkClick r:id="rId6"/>
              </a:rPr>
              <a:t>11-23/1366r0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22: </a:t>
            </a:r>
            <a:r>
              <a:rPr lang="en-US" sz="2800" dirty="0">
                <a:hlinkClick r:id="rId7"/>
              </a:rPr>
              <a:t>11-23/1397r0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29: </a:t>
            </a:r>
            <a:r>
              <a:rPr lang="en-US" sz="2800" dirty="0">
                <a:hlinkClick r:id="rId8"/>
              </a:rPr>
              <a:t>11-23/1438r0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Sept 5: </a:t>
            </a:r>
            <a:r>
              <a:rPr lang="en-US" sz="2800" dirty="0">
                <a:hlinkClick r:id="rId9"/>
              </a:rPr>
              <a:t>11-23/1589r0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11-22/0651r24</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(slides 25,26)</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3"/>
              </a:rPr>
              <a:t>11-22/0651r24</a:t>
            </a:r>
            <a:r>
              <a:rPr lang="en-US" sz="2800" b="0" dirty="0"/>
              <a:t>, Motion #21)</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4"/>
              </a:rPr>
              <a:t>11-21/0703r0</a:t>
            </a:r>
            <a:r>
              <a:rPr lang="en-US" sz="2400" b="0" dirty="0"/>
              <a:t>, </a:t>
            </a:r>
            <a:r>
              <a:rPr lang="en-US" sz="2400" b="0" dirty="0">
                <a:hlinkClick r:id="rId5"/>
              </a:rPr>
              <a:t>11-21/1141r0</a:t>
            </a:r>
            <a:r>
              <a:rPr lang="en-US" sz="2400" b="0" dirty="0"/>
              <a:t>, </a:t>
            </a:r>
            <a:r>
              <a:rPr lang="en-US" sz="2400" b="0" dirty="0">
                <a:hlinkClick r:id="rId6"/>
              </a:rPr>
              <a:t>11-22/0668r0</a:t>
            </a:r>
            <a:r>
              <a:rPr lang="en-US" sz="2400" b="0" dirty="0"/>
              <a:t>, </a:t>
            </a:r>
            <a:r>
              <a:rPr lang="en-US" sz="2400" b="0" dirty="0">
                <a:hlinkClick r:id="rId7"/>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8"/>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11-23/1152r19</a:t>
            </a:r>
            <a:r>
              <a:rPr lang="en-US" b="0" dirty="0"/>
              <a:t> </a:t>
            </a:r>
            <a:endParaRPr lang="en-US" sz="2000" dirty="0"/>
          </a:p>
          <a:p>
            <a:pPr marL="457200" indent="-457200">
              <a:spcBef>
                <a:spcPts val="300"/>
              </a:spcBef>
              <a:spcAft>
                <a:spcPts val="0"/>
              </a:spcAft>
              <a:buFont typeface="Arial" panose="020B0604020202020204" pitchFamily="34" charset="0"/>
              <a:buChar char="•"/>
              <a:defRPr/>
            </a:pPr>
            <a:r>
              <a:rPr lang="en-US" sz="2000" strike="sngStrike" dirty="0"/>
              <a:t>Status field discussion (CIDs 7, 21, 114, 224, 135, 257): </a:t>
            </a:r>
            <a:r>
              <a:rPr lang="en-US" sz="2000" strike="sngStrike" dirty="0">
                <a:hlinkClick r:id="rId4"/>
              </a:rPr>
              <a:t>11-23/1533r0</a:t>
            </a:r>
            <a:r>
              <a:rPr lang="en-US" sz="2000" strike="sngStrike" dirty="0"/>
              <a:t> (Smith)</a:t>
            </a:r>
            <a:r>
              <a:rPr lang="en-US" sz="2000" dirty="0"/>
              <a:t> (done)</a:t>
            </a:r>
          </a:p>
          <a:p>
            <a:pPr marL="457200" indent="-457200">
              <a:spcBef>
                <a:spcPts val="300"/>
              </a:spcBef>
              <a:spcAft>
                <a:spcPts val="0"/>
              </a:spcAft>
              <a:buFont typeface="Arial" panose="020B0604020202020204" pitchFamily="34" charset="0"/>
              <a:buChar char="•"/>
              <a:defRPr/>
            </a:pPr>
            <a:r>
              <a:rPr lang="en-US" sz="2000" strike="sngStrike" dirty="0"/>
              <a:t>Continue </a:t>
            </a:r>
            <a:r>
              <a:rPr lang="en-US" sz="2000" strike="sngStrike" dirty="0">
                <a:hlinkClick r:id="rId5"/>
              </a:rPr>
              <a:t>11-23/1245r20</a:t>
            </a:r>
            <a:r>
              <a:rPr lang="en-US" sz="2000" strike="sngStrike" dirty="0"/>
              <a:t> (Numerous CIDs) (Smith): Return to CIDs 135, 224, 257</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strike="sngStrike" dirty="0"/>
              <a:t>CIDs 7, 21, 114 (Duplicate IRM): </a:t>
            </a:r>
            <a:r>
              <a:rPr lang="en-US" sz="2000" strike="sngStrike" dirty="0">
                <a:hlinkClick r:id="rId6"/>
              </a:rPr>
              <a:t>11-23/1392r4</a:t>
            </a:r>
            <a:r>
              <a:rPr lang="en-US" sz="2000" strike="sngStrike" dirty="0"/>
              <a:t> (Smith)</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strike="sngStrike" dirty="0"/>
              <a:t>Clause 6 editorials: </a:t>
            </a:r>
            <a:r>
              <a:rPr lang="en-US" sz="2000" strike="sngStrike" dirty="0">
                <a:hlinkClick r:id="rId7"/>
              </a:rPr>
              <a:t>11-23/1536r0</a:t>
            </a:r>
            <a:r>
              <a:rPr lang="en-US" sz="2000" strike="sngStrike" dirty="0"/>
              <a:t> (Levy)</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8"/>
              </a:rPr>
              <a:t>11-23/1427r1</a:t>
            </a:r>
            <a:r>
              <a:rPr lang="en-US" sz="2000" dirty="0"/>
              <a:t> (Mutgan)</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9"/>
              </a:rPr>
              <a:t>11-23/1316r6</a:t>
            </a:r>
            <a:r>
              <a:rPr lang="en-US" sz="20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10"/>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11"/>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Annex AD CIDs: </a:t>
            </a:r>
            <a:r>
              <a:rPr lang="en-US" sz="2000" dirty="0">
                <a:hlinkClick r:id="rId12"/>
              </a:rPr>
              <a:t>11-23/1500r0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3"/>
              </a:rPr>
              <a:t>11-23/1314r3</a:t>
            </a:r>
            <a:r>
              <a:rPr lang="en-US" sz="2000" dirty="0"/>
              <a:t> (Yang) </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11-23/1245r20</a:t>
            </a:r>
            <a:r>
              <a:rPr lang="en-US" sz="2000" dirty="0"/>
              <a:t> (Numerous CIDs) (Smith): restart on CID 109</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14"/>
              </a:rPr>
              <a:t>11-23/1373r1</a:t>
            </a:r>
            <a:r>
              <a:rPr lang="en-US" sz="2000" dirty="0"/>
              <a:t> (Smith)</a:t>
            </a:r>
          </a:p>
          <a:p>
            <a:pPr marL="457200" indent="-457200">
              <a:spcBef>
                <a:spcPts val="300"/>
              </a:spcBef>
              <a:spcAft>
                <a:spcPts val="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4 or 5 or ??, on Tuesdays: Sep 26, Oct 3, (24?), 31, Nov 7</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Oct 10, 17, (24)?</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68296</TotalTime>
  <Words>3030</Words>
  <Application>Microsoft Office PowerPoint</Application>
  <PresentationFormat>Widescreen</PresentationFormat>
  <Paragraphs>355</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Timeline</vt:lpstr>
      <vt:lpstr>TGbh D1.0 WG Letter Ballot results</vt:lpstr>
      <vt:lpstr>TGbh Agenda – 12 Sept 2023, 13:30-15:30 ET</vt:lpstr>
      <vt:lpstr>Approve prior TGbh minutes</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469</cp:revision>
  <cp:lastPrinted>1601-01-01T00:00:00Z</cp:lastPrinted>
  <dcterms:created xsi:type="dcterms:W3CDTF">2021-01-26T19:12:38Z</dcterms:created>
  <dcterms:modified xsi:type="dcterms:W3CDTF">2023-09-13T22:06:33Z</dcterms:modified>
</cp:coreProperties>
</file>