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6"/>
  </p:notesMasterIdLst>
  <p:handoutMasterIdLst>
    <p:handoutMasterId r:id="rId37"/>
  </p:handoutMasterIdLst>
  <p:sldIdLst>
    <p:sldId id="269" r:id="rId3"/>
    <p:sldId id="370" r:id="rId4"/>
    <p:sldId id="427" r:id="rId5"/>
    <p:sldId id="428" r:id="rId6"/>
    <p:sldId id="464" r:id="rId7"/>
    <p:sldId id="465" r:id="rId8"/>
    <p:sldId id="436" r:id="rId9"/>
    <p:sldId id="285" r:id="rId10"/>
    <p:sldId id="286" r:id="rId11"/>
    <p:sldId id="482" r:id="rId12"/>
    <p:sldId id="550" r:id="rId13"/>
    <p:sldId id="479" r:id="rId14"/>
    <p:sldId id="485" r:id="rId15"/>
    <p:sldId id="487" r:id="rId16"/>
    <p:sldId id="486" r:id="rId17"/>
    <p:sldId id="488" r:id="rId18"/>
    <p:sldId id="489" r:id="rId19"/>
    <p:sldId id="480" r:id="rId20"/>
    <p:sldId id="404" r:id="rId21"/>
    <p:sldId id="430" r:id="rId22"/>
    <p:sldId id="406" r:id="rId23"/>
    <p:sldId id="451" r:id="rId24"/>
    <p:sldId id="476" r:id="rId25"/>
    <p:sldId id="472" r:id="rId26"/>
    <p:sldId id="492" r:id="rId27"/>
    <p:sldId id="409" r:id="rId28"/>
    <p:sldId id="477" r:id="rId29"/>
    <p:sldId id="455" r:id="rId30"/>
    <p:sldId id="474" r:id="rId31"/>
    <p:sldId id="475" r:id="rId32"/>
    <p:sldId id="454" r:id="rId33"/>
    <p:sldId id="478" r:id="rId34"/>
    <p:sldId id="490" r:id="rId35"/>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09" autoAdjust="0"/>
    <p:restoredTop sz="92643" autoAdjust="0"/>
  </p:normalViewPr>
  <p:slideViewPr>
    <p:cSldViewPr>
      <p:cViewPr varScale="1">
        <p:scale>
          <a:sx n="98" d="100"/>
          <a:sy n="98" d="100"/>
        </p:scale>
        <p:origin x="202" y="67"/>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3552" y="-40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802.11-23/1333r0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September 2023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802.11-23/1333r0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September 2023</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514D2267-1DDB-45C3-B02A-3D1475216CF1}" type="slidenum">
              <a:rPr lang="en-US" altLang="en-US" sz="1200" b="0" smtClean="0"/>
              <a:pPr/>
              <a:t>1</a:t>
            </a:fld>
            <a:endParaRPr lang="en-US" altLang="en-US" sz="1200" b="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11</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12</a:t>
            </a:fld>
            <a:endParaRPr lang="en-US" altLang="en-US"/>
          </a:p>
        </p:txBody>
      </p:sp>
    </p:spTree>
    <p:extLst>
      <p:ext uri="{BB962C8B-B14F-4D97-AF65-F5344CB8AC3E}">
        <p14:creationId xmlns:p14="http://schemas.microsoft.com/office/powerpoint/2010/main" val="19256484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11268" name="Rectangle 6"/>
          <p:cNvSpPr>
            <a:spLocks noGrp="1" noChangeArrowheads="1"/>
          </p:cNvSpPr>
          <p:nvPr>
            <p:ph type="ftr" sz="quarter" idx="4"/>
          </p:nvPr>
        </p:nvSpPr>
        <p:spPr>
          <a:xfrm>
            <a:off x="4422920" y="904398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13</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40423384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15364" name="Rectangle 6"/>
          <p:cNvSpPr>
            <a:spLocks noGrp="1" noChangeArrowheads="1"/>
          </p:cNvSpPr>
          <p:nvPr>
            <p:ph type="ftr" sz="quarter" idx="4"/>
          </p:nvPr>
        </p:nvSpPr>
        <p:spPr>
          <a:xfrm>
            <a:off x="4422920" y="90286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14</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43843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13316" name="Rectangle 6"/>
          <p:cNvSpPr>
            <a:spLocks noGrp="1" noChangeArrowheads="1"/>
          </p:cNvSpPr>
          <p:nvPr>
            <p:ph type="ftr" sz="quarter" idx="4"/>
          </p:nvPr>
        </p:nvSpPr>
        <p:spPr>
          <a:xfrm>
            <a:off x="4268712" y="9041884"/>
            <a:ext cx="19447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15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8409497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16</a:t>
            </a:fld>
            <a:endParaRPr lang="en-US" altLang="en-US" sz="1200" b="0"/>
          </a:p>
        </p:txBody>
      </p:sp>
    </p:spTree>
    <p:extLst>
      <p:ext uri="{BB962C8B-B14F-4D97-AF65-F5344CB8AC3E}">
        <p14:creationId xmlns:p14="http://schemas.microsoft.com/office/powerpoint/2010/main" val="22159126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17</a:t>
            </a:fld>
            <a:endParaRPr lang="en-US" altLang="en-US"/>
          </a:p>
        </p:txBody>
      </p:sp>
    </p:spTree>
    <p:extLst>
      <p:ext uri="{BB962C8B-B14F-4D97-AF65-F5344CB8AC3E}">
        <p14:creationId xmlns:p14="http://schemas.microsoft.com/office/powerpoint/2010/main" val="11052201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18</a:t>
            </a:fld>
            <a:endParaRPr lang="en-US" altLang="en-US"/>
          </a:p>
        </p:txBody>
      </p:sp>
    </p:spTree>
    <p:extLst>
      <p:ext uri="{BB962C8B-B14F-4D97-AF65-F5344CB8AC3E}">
        <p14:creationId xmlns:p14="http://schemas.microsoft.com/office/powerpoint/2010/main" val="28903865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F722053-C1A8-4599-BDA8-525F09FEB6F0}" type="slidenum">
              <a:rPr lang="en-US" altLang="en-US" sz="1200" b="0" smtClean="0"/>
              <a:pPr/>
              <a:t>19</a:t>
            </a:fld>
            <a:endParaRPr lang="en-US" altLang="en-US" sz="1200" b="0"/>
          </a:p>
        </p:txBody>
      </p:sp>
    </p:spTree>
    <p:extLst>
      <p:ext uri="{BB962C8B-B14F-4D97-AF65-F5344CB8AC3E}">
        <p14:creationId xmlns:p14="http://schemas.microsoft.com/office/powerpoint/2010/main" val="15370216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24579" name="Rectangle 2"/>
          <p:cNvSpPr>
            <a:spLocks noGrp="1" noChangeArrowheads="1"/>
          </p:cNvSpPr>
          <p:nvPr>
            <p:ph type="hdr" sz="quarter"/>
          </p:nvPr>
        </p:nvSpPr>
        <p:spPr>
          <a:xfrm>
            <a:off x="3968749" y="73024"/>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endParaRPr lang="en-US" altLang="en-US" sz="1400" dirty="0"/>
          </a:p>
        </p:txBody>
      </p:sp>
      <p:sp>
        <p:nvSpPr>
          <p:cNvPr id="24581" name="Rectangle 6"/>
          <p:cNvSpPr>
            <a:spLocks noGrp="1" noChangeArrowheads="1"/>
          </p:cNvSpPr>
          <p:nvPr>
            <p:ph type="ftr" sz="quarter" idx="4"/>
          </p:nvPr>
        </p:nvSpPr>
        <p:spPr>
          <a:xfrm>
            <a:off x="4114800" y="8991600"/>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4582" name="Rectangle 7"/>
          <p:cNvSpPr>
            <a:spLocks noGrp="1" noChangeArrowheads="1"/>
          </p:cNvSpPr>
          <p:nvPr>
            <p:ph type="sldNum" sz="quarter" idx="5"/>
          </p:nvPr>
        </p:nvSpPr>
        <p:spPr>
          <a:xfrm>
            <a:off x="3429000" y="9020176"/>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EE2D4A70-DD09-4D31-9FFE-3F14881DB165}" type="slidenum">
              <a:rPr lang="en-US" altLang="en-US" sz="1200" b="0" smtClean="0"/>
              <a:pPr/>
              <a:t>20</a:t>
            </a:fld>
            <a:endParaRPr lang="en-US" altLang="en-US" sz="1200" b="0" dirty="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xfrm>
            <a:off x="1238250" y="4429125"/>
            <a:ext cx="50292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746296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a:t>
            </a:fld>
            <a:endParaRPr lang="en-US" altLang="en-US"/>
          </a:p>
        </p:txBody>
      </p:sp>
    </p:spTree>
    <p:extLst>
      <p:ext uri="{BB962C8B-B14F-4D97-AF65-F5344CB8AC3E}">
        <p14:creationId xmlns:p14="http://schemas.microsoft.com/office/powerpoint/2010/main" val="31398957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26627" name="Slide Image Placeholder 1"/>
          <p:cNvSpPr>
            <a:spLocks noGrp="1" noRot="1" noChangeAspect="1" noTextEdit="1"/>
          </p:cNvSpPr>
          <p:nvPr>
            <p:ph type="sldImg"/>
          </p:nvPr>
        </p:nvSpPr>
        <p:spPr>
          <a:xfrm>
            <a:off x="1068388" y="103981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9" name="Header Placeholder 3"/>
          <p:cNvSpPr>
            <a:spLocks noGrp="1"/>
          </p:cNvSpPr>
          <p:nvPr>
            <p:ph type="hdr" sz="quarter"/>
          </p:nvPr>
        </p:nvSpPr>
        <p:spPr>
          <a:xfrm>
            <a:off x="4071143"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endParaRPr lang="en-US" altLang="en-US" sz="1400" dirty="0"/>
          </a:p>
        </p:txBody>
      </p:sp>
      <p:sp>
        <p:nvSpPr>
          <p:cNvPr id="26631"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6632" name="Slide Number Placeholder 6"/>
          <p:cNvSpPr>
            <a:spLocks noGrp="1"/>
          </p:cNvSpPr>
          <p:nvPr>
            <p:ph type="sldNum" sz="quarter" idx="5"/>
          </p:nvPr>
        </p:nvSpPr>
        <p:spPr>
          <a:xfrm>
            <a:off x="3180556" y="90678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81D88D78-9193-4EC7-928C-99499C84AFE4}" type="slidenum">
              <a:rPr lang="en-US" altLang="en-US" sz="1200" b="0" smtClean="0"/>
              <a:pPr/>
              <a:t>21</a:t>
            </a:fld>
            <a:endParaRPr lang="en-US" altLang="en-US" sz="1200" b="0" dirty="0"/>
          </a:p>
        </p:txBody>
      </p:sp>
    </p:spTree>
    <p:extLst>
      <p:ext uri="{BB962C8B-B14F-4D97-AF65-F5344CB8AC3E}">
        <p14:creationId xmlns:p14="http://schemas.microsoft.com/office/powerpoint/2010/main" val="9269758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22</a:t>
            </a:fld>
            <a:endParaRPr lang="en-US" altLang="en-US" sz="1200" b="0" dirty="0"/>
          </a:p>
        </p:txBody>
      </p:sp>
    </p:spTree>
    <p:extLst>
      <p:ext uri="{BB962C8B-B14F-4D97-AF65-F5344CB8AC3E}">
        <p14:creationId xmlns:p14="http://schemas.microsoft.com/office/powerpoint/2010/main" val="11262442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23</a:t>
            </a:fld>
            <a:endParaRPr lang="en-US" altLang="en-US"/>
          </a:p>
        </p:txBody>
      </p:sp>
    </p:spTree>
    <p:extLst>
      <p:ext uri="{BB962C8B-B14F-4D97-AF65-F5344CB8AC3E}">
        <p14:creationId xmlns:p14="http://schemas.microsoft.com/office/powerpoint/2010/main" val="41599200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31747" name="Slide Image Placeholder 1"/>
          <p:cNvSpPr>
            <a:spLocks noGrp="1" noRot="1" noChangeAspect="1" noTextEdit="1"/>
          </p:cNvSpPr>
          <p:nvPr>
            <p:ph type="sldImg"/>
          </p:nvPr>
        </p:nvSpPr>
        <p:spPr>
          <a:xfrm>
            <a:off x="1030288" y="762000"/>
            <a:ext cx="4702175" cy="2646363"/>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1749" name="Header Placeholder 3"/>
          <p:cNvSpPr>
            <a:spLocks noGrp="1"/>
          </p:cNvSpPr>
          <p:nvPr>
            <p:ph type="hdr" sz="quarter"/>
          </p:nvPr>
        </p:nvSpPr>
        <p:spPr>
          <a:xfrm>
            <a:off x="4495800" y="3571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endParaRPr lang="en-US" altLang="en-US" sz="1400" dirty="0"/>
          </a:p>
        </p:txBody>
      </p:sp>
      <p:sp>
        <p:nvSpPr>
          <p:cNvPr id="31751" name="Footer Placeholder 5"/>
          <p:cNvSpPr>
            <a:spLocks noGrp="1"/>
          </p:cNvSpPr>
          <p:nvPr>
            <p:ph type="ftr" sz="quarter" idx="4"/>
          </p:nvPr>
        </p:nvSpPr>
        <p:spPr>
          <a:xfrm>
            <a:off x="4267200" y="9051131"/>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31752" name="Slide Number Placeholder 6"/>
          <p:cNvSpPr>
            <a:spLocks noGrp="1"/>
          </p:cNvSpPr>
          <p:nvPr>
            <p:ph type="sldNum" sz="quarter" idx="5"/>
          </p:nvPr>
        </p:nvSpPr>
        <p:spPr>
          <a:xfrm>
            <a:off x="2885281" y="9051131"/>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96A2EC4A-26C0-4D19-B3B4-38491F7E6F6E}" type="slidenum">
              <a:rPr lang="en-US" altLang="en-US" sz="1200" b="0" smtClean="0"/>
              <a:pPr/>
              <a:t>24</a:t>
            </a:fld>
            <a:endParaRPr lang="en-US" altLang="en-US" sz="1200" b="0" dirty="0"/>
          </a:p>
        </p:txBody>
      </p:sp>
    </p:spTree>
    <p:extLst>
      <p:ext uri="{BB962C8B-B14F-4D97-AF65-F5344CB8AC3E}">
        <p14:creationId xmlns:p14="http://schemas.microsoft.com/office/powerpoint/2010/main" val="17938652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802.11-23/1333r0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25</a:t>
            </a:fld>
            <a:endParaRPr lang="en-US" altLang="en-US"/>
          </a:p>
        </p:txBody>
      </p:sp>
    </p:spTree>
    <p:extLst>
      <p:ext uri="{BB962C8B-B14F-4D97-AF65-F5344CB8AC3E}">
        <p14:creationId xmlns:p14="http://schemas.microsoft.com/office/powerpoint/2010/main" val="11331901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043BC31-E8A9-4A17-AB65-414294921501}" type="slidenum">
              <a:rPr lang="en-US" altLang="en-US" sz="1200" b="0" smtClean="0"/>
              <a:pPr/>
              <a:t>26</a:t>
            </a:fld>
            <a:endParaRPr lang="en-US" altLang="en-US" sz="1200" b="0"/>
          </a:p>
        </p:txBody>
      </p:sp>
    </p:spTree>
    <p:extLst>
      <p:ext uri="{BB962C8B-B14F-4D97-AF65-F5344CB8AC3E}">
        <p14:creationId xmlns:p14="http://schemas.microsoft.com/office/powerpoint/2010/main" val="35139571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304FB85-2470-4AAA-A697-3628A401FADE}" type="slidenum">
              <a:rPr lang="en-US" altLang="en-US" sz="1200" b="0" smtClean="0"/>
              <a:pPr/>
              <a:t>27</a:t>
            </a:fld>
            <a:endParaRPr lang="en-US" altLang="en-US" sz="1200" b="0"/>
          </a:p>
        </p:txBody>
      </p:sp>
    </p:spTree>
    <p:extLst>
      <p:ext uri="{BB962C8B-B14F-4D97-AF65-F5344CB8AC3E}">
        <p14:creationId xmlns:p14="http://schemas.microsoft.com/office/powerpoint/2010/main" val="5993768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28</a:t>
            </a:fld>
            <a:endParaRPr lang="en-US" altLang="en-US"/>
          </a:p>
        </p:txBody>
      </p:sp>
    </p:spTree>
    <p:extLst>
      <p:ext uri="{BB962C8B-B14F-4D97-AF65-F5344CB8AC3E}">
        <p14:creationId xmlns:p14="http://schemas.microsoft.com/office/powerpoint/2010/main" val="27760574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29</a:t>
            </a:fld>
            <a:endParaRPr lang="en-US" altLang="en-US"/>
          </a:p>
        </p:txBody>
      </p:sp>
    </p:spTree>
    <p:extLst>
      <p:ext uri="{BB962C8B-B14F-4D97-AF65-F5344CB8AC3E}">
        <p14:creationId xmlns:p14="http://schemas.microsoft.com/office/powerpoint/2010/main" val="13307724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1A27690-432F-4C83-8536-CEA930C02E6B}" type="slidenum">
              <a:rPr lang="en-US" altLang="en-US" sz="1200" b="0" smtClean="0"/>
              <a:pPr/>
              <a:t>30</a:t>
            </a:fld>
            <a:endParaRPr lang="en-US" altLang="en-US" sz="1200" b="0"/>
          </a:p>
        </p:txBody>
      </p:sp>
    </p:spTree>
    <p:extLst>
      <p:ext uri="{BB962C8B-B14F-4D97-AF65-F5344CB8AC3E}">
        <p14:creationId xmlns:p14="http://schemas.microsoft.com/office/powerpoint/2010/main" val="985855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a:t>
            </a:fld>
            <a:endParaRPr lang="en-US" altLang="en-US"/>
          </a:p>
        </p:txBody>
      </p:sp>
    </p:spTree>
    <p:extLst>
      <p:ext uri="{BB962C8B-B14F-4D97-AF65-F5344CB8AC3E}">
        <p14:creationId xmlns:p14="http://schemas.microsoft.com/office/powerpoint/2010/main" val="4168068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43011" name="Slide Image Placeholder 1"/>
          <p:cNvSpPr>
            <a:spLocks noGrp="1" noRot="1" noChangeAspect="1" noTextEdit="1"/>
          </p:cNvSpPr>
          <p:nvPr>
            <p:ph type="sldImg"/>
          </p:nvPr>
        </p:nvSpPr>
        <p:spPr>
          <a:xfrm>
            <a:off x="1049338" y="695325"/>
            <a:ext cx="4702175" cy="2646363"/>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3013" name="Header Placeholder 3"/>
          <p:cNvSpPr>
            <a:spLocks noGrp="1"/>
          </p:cNvSpPr>
          <p:nvPr>
            <p:ph type="hdr" sz="quarter"/>
          </p:nvPr>
        </p:nvSpPr>
        <p:spPr>
          <a:xfrm>
            <a:off x="3968749" y="53975"/>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endParaRPr lang="en-US" altLang="en-US" sz="1400" dirty="0"/>
          </a:p>
        </p:txBody>
      </p:sp>
      <p:sp>
        <p:nvSpPr>
          <p:cNvPr id="43015"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3016"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414BF364-3CA9-408D-B83D-20807EDDEFE2}" type="slidenum">
              <a:rPr lang="en-US" altLang="en-US" sz="1200" b="0" smtClean="0"/>
              <a:pPr/>
              <a:t>31</a:t>
            </a:fld>
            <a:endParaRPr lang="en-US" altLang="en-US" sz="1200" b="0" dirty="0"/>
          </a:p>
        </p:txBody>
      </p:sp>
    </p:spTree>
    <p:extLst>
      <p:ext uri="{BB962C8B-B14F-4D97-AF65-F5344CB8AC3E}">
        <p14:creationId xmlns:p14="http://schemas.microsoft.com/office/powerpoint/2010/main" val="32117729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45059" name="Slide Image Placeholder 1"/>
          <p:cNvSpPr>
            <a:spLocks noGrp="1" noRot="1" noChangeAspect="1" noTextEdit="1"/>
          </p:cNvSpPr>
          <p:nvPr>
            <p:ph type="sldImg"/>
          </p:nvPr>
        </p:nvSpPr>
        <p:spPr>
          <a:xfrm>
            <a:off x="1049338" y="103981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1" name="Header Placeholder 3"/>
          <p:cNvSpPr>
            <a:spLocks noGrp="1"/>
          </p:cNvSpPr>
          <p:nvPr>
            <p:ph type="hdr" sz="quarter"/>
          </p:nvPr>
        </p:nvSpPr>
        <p:spPr>
          <a:xfrm>
            <a:off x="3875087"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endParaRPr lang="en-US" altLang="en-US" sz="1400" dirty="0"/>
          </a:p>
        </p:txBody>
      </p:sp>
      <p:sp>
        <p:nvSpPr>
          <p:cNvPr id="45063"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5064"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363F752B-CC74-4873-BFBA-FBE640B8FF2F}" type="slidenum">
              <a:rPr lang="en-US" altLang="en-US" sz="1200" b="0" smtClean="0"/>
              <a:pPr/>
              <a:t>32</a:t>
            </a:fld>
            <a:endParaRPr lang="en-US" altLang="en-US" sz="1200" b="0" dirty="0"/>
          </a:p>
        </p:txBody>
      </p:sp>
    </p:spTree>
    <p:extLst>
      <p:ext uri="{BB962C8B-B14F-4D97-AF65-F5344CB8AC3E}">
        <p14:creationId xmlns:p14="http://schemas.microsoft.com/office/powerpoint/2010/main" val="427513064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28675" name="Slide Image Placeholder 1"/>
          <p:cNvSpPr>
            <a:spLocks noGrp="1" noRot="1" noChangeAspect="1" noTextEdit="1"/>
          </p:cNvSpPr>
          <p:nvPr>
            <p:ph type="sldImg"/>
          </p:nvPr>
        </p:nvSpPr>
        <p:spPr>
          <a:xfrm>
            <a:off x="1020763" y="6985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4481513" y="88900"/>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endParaRPr lang="en-US" altLang="en-US" sz="1400" dirty="0"/>
          </a:p>
        </p:txBody>
      </p:sp>
      <p:sp>
        <p:nvSpPr>
          <p:cNvPr id="28679" name="Footer Placeholder 5"/>
          <p:cNvSpPr>
            <a:spLocks noGrp="1"/>
          </p:cNvSpPr>
          <p:nvPr>
            <p:ph type="ftr" sz="quarter" idx="4"/>
          </p:nvPr>
        </p:nvSpPr>
        <p:spPr>
          <a:xfrm>
            <a:off x="4267200" y="90170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276600" y="90170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33</a:t>
            </a:fld>
            <a:endParaRPr lang="en-US" altLang="en-US" sz="1200" b="0" dirty="0"/>
          </a:p>
        </p:txBody>
      </p:sp>
    </p:spTree>
    <p:extLst>
      <p:ext uri="{BB962C8B-B14F-4D97-AF65-F5344CB8AC3E}">
        <p14:creationId xmlns:p14="http://schemas.microsoft.com/office/powerpoint/2010/main" val="240679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11268" name="Rectangle 6"/>
          <p:cNvSpPr>
            <a:spLocks noGrp="1" noChangeArrowheads="1"/>
          </p:cNvSpPr>
          <p:nvPr>
            <p:ph type="ftr" sz="quarter" idx="4"/>
          </p:nvPr>
        </p:nvSpPr>
        <p:spPr>
          <a:xfrm>
            <a:off x="4759470" y="9057273"/>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1100185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13316" name="Rectangle 6"/>
          <p:cNvSpPr>
            <a:spLocks noGrp="1" noChangeArrowheads="1"/>
          </p:cNvSpPr>
          <p:nvPr>
            <p:ph type="ftr" sz="quarter" idx="4"/>
          </p:nvPr>
        </p:nvSpPr>
        <p:spPr>
          <a:xfrm>
            <a:off x="4422920" y="900776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67029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15364" name="Rectangle 6"/>
          <p:cNvSpPr>
            <a:spLocks noGrp="1" noChangeArrowheads="1"/>
          </p:cNvSpPr>
          <p:nvPr>
            <p:ph type="ftr" sz="quarter" idx="4"/>
          </p:nvPr>
        </p:nvSpPr>
        <p:spPr>
          <a:xfrm>
            <a:off x="4422920" y="90667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6</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89437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7</a:t>
            </a:fld>
            <a:endParaRPr lang="en-US" altLang="en-US" sz="1200" b="0"/>
          </a:p>
        </p:txBody>
      </p:sp>
    </p:spTree>
    <p:extLst>
      <p:ext uri="{BB962C8B-B14F-4D97-AF65-F5344CB8AC3E}">
        <p14:creationId xmlns:p14="http://schemas.microsoft.com/office/powerpoint/2010/main" val="12857065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10</a:t>
            </a:fld>
            <a:endParaRPr lang="en-US" altLang="en-US"/>
          </a:p>
        </p:txBody>
      </p:sp>
    </p:spTree>
    <p:extLst>
      <p:ext uri="{BB962C8B-B14F-4D97-AF65-F5344CB8AC3E}">
        <p14:creationId xmlns:p14="http://schemas.microsoft.com/office/powerpoint/2010/main" val="2797367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September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September 2023</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September 2023</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9"/>
          <p:cNvSpPr>
            <a:spLocks noGrp="1"/>
          </p:cNvSpPr>
          <p:nvPr>
            <p:ph type="title"/>
          </p:nvPr>
        </p:nvSpPr>
        <p:spPr/>
        <p:txBody>
          <a:bodyPr/>
          <a:lstStyle/>
          <a:p>
            <a:r>
              <a:rPr lang="en-US"/>
              <a:t>Click to edit Master title style</a:t>
            </a:r>
            <a:endParaRPr lang="en-GB"/>
          </a:p>
        </p:txBody>
      </p:sp>
      <p:sp>
        <p:nvSpPr>
          <p:cNvPr id="5" name="Rectangle 4"/>
          <p:cNvSpPr>
            <a:spLocks noGrp="1" noChangeArrowheads="1"/>
          </p:cNvSpPr>
          <p:nvPr>
            <p:ph type="dt" sz="half" idx="10"/>
          </p:nvPr>
        </p:nvSpPr>
        <p:spPr>
          <a:xfrm>
            <a:off x="928688" y="332601"/>
            <a:ext cx="1340110" cy="276999"/>
          </a:xfrm>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September 2023</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September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September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a:t>September 2023</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861707"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802.11-23/1333r3</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September 2023</a:t>
            </a:r>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11.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mailto:necati.canpolat@intel.com" TargetMode="External"/><Relationship Id="rId5" Type="http://schemas.openxmlformats.org/officeDocument/2006/relationships/hyperlink" Target="mailto:melike.erolkantarci@uottawa.ca" TargetMode="External"/><Relationship Id="rId4" Type="http://schemas.openxmlformats.org/officeDocument/2006/relationships/hyperlink" Target="mailto:pitur008@uottawa.ca"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https://mentor.ieee.org/802.11/dcn/15/11-15-1489-18-0000-register-of-loa-requests.docx" TargetMode="External"/><Relationship Id="rId4" Type="http://schemas.openxmlformats.org/officeDocument/2006/relationships/hyperlink" Target="https://mentor.ieee.org/802.11/dcn/15/11-15-1489-12-0000-register-of-loa-request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13" Type="http://schemas.openxmlformats.org/officeDocument/2006/relationships/hyperlink" Target="https://www.techstreet.com/ieee/standards/ieee-p802-11be?gateway_code=ieee&amp;product_id=2524517"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12" Type="http://schemas.openxmlformats.org/officeDocument/2006/relationships/hyperlink" Target="https://www.techstreet.com/ieee/standards/ieee-p802-11bd?product_id=2251332" TargetMode="External"/><Relationship Id="rId2" Type="http://schemas.openxmlformats.org/officeDocument/2006/relationships/notesSlide" Target="../notesSlides/notesSlide19.xml"/><Relationship Id="rId16" Type="http://schemas.openxmlformats.org/officeDocument/2006/relationships/hyperlink" Target="https://www.techstreet.com/ieee/standards/ieee-p802-11?product_id=2566260" TargetMode="Externa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c?product_id=2241694" TargetMode="External"/><Relationship Id="rId5" Type="http://schemas.openxmlformats.org/officeDocument/2006/relationships/hyperlink" Target="https://www.techstreet.com/standards/ieee-p802-11?product_id=2009234" TargetMode="External"/><Relationship Id="rId15" Type="http://schemas.openxmlformats.org/officeDocument/2006/relationships/hyperlink" Target="https://www.techstreet.com/ieee/standards/ieee-p802-11bh?product_id=2569955" TargetMode="External"/><Relationship Id="rId10" Type="http://schemas.openxmlformats.org/officeDocument/2006/relationships/hyperlink" Target="https://www.techstreet.com/ieee/standards/ieee-p802-11bb?product_id=2502776"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 Id="rId14" Type="http://schemas.openxmlformats.org/officeDocument/2006/relationships/hyperlink" Target="https://www.techstreet.com/ieee/standards/ieee-p802-11bf?gateway_code=ieee&amp;vendor_id=10365&amp;product_id=2564796"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urldefense.com/v3/__https:/www.linkedin.com/feed/update/urn:li:activity:6975781964800786432__;!!NpxR!lnWG-5AJrp64mPwlJXUKvdDbYZhZiwbJzuvaJIuo3ygX3umof_45fTqHwrXg7jQp0ZIHo1LohMDwL1zE$" TargetMode="External"/><Relationship Id="rId7" Type="http://schemas.openxmlformats.org/officeDocument/2006/relationships/hyperlink" Target="https://standards.ieee.org/beyond-standards/newly-released-ieee-802-11az-standard-improving-wi-fi-location-accuracy-is-set-to-unleash-a-new-wave-of-innovation/"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www.linkedin.com/posts/ieee-sa-ieee-standards-association_rapidly-evolving-consumer-technologies-are-activity-6979894563645595648-ZnFY?utm_source=share&amp;utm_medium=member_desktop" TargetMode="External"/><Relationship Id="rId5" Type="http://schemas.openxmlformats.org/officeDocument/2006/relationships/hyperlink" Target="https://www.linkedin.com/feed/update/urn:li:activity:6978467413528825856?updateEntityUrn=urn%3Ali%3Afs_feedUpdate%3A%28V2%2Curn%3Ali%3Aactivity%3A6978467413528825856%29" TargetMode="External"/><Relationship Id="rId4" Type="http://schemas.openxmlformats.org/officeDocument/2006/relationships/hyperlink" Target="https://standards.ieee.org/beyond-standards/the-evolution-of-wi-fi-technology-and-standards/"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witter.com/ieee802"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mailto:tbaykas@ieee.org" TargetMode="External"/><Relationship Id="rId5" Type="http://schemas.openxmlformats.org/officeDocument/2006/relationships/hyperlink" Target="https://standards.ieee.org/featured/802/index.html" TargetMode="External"/><Relationship Id="rId4" Type="http://schemas.openxmlformats.org/officeDocument/2006/relationships/hyperlink" Target="https://www.linkedin.com/company/ieee802"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10" Type="http://schemas.openxmlformats.org/officeDocument/2006/relationships/hyperlink" Target="https://urldefense.com/v3/__https:/wifinowglobal.com/webinar/live-stream-tutorial-technology-and-use-cases-for-wi-fi-location-ieee-802-11az-monday-may-22-2-pm-bst-3-pm-cet/__;!!NpxR!kU1KjR_AQlYK0uI6rxINdbDQYNYbnCd_sVqsjH9tl4av1IpX1joEjYXKg9SCJ-nenbvyWkmAQktlZ3twVmFDqFo$" TargetMode="External"/><Relationship Id="rId4" Type="http://schemas.openxmlformats.org/officeDocument/2006/relationships/hyperlink" Target="https://wcc.on24.com/webcast/present?e=2716854&amp;k=93F8DB94EE7850D2A7C4ACDD5E36D416" TargetMode="External"/><Relationship Id="rId9" Type="http://schemas.openxmlformats.org/officeDocument/2006/relationships/hyperlink" Target="https://event.on24.com/wcc/r/4153277/A4D7185230A328AF38376C8193EE9714?partnerref=speaker"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3/11-13-0230-05-0000-comment-resolution-tutorial.ppt" TargetMode="External"/><Relationship Id="rId7"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mentor.ieee.org/802.11/dcn/18/11-18-1410-00-00ax-lb233-cr-spatial-reuse.docx" TargetMode="External"/><Relationship Id="rId5" Type="http://schemas.openxmlformats.org/officeDocument/2006/relationships/hyperlink" Target="https://mentor.ieee.org/802.11/dcn/18/11-18-0669-04-000m-revmd-mac-comments-assigned-to-hamilton.docx" TargetMode="External"/><Relationship Id="rId4" Type="http://schemas.openxmlformats.org/officeDocument/2006/relationships/hyperlink" Target="https://mentor.ieee.org/802.11/dcn/11/11-11-1625-02-0000-comment-resolution-guide.do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a:t>September 2023 802.11 Session</a:t>
            </a:r>
            <a:br>
              <a:rPr lang="en-US" altLang="en-US" dirty="0"/>
            </a:br>
            <a:r>
              <a:rPr lang="en-US" altLang="en-US" dirty="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a:t>Date:</a:t>
            </a:r>
            <a:r>
              <a:rPr lang="en-US" altLang="en-US" sz="2000" b="0" dirty="0"/>
              <a:t> 2023-09-14</a:t>
            </a:r>
          </a:p>
        </p:txBody>
      </p:sp>
      <p:graphicFrame>
        <p:nvGraphicFramePr>
          <p:cNvPr id="6148" name="Object 11"/>
          <p:cNvGraphicFramePr>
            <a:graphicFrameLocks noChangeAspect="1"/>
          </p:cNvGraphicFramePr>
          <p:nvPr/>
        </p:nvGraphicFramePr>
        <p:xfrm>
          <a:off x="2054225" y="3206750"/>
          <a:ext cx="7731125" cy="2587625"/>
        </p:xfrm>
        <a:graphic>
          <a:graphicData uri="http://schemas.openxmlformats.org/presentationml/2006/ole">
            <mc:AlternateContent xmlns:mc="http://schemas.openxmlformats.org/markup-compatibility/2006">
              <mc:Choice xmlns:v="urn:schemas-microsoft-com:vml" Requires="v">
                <p:oleObj name="Document" r:id="rId3" imgW="8286150" imgH="2778876" progId="Word.Document.8">
                  <p:embed/>
                </p:oleObj>
              </mc:Choice>
              <mc:Fallback>
                <p:oleObj name="Document" r:id="rId3" imgW="8286150" imgH="2778876" progId="Word.Document.8">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4225" y="3206750"/>
                        <a:ext cx="77311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7A1A52-A35D-4CFF-A34A-6C09ED14E63A}" type="slidenum">
              <a:rPr lang="en-US" altLang="en-US" sz="1200" b="0" smtClean="0"/>
              <a:pPr>
                <a:spcBef>
                  <a:spcPct val="0"/>
                </a:spcBef>
                <a:buFontTx/>
                <a:buNone/>
              </a:pPr>
              <a:t>1</a:t>
            </a:fld>
            <a:endParaRPr lang="en-US" altLang="en-US" sz="12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W2.3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September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074906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Pedro Riviera, University of Ottawa, </a:t>
            </a:r>
            <a:r>
              <a:rPr lang="en-US" sz="1600" dirty="0">
                <a:hlinkClick r:id="rId4"/>
              </a:rPr>
              <a:t>pitur008@uottawa.ca</a:t>
            </a:r>
            <a:r>
              <a:rPr lang="en-US" sz="1600" dirty="0"/>
              <a:t>   - WNG</a:t>
            </a:r>
          </a:p>
          <a:p>
            <a:pPr lvl="1"/>
            <a:r>
              <a:rPr lang="en-US" sz="1600" dirty="0" err="1"/>
              <a:t>Melike</a:t>
            </a:r>
            <a:r>
              <a:rPr lang="en-US" sz="1600" dirty="0"/>
              <a:t> Erol-</a:t>
            </a:r>
            <a:r>
              <a:rPr lang="en-US" sz="1600" dirty="0" err="1"/>
              <a:t>Kantarci</a:t>
            </a:r>
            <a:r>
              <a:rPr lang="en-US" sz="1600" dirty="0"/>
              <a:t>, University of Ottawa, </a:t>
            </a:r>
            <a:r>
              <a:rPr lang="en-US" sz="1600" dirty="0">
                <a:hlinkClick r:id="rId5"/>
              </a:rPr>
              <a:t>melike.erolkantarci@uottawa.ca</a:t>
            </a:r>
            <a:r>
              <a:rPr lang="en-US" sz="1600" dirty="0"/>
              <a:t>  - WNG</a:t>
            </a:r>
          </a:p>
          <a:p>
            <a:pPr lvl="1"/>
            <a:r>
              <a:rPr lang="en-US" sz="1600" dirty="0"/>
              <a:t>Necati Canpolat, Wireless Broadband Alliance, </a:t>
            </a:r>
            <a:r>
              <a:rPr lang="it-IT" sz="1600" dirty="0">
                <a:hlinkClick r:id="rId6"/>
              </a:rPr>
              <a:t>necati.canpolat@intel.com</a:t>
            </a:r>
            <a:r>
              <a:rPr lang="en-US" sz="1600" dirty="0"/>
              <a:t> – Mid-week plenary</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W2.5 Announcements: 2023 September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11</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FRIday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12</a:t>
            </a:fld>
            <a:endParaRPr lang="en-US" altLang="en-US" sz="1200" b="0"/>
          </a:p>
        </p:txBody>
      </p:sp>
    </p:spTree>
    <p:extLst>
      <p:ext uri="{BB962C8B-B14F-4D97-AF65-F5344CB8AC3E}">
        <p14:creationId xmlns:p14="http://schemas.microsoft.com/office/powerpoint/2010/main" val="2863545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F2.1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13</a:t>
            </a:fld>
            <a:endParaRPr lang="en-US" altLang="en-US" sz="1200" b="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F2.1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14</a:t>
            </a:fld>
            <a:endParaRPr lang="en-US" altLang="en-US" sz="1200" b="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F2.1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15</a:t>
            </a:fld>
            <a:endParaRPr lang="en-US" altLang="en-US" sz="1200" b="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16</a:t>
            </a:fld>
            <a:endParaRPr lang="en-US" altLang="en-US" sz="1200" b="0"/>
          </a:p>
        </p:txBody>
      </p:sp>
    </p:spTree>
    <p:extLst>
      <p:ext uri="{BB962C8B-B14F-4D97-AF65-F5344CB8AC3E}">
        <p14:creationId xmlns:p14="http://schemas.microsoft.com/office/powerpoint/2010/main" val="20797844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F2.3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September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17</a:t>
            </a:fld>
            <a:endParaRPr lang="en-US"/>
          </a:p>
        </p:txBody>
      </p:sp>
    </p:spTree>
    <p:extLst>
      <p:ext uri="{BB962C8B-B14F-4D97-AF65-F5344CB8AC3E}">
        <p14:creationId xmlns:p14="http://schemas.microsoft.com/office/powerpoint/2010/main" val="2840642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a:t>Planned next full WG11 Session: Mixed-mode November 12-17, 2023</a:t>
            </a:r>
          </a:p>
          <a:p>
            <a:pPr marL="0" indent="0">
              <a:buFontTx/>
              <a:buNone/>
              <a:defRPr/>
            </a:pPr>
            <a:r>
              <a:rPr lang="en-GB" altLang="en-US" dirty="0"/>
              <a:t>Upcoming Chair Advisory Committee meetings </a:t>
            </a:r>
          </a:p>
          <a:p>
            <a:pPr marL="457200" lvl="1" indent="0">
              <a:buFontTx/>
              <a:buNone/>
              <a:defRPr/>
            </a:pPr>
            <a:r>
              <a:rPr lang="en-GB" altLang="en-US" dirty="0"/>
              <a:t>CAC teleconference:  </a:t>
            </a:r>
            <a:r>
              <a:rPr lang="en-GB" altLang="en-US" b="1" dirty="0"/>
              <a:t>Monday 2023-10-09 at 9 am Eastern</a:t>
            </a:r>
          </a:p>
          <a:p>
            <a:pPr lvl="1">
              <a:defRPr/>
            </a:pPr>
            <a:r>
              <a:rPr lang="en-GB" altLang="en-US" sz="1600" dirty="0"/>
              <a:t>Initial objectives/agendas should be uploaded as mentor documents (.ppt format) or send to chair (.</a:t>
            </a:r>
            <a:r>
              <a:rPr lang="en-GB" altLang="en-US" sz="1600" dirty="0" err="1"/>
              <a:t>xls</a:t>
            </a:r>
            <a:r>
              <a:rPr lang="en-GB" altLang="en-US" sz="1600" dirty="0"/>
              <a:t> tab format) before this call to meet 30-day agenda submission deadline.</a:t>
            </a:r>
          </a:p>
          <a:p>
            <a:pPr marL="457200" lvl="1" indent="0">
              <a:buFontTx/>
              <a:buNone/>
              <a:defRPr/>
            </a:pPr>
            <a:r>
              <a:rPr lang="en-GB" altLang="en-US" dirty="0"/>
              <a:t>CAC teleconference: </a:t>
            </a:r>
            <a:r>
              <a:rPr lang="en-GB" altLang="en-US" b="1" dirty="0"/>
              <a:t>Monday 2023-10-30 at 9 am Eastern </a:t>
            </a:r>
          </a:p>
          <a:p>
            <a:pPr marL="457200" lvl="1" indent="0">
              <a:buNone/>
              <a:defRPr/>
            </a:pPr>
            <a:r>
              <a:rPr lang="en-GB" altLang="en-US" dirty="0"/>
              <a:t>CAC teleconference: </a:t>
            </a:r>
            <a:r>
              <a:rPr lang="en-GB" altLang="en-US" b="1" dirty="0"/>
              <a:t>Sunday 2023-11-12 at 6 pm Eastern</a:t>
            </a:r>
            <a:r>
              <a:rPr lang="en-GB" altLang="en-US" dirty="0"/>
              <a:t> </a:t>
            </a:r>
          </a:p>
          <a:p>
            <a:pPr lvl="1">
              <a:defRPr/>
            </a:pPr>
            <a:r>
              <a:rPr lang="en-GB" altLang="en-US" sz="1600" dirty="0"/>
              <a:t>Send snapshots to Robert Stacey before this teleconference.</a:t>
            </a:r>
          </a:p>
          <a:p>
            <a:pPr marL="0" indent="0">
              <a:buFontTx/>
              <a:buNone/>
              <a:defRPr/>
            </a:pPr>
            <a:endParaRPr lang="en-GB" altLang="en-US" sz="2000" dirty="0"/>
          </a:p>
          <a:p>
            <a:pPr marL="0" indent="0">
              <a:buFontTx/>
              <a:buNone/>
              <a:defRPr/>
            </a:pPr>
            <a:r>
              <a:rPr lang="en-GB" altLang="en-US" sz="2000" dirty="0"/>
              <a:t>The purpose of the CAC is to prepare session agendas, room requests/meeting times, and advise and support the chair re: responsibilities as an EC member. </a:t>
            </a:r>
          </a:p>
          <a:p>
            <a:pPr marL="0" indent="0">
              <a:buFontTx/>
              <a:buNone/>
              <a:defRPr/>
            </a:pPr>
            <a:r>
              <a:rPr lang="en-GB" altLang="en-US" sz="2000" dirty="0"/>
              <a:t>Leaders of 802.11 subgroups (or their nominee) should attend CAC meetings </a:t>
            </a:r>
          </a:p>
        </p:txBody>
      </p:sp>
      <p:sp>
        <p:nvSpPr>
          <p:cNvPr id="20483" name="Title 1"/>
          <p:cNvSpPr>
            <a:spLocks noGrp="1"/>
          </p:cNvSpPr>
          <p:nvPr>
            <p:ph type="title"/>
          </p:nvPr>
        </p:nvSpPr>
        <p:spPr/>
        <p:txBody>
          <a:bodyPr/>
          <a:lstStyle/>
          <a:p>
            <a:r>
              <a:rPr lang="en-GB" altLang="en-US" dirty="0"/>
              <a:t>F2.4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18</a:t>
            </a:fld>
            <a:endParaRPr lang="en-US" altLang="en-US" sz="1200" b="0"/>
          </a:p>
        </p:txBody>
      </p:sp>
    </p:spTree>
    <p:extLst>
      <p:ext uri="{BB962C8B-B14F-4D97-AF65-F5344CB8AC3E}">
        <p14:creationId xmlns:p14="http://schemas.microsoft.com/office/powerpoint/2010/main" val="8938827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676400"/>
            <a:ext cx="10363200" cy="4799013"/>
          </a:xfrm>
        </p:spPr>
        <p:txBody>
          <a:bodyPr/>
          <a:lstStyle/>
          <a:p>
            <a:pPr marL="0" indent="0">
              <a:buFontTx/>
              <a:buNone/>
              <a:defRPr/>
            </a:pPr>
            <a:r>
              <a:rPr lang="en-GB" altLang="en-US" dirty="0"/>
              <a:t>IEEE </a:t>
            </a:r>
            <a:r>
              <a:rPr lang="en-GB" altLang="en-US" dirty="0" err="1"/>
              <a:t>PatCom</a:t>
            </a:r>
            <a:r>
              <a:rPr lang="en-GB" altLang="en-US" dirty="0"/>
              <a:t> LOA Listing for 802.11 is here: </a:t>
            </a:r>
            <a:r>
              <a:rPr lang="en-GB" altLang="en-US" dirty="0">
                <a:hlinkClick r:id="rId3"/>
              </a:rPr>
              <a:t>https://standards.ieee.org/about/sasb/patcom/patents.html</a:t>
            </a:r>
            <a:r>
              <a:rPr lang="en-GB" altLang="en-US" dirty="0"/>
              <a:t> </a:t>
            </a:r>
          </a:p>
          <a:p>
            <a:pPr marL="0" indent="0">
              <a:buFontTx/>
              <a:buNone/>
              <a:defRPr/>
            </a:pPr>
            <a:endParaRPr lang="en-GB" altLang="en-US" dirty="0"/>
          </a:p>
          <a:p>
            <a:pPr marL="0" indent="0">
              <a:buFontTx/>
              <a:buNone/>
              <a:defRPr/>
            </a:pPr>
            <a:r>
              <a:rPr lang="en-GB" altLang="en-US" dirty="0"/>
              <a:t>Open </a:t>
            </a:r>
            <a:r>
              <a:rPr lang="en-GB" altLang="en-US" dirty="0" err="1"/>
              <a:t>LoA</a:t>
            </a:r>
            <a:r>
              <a:rPr lang="en-GB" altLang="en-US" dirty="0"/>
              <a:t> requests (i.e., those that the WG chair is pursuing) : </a:t>
            </a:r>
            <a:br>
              <a:rPr lang="en-GB" altLang="en-US" dirty="0"/>
            </a:br>
            <a:r>
              <a:rPr lang="en-GB" altLang="en-US" dirty="0"/>
              <a:t>	Carlos Rios, Terabit Wireless</a:t>
            </a:r>
          </a:p>
          <a:p>
            <a:pPr marL="0" indent="0">
              <a:buFontTx/>
              <a:buNone/>
              <a:defRPr/>
            </a:pPr>
            <a:r>
              <a:rPr lang="en-GB" dirty="0"/>
              <a:t>	Communication Systems LLC</a:t>
            </a:r>
          </a:p>
          <a:p>
            <a:pPr marL="0" indent="0">
              <a:buFontTx/>
              <a:buNone/>
              <a:defRPr/>
            </a:pPr>
            <a:r>
              <a:rPr lang="en-GB" altLang="en-US" dirty="0"/>
              <a:t>	Mitsubishi Electric Corporation</a:t>
            </a:r>
            <a:endParaRPr lang="en-US" altLang="en-US" dirty="0"/>
          </a:p>
          <a:p>
            <a:pPr marL="0" indent="0">
              <a:buFontTx/>
              <a:buNone/>
              <a:defRPr/>
            </a:pPr>
            <a:r>
              <a:rPr lang="en-US" altLang="en-US" dirty="0"/>
              <a:t>Detailed status is here (updated 2023-09-13):</a:t>
            </a:r>
          </a:p>
          <a:p>
            <a:pPr marL="0" indent="0">
              <a:buFontTx/>
              <a:buNone/>
              <a:defRPr/>
            </a:pPr>
            <a:r>
              <a:rPr lang="en-GB" altLang="en-US" dirty="0">
                <a:hlinkClick r:id="rId4"/>
              </a:rPr>
              <a:t>https://</a:t>
            </a:r>
            <a:r>
              <a:rPr lang="en-GB" altLang="en-US" dirty="0">
                <a:hlinkClick r:id="rId5"/>
              </a:rPr>
              <a:t>mentor.ieee.org/802.11/dcn/15/11-15-1489-18-0000-register-of-loa-requests.docx </a:t>
            </a:r>
            <a:br>
              <a:rPr lang="en-GB" altLang="en-US" dirty="0"/>
            </a:br>
            <a:r>
              <a:rPr lang="en-GB" altLang="en-US" dirty="0"/>
              <a:t>Recent changes:  Request sent to Carlos Rios (Terabit Wireless)</a:t>
            </a:r>
          </a:p>
          <a:p>
            <a:pPr marL="0" indent="0">
              <a:buFontTx/>
              <a:buNone/>
              <a:defRPr/>
            </a:pPr>
            <a:endParaRPr lang="en-GB" altLang="en-US" dirty="0"/>
          </a:p>
          <a:p>
            <a:pPr marL="0" indent="0">
              <a:buFontTx/>
              <a:buNone/>
              <a:defRPr/>
            </a:pPr>
            <a:endParaRPr lang="en-US" altLang="en-US" dirty="0"/>
          </a:p>
          <a:p>
            <a:pPr>
              <a:defRPr/>
            </a:pPr>
            <a:endParaRPr lang="en-US" altLang="en-US" dirty="0"/>
          </a:p>
          <a:p>
            <a:pPr>
              <a:defRPr/>
            </a:pPr>
            <a:endParaRPr lang="en-GB" altLang="en-US" dirty="0"/>
          </a:p>
        </p:txBody>
      </p:sp>
      <p:sp>
        <p:nvSpPr>
          <p:cNvPr id="2" name="Title 1"/>
          <p:cNvSpPr>
            <a:spLocks noGrp="1"/>
          </p:cNvSpPr>
          <p:nvPr>
            <p:ph type="title"/>
          </p:nvPr>
        </p:nvSpPr>
        <p:spPr/>
        <p:txBody>
          <a:bodyPr/>
          <a:lstStyle/>
          <a:p>
            <a:r>
              <a:rPr lang="en-GB" altLang="en-US" dirty="0"/>
              <a:t>F2.7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E48A2CBB-EAFC-4AF2-B466-6188D5A64AA2}" type="slidenum">
              <a:rPr lang="en-US" altLang="en-US" sz="1200" b="0" smtClean="0"/>
              <a:pPr>
                <a:spcBef>
                  <a:spcPct val="0"/>
                </a:spcBef>
                <a:buFontTx/>
                <a:buNone/>
              </a:pPr>
              <a:t>19</a:t>
            </a:fld>
            <a:endParaRPr lang="en-US" altLang="en-US" sz="1200" b="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a:t>This report provides the WG chair’s supplementary material related to attending the September 2023 802.11 WG session.</a:t>
            </a:r>
          </a:p>
          <a:p>
            <a:endParaRPr lang="en-GB" altLang="en-US" sz="2800" b="0" dirty="0"/>
          </a:p>
          <a:p>
            <a:r>
              <a:rPr lang="en-GB" altLang="en-US" sz="2800" b="0" dirty="0"/>
              <a:t>Refer to the agenda: 11-23/1331r&lt;latest&gt;</a:t>
            </a:r>
          </a:p>
          <a:p>
            <a:endParaRPr lang="en-US" altLang="en-US" sz="2800" b="0" dirty="0"/>
          </a:p>
          <a:p>
            <a:endParaRPr lang="en-US" altLang="en-US" sz="2800" b="0" dirty="0"/>
          </a:p>
          <a:p>
            <a:pPr lvl="1"/>
            <a:endParaRPr lang="en-GB" altLang="en-US" dirty="0"/>
          </a:p>
        </p:txBody>
      </p:sp>
      <p:sp>
        <p:nvSpPr>
          <p:cNvPr id="8195" name="Title 1"/>
          <p:cNvSpPr>
            <a:spLocks noGrp="1"/>
          </p:cNvSpPr>
          <p:nvPr>
            <p:ph type="title"/>
          </p:nvPr>
        </p:nvSpPr>
        <p:spPr/>
        <p:txBody>
          <a:bodyPr/>
          <a:lstStyle/>
          <a:p>
            <a:r>
              <a:rPr lang="en-GB" altLang="en-US"/>
              <a:t>Introduction</a:t>
            </a:r>
            <a:endParaRPr lang="en-US" altLang="en-US"/>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7E32FA-55A0-4C44-9A4E-56B54D55D8DE}" type="slidenum">
              <a:rPr lang="en-US" altLang="en-US" sz="1200" b="0" smtClean="0"/>
              <a:pPr>
                <a:spcBef>
                  <a:spcPct val="0"/>
                </a:spcBef>
                <a:buFontTx/>
                <a:buNone/>
              </a:pPr>
              <a:t>2</a:t>
            </a:fld>
            <a:endParaRPr lang="en-US" altLang="en-US" sz="1200" b="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A92838-553F-49FF-853F-6642DE0950DA}" type="slidenum">
              <a:rPr lang="en-US" altLang="en-US" sz="1200" b="0" smtClean="0"/>
              <a:pPr>
                <a:spcBef>
                  <a:spcPct val="0"/>
                </a:spcBef>
                <a:buFontTx/>
                <a:buNone/>
              </a:pPr>
              <a:t>20</a:t>
            </a:fld>
            <a:endParaRPr lang="en-US" altLang="en-US" sz="1200" b="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F2.8 Drafts for Sale by IEEE– as of 2023-09-10</a:t>
            </a:r>
          </a:p>
        </p:txBody>
      </p:sp>
      <p:graphicFrame>
        <p:nvGraphicFramePr>
          <p:cNvPr id="77901" name="Group 77"/>
          <p:cNvGraphicFramePr>
            <a:graphicFrameLocks noGrp="1"/>
          </p:cNvGraphicFramePr>
          <p:nvPr>
            <p:ph idx="1"/>
            <p:extLst>
              <p:ext uri="{D42A27DB-BD31-4B8C-83A1-F6EECF244321}">
                <p14:modId xmlns:p14="http://schemas.microsoft.com/office/powerpoint/2010/main" val="1694504825"/>
              </p:ext>
            </p:extLst>
          </p:nvPr>
        </p:nvGraphicFramePr>
        <p:xfrm>
          <a:off x="1316038" y="1341438"/>
          <a:ext cx="9661525" cy="4595561"/>
        </p:xfrm>
        <a:graphic>
          <a:graphicData uri="http://schemas.openxmlformats.org/drawingml/2006/table">
            <a:tbl>
              <a:tblPr/>
              <a:tblGrid>
                <a:gridCol w="2880839">
                  <a:extLst>
                    <a:ext uri="{9D8B030D-6E8A-4147-A177-3AD203B41FA5}">
                      <a16:colId xmlns:a16="http://schemas.microsoft.com/office/drawing/2014/main" val="20000"/>
                    </a:ext>
                  </a:extLst>
                </a:gridCol>
                <a:gridCol w="1752312">
                  <a:extLst>
                    <a:ext uri="{9D8B030D-6E8A-4147-A177-3AD203B41FA5}">
                      <a16:colId xmlns:a16="http://schemas.microsoft.com/office/drawing/2014/main" val="20001"/>
                    </a:ext>
                  </a:extLst>
                </a:gridCol>
                <a:gridCol w="1599937">
                  <a:extLst>
                    <a:ext uri="{9D8B030D-6E8A-4147-A177-3AD203B41FA5}">
                      <a16:colId xmlns:a16="http://schemas.microsoft.com/office/drawing/2014/main" val="20002"/>
                    </a:ext>
                  </a:extLst>
                </a:gridCol>
                <a:gridCol w="1828500">
                  <a:extLst>
                    <a:ext uri="{9D8B030D-6E8A-4147-A177-3AD203B41FA5}">
                      <a16:colId xmlns:a16="http://schemas.microsoft.com/office/drawing/2014/main" val="20003"/>
                    </a:ext>
                  </a:extLst>
                </a:gridCol>
                <a:gridCol w="1599937">
                  <a:extLst>
                    <a:ext uri="{9D8B030D-6E8A-4147-A177-3AD203B41FA5}">
                      <a16:colId xmlns:a16="http://schemas.microsoft.com/office/drawing/2014/main" val="20004"/>
                    </a:ext>
                  </a:extLst>
                </a:gridCol>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a:ln>
                            <a:noFill/>
                          </a:ln>
                          <a:solidFill>
                            <a:schemeClr val="tx1"/>
                          </a:solidFill>
                          <a:effectLst/>
                          <a:latin typeface="Times New Roman" pitchFamily="18" charset="0"/>
                          <a:hlinkClick r:id="rId3"/>
                        </a:rPr>
                        <a:t>TechStreet</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4"/>
                        </a:rPr>
                        <a:t>Get 802</a:t>
                      </a:r>
                      <a:r>
                        <a:rPr kumimoji="0" lang="en-US" sz="1600" b="1" i="0" u="none" strike="noStrike" cap="none" normalizeH="0" baseline="0" dirty="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5"/>
                        </a:rPr>
                        <a:t>IEEE </a:t>
                      </a:r>
                      <a:r>
                        <a:rPr kumimoji="0" lang="en-US" sz="1600" b="1" i="0" u="none" strike="noStrike" cap="none" normalizeH="0" baseline="0" dirty="0" err="1">
                          <a:ln>
                            <a:noFill/>
                          </a:ln>
                          <a:solidFill>
                            <a:schemeClr val="tx1"/>
                          </a:solidFill>
                          <a:effectLst/>
                          <a:latin typeface="Times New Roman" pitchFamily="18" charset="0"/>
                          <a:hlinkClick r:id="rId5"/>
                        </a:rPr>
                        <a:t>Std</a:t>
                      </a:r>
                      <a:r>
                        <a:rPr kumimoji="0" lang="en-US" sz="1600" b="1" i="0" u="none" strike="noStrike" cap="none" normalizeH="0" baseline="0" dirty="0">
                          <a:ln>
                            <a:noFill/>
                          </a:ln>
                          <a:solidFill>
                            <a:schemeClr val="tx1"/>
                          </a:solidFill>
                          <a:effectLst/>
                          <a:latin typeface="Times New Roman" pitchFamily="18" charset="0"/>
                          <a:hlinkClick r:id="rId5"/>
                        </a:rPr>
                        <a:t> 802.11-2020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$800 printed</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6"/>
                        </a:rPr>
                        <a:t>IEEE </a:t>
                      </a:r>
                      <a:r>
                        <a:rPr kumimoji="0" lang="en-US" sz="1600" b="1" i="0" u="none" strike="noStrike" cap="none" normalizeH="0" baseline="0" dirty="0" err="1">
                          <a:ln>
                            <a:noFill/>
                          </a:ln>
                          <a:solidFill>
                            <a:schemeClr val="tx1"/>
                          </a:solidFill>
                          <a:effectLst/>
                          <a:latin typeface="Times New Roman" pitchFamily="18" charset="0"/>
                          <a:hlinkClick r:id="rId6"/>
                        </a:rPr>
                        <a:t>Std</a:t>
                      </a:r>
                      <a:r>
                        <a:rPr kumimoji="0" lang="en-US" sz="1600" b="1" i="0" u="none" strike="noStrike" cap="none" normalizeH="0" baseline="0" dirty="0">
                          <a:ln>
                            <a:noFill/>
                          </a:ln>
                          <a:solidFill>
                            <a:schemeClr val="tx1"/>
                          </a:solidFill>
                          <a:effectLst/>
                          <a:latin typeface="Times New Roman" pitchFamily="18" charset="0"/>
                          <a:hlinkClick r:id="rId6"/>
                        </a:rPr>
                        <a:t> 802.11ax-2021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7"/>
                        </a:rPr>
                        <a:t>IEEE </a:t>
                      </a:r>
                      <a:r>
                        <a:rPr kumimoji="0" lang="en-US" sz="1600" b="1" i="0" u="none" strike="noStrike" cap="none" normalizeH="0" baseline="0" dirty="0" err="1">
                          <a:ln>
                            <a:noFill/>
                          </a:ln>
                          <a:solidFill>
                            <a:schemeClr val="tx1"/>
                          </a:solidFill>
                          <a:effectLst/>
                          <a:latin typeface="Times New Roman" pitchFamily="18" charset="0"/>
                          <a:hlinkClick r:id="rId7"/>
                        </a:rPr>
                        <a:t>Std</a:t>
                      </a:r>
                      <a:r>
                        <a:rPr kumimoji="0" lang="en-US" sz="1600" b="1" i="0" u="none" strike="noStrike" cap="none" normalizeH="0" baseline="0" dirty="0">
                          <a:ln>
                            <a:noFill/>
                          </a:ln>
                          <a:solidFill>
                            <a:schemeClr val="tx1"/>
                          </a:solidFill>
                          <a:effectLst/>
                          <a:latin typeface="Times New Roman" pitchFamily="18" charset="0"/>
                          <a:hlinkClick r:id="rId7"/>
                        </a:rPr>
                        <a:t> 802.11ay-2021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8"/>
                        </a:rPr>
                        <a:t>IEEE Std 802.11az-2022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$181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9"/>
                        </a:rPr>
                        <a:t>IEEE P802.11ba-2021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$160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0"/>
                        </a:rPr>
                        <a:t>IEEE P802.11bb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$56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6"/>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1"/>
                        </a:rPr>
                        <a:t>IEEE P802.11bc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$116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7"/>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2"/>
                        </a:rPr>
                        <a:t>IEEE Std 802.11bd-2022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$152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4922303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3"/>
                        </a:rPr>
                        <a:t>IEEE P802.11be D3.0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$328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D3.0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332378759"/>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4"/>
                        </a:rPr>
                        <a:t>IEEE P802.11bf D1.0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$178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D1.0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76328667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5"/>
                        </a:rPr>
                        <a:t>IEEE P802.11bh D1.0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$63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D1.0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24053073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6"/>
                        </a:rPr>
                        <a:t>IEEE P802.11REVme D3.0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$640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D3.0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504625113"/>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511057"/>
            <a:ext cx="9448800" cy="762000"/>
          </a:xfrm>
          <a:prstGeom prst="rect">
            <a:avLst/>
          </a:prstGeom>
          <a:solidFill>
            <a:srgbClr val="92D050"/>
          </a:solidFill>
        </p:spPr>
        <p:txBody>
          <a:bodyPr wrap="square" rtlCol="0">
            <a:spAutoFit/>
          </a:bodyPr>
          <a:lstStyle/>
          <a:p>
            <a:endParaRPr lang="en-GB" dirty="0"/>
          </a:p>
        </p:txBody>
      </p:sp>
      <p:sp>
        <p:nvSpPr>
          <p:cNvPr id="30722" name="Content Placeholder 5"/>
          <p:cNvSpPr>
            <a:spLocks noGrp="1"/>
          </p:cNvSpPr>
          <p:nvPr>
            <p:ph idx="1"/>
          </p:nvPr>
        </p:nvSpPr>
        <p:spPr>
          <a:xfrm>
            <a:off x="762000" y="1523999"/>
            <a:ext cx="10363200" cy="4951413"/>
          </a:xfrm>
        </p:spPr>
        <p:txBody>
          <a:bodyPr/>
          <a:lstStyle/>
          <a:p>
            <a:pPr>
              <a:defRPr/>
            </a:pPr>
            <a:r>
              <a:rPr lang="en-GB" altLang="en-US" sz="2200" dirty="0"/>
              <a:t>Published 2022 July: IEEE </a:t>
            </a:r>
            <a:r>
              <a:rPr lang="en-GB" altLang="en-US" sz="2200" dirty="0" err="1"/>
              <a:t>Std</a:t>
            </a:r>
            <a:r>
              <a:rPr lang="en-GB" altLang="en-US" sz="2200" dirty="0"/>
              <a:t> 802.11-2020 as ISO/IEC/IEEE 8802-11:2022</a:t>
            </a:r>
          </a:p>
          <a:p>
            <a:pPr lvl="1">
              <a:defRPr/>
            </a:pPr>
            <a:r>
              <a:rPr lang="en-US" altLang="en-US" dirty="0"/>
              <a:t>IEEE </a:t>
            </a:r>
            <a:r>
              <a:rPr lang="en-US" altLang="en-US" dirty="0" err="1"/>
              <a:t>Std</a:t>
            </a:r>
            <a:r>
              <a:rPr lang="en-US" altLang="en-US" dirty="0"/>
              <a:t> 802.11-2020 sent for adoption under the PSDO on March 22, 2021</a:t>
            </a:r>
          </a:p>
          <a:p>
            <a:pPr>
              <a:defRPr/>
            </a:pPr>
            <a:r>
              <a:rPr lang="en-US" altLang="en-US" sz="2200" dirty="0"/>
              <a:t>Submitted under the PSDO: 802.11ax-2021 (June 1, 2021), 802.11ay-2021 (July 30, 2021), 802.11ba-2021 (pending)</a:t>
            </a:r>
          </a:p>
          <a:p>
            <a:pPr>
              <a:defRPr/>
            </a:pPr>
            <a:r>
              <a:rPr lang="en-GB" altLang="en-US" sz="2200" dirty="0"/>
              <a:t>Ballots/Comment responses: 802.11ax-2021</a:t>
            </a:r>
          </a:p>
          <a:p>
            <a:pPr>
              <a:defRPr/>
            </a:pPr>
            <a:endParaRPr lang="en-GB" altLang="en-US" sz="2200" dirty="0"/>
          </a:p>
          <a:p>
            <a:pPr>
              <a:defRPr/>
            </a:pPr>
            <a:r>
              <a:rPr lang="en-GB" altLang="en-US" sz="2200" dirty="0"/>
              <a:t>Drafts are sent to JTC1/SC6 during SA ballot to solicit comments.  Approved drafts may also be sent during working group ballot. Any comments received from ISO are processed by the comment resolution committee. All drafts are liaised subject to EC approval</a:t>
            </a:r>
          </a:p>
          <a:p>
            <a:pPr lvl="1">
              <a:defRPr/>
            </a:pPr>
            <a:r>
              <a:rPr lang="en-US" altLang="en-US" sz="1800" dirty="0"/>
              <a:t>IEEE P802.11bb D4.0 sent for information December 20, 2022</a:t>
            </a:r>
          </a:p>
          <a:p>
            <a:pPr lvl="1">
              <a:defRPr/>
            </a:pPr>
            <a:r>
              <a:rPr lang="en-US" altLang="en-US" sz="1800" dirty="0"/>
              <a:t>IEEE P802.11bc D4.0 sent for information December 20, 2022</a:t>
            </a:r>
          </a:p>
          <a:p>
            <a:pPr marL="457200" lvl="1" indent="0">
              <a:buFontTx/>
              <a:buNone/>
              <a:defRPr/>
            </a:pPr>
            <a:endParaRPr lang="en-US" altLang="en-US" dirty="0"/>
          </a:p>
          <a:p>
            <a:pPr lvl="1">
              <a:defRPr/>
            </a:pPr>
            <a:endParaRPr lang="en-US" altLang="en-US" dirty="0"/>
          </a:p>
          <a:p>
            <a:pPr lvl="1">
              <a:defRPr/>
            </a:pPr>
            <a:endParaRPr lang="en-GB" altLang="en-US" dirty="0"/>
          </a:p>
        </p:txBody>
      </p:sp>
      <p:sp>
        <p:nvSpPr>
          <p:cNvPr id="25603" name="Rectangle 2"/>
          <p:cNvSpPr>
            <a:spLocks noGrp="1" noChangeArrowheads="1"/>
          </p:cNvSpPr>
          <p:nvPr>
            <p:ph type="title"/>
          </p:nvPr>
        </p:nvSpPr>
        <p:spPr/>
        <p:txBody>
          <a:bodyPr/>
          <a:lstStyle/>
          <a:p>
            <a:r>
              <a:rPr lang="en-AU" altLang="en-US" dirty="0"/>
              <a:t>F2.9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571E5E6-EE1D-4426-BF90-533615C0F26F}" type="slidenum">
              <a:rPr lang="en-US" altLang="en-US" sz="1200" b="0" smtClean="0"/>
              <a:pPr>
                <a:spcBef>
                  <a:spcPct val="0"/>
                </a:spcBef>
                <a:buFontTx/>
                <a:buNone/>
              </a:pPr>
              <a:t>21</a:t>
            </a:fld>
            <a:endParaRPr lang="en-US" altLang="en-US" sz="1200" b="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F2.10 Social media, Blog posts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graphicFrame>
        <p:nvGraphicFramePr>
          <p:cNvPr id="2" name="Table 1"/>
          <p:cNvGraphicFramePr>
            <a:graphicFrameLocks noGrp="1"/>
          </p:cNvGraphicFramePr>
          <p:nvPr>
            <p:extLst>
              <p:ext uri="{D42A27DB-BD31-4B8C-83A1-F6EECF244321}">
                <p14:modId xmlns:p14="http://schemas.microsoft.com/office/powerpoint/2010/main" val="1904517589"/>
              </p:ext>
            </p:extLst>
          </p:nvPr>
        </p:nvGraphicFramePr>
        <p:xfrm>
          <a:off x="462756" y="1799948"/>
          <a:ext cx="11266487" cy="4267200"/>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334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76364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AIML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social media post</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83099">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AMP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social media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post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609600">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UHR SG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6"/>
                        </a:rPr>
                        <a:t>social media post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r h="40615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 11bd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7"/>
                        </a:rPr>
                        <a:t>June 2023 Blog completed </a:t>
                      </a:r>
                      <a:endPar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3846571"/>
                  </a:ext>
                </a:extLst>
              </a:tr>
              <a:tr h="609600">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In progress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IEEE SA Webinar Sept/Oct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9445678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22</a:t>
            </a:fld>
            <a:endParaRPr lang="en-US" altLang="en-US" sz="1200" b="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dirty="0"/>
              <a:t>F2.11 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Twitter - </a:t>
            </a:r>
            <a:r>
              <a:rPr lang="en-US" altLang="en-US" sz="1600">
                <a:latin typeface="Calibri" panose="020F0502020204030204" pitchFamily="34" charset="0"/>
                <a:cs typeface="Calibri" panose="020F0502020204030204" pitchFamily="34" charset="0"/>
                <a:hlinkClick r:id="rId3"/>
              </a:rPr>
              <a:t>https://twitter.com/ieee802</a:t>
            </a:r>
            <a:endParaRPr lang="en-US" altLang="en-US" sz="160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LinkedIn – </a:t>
            </a:r>
            <a:r>
              <a:rPr lang="en-US" altLang="en-US" sz="1600">
                <a:latin typeface="Calibri" panose="020F0502020204030204" pitchFamily="34" charset="0"/>
                <a:cs typeface="Calibri" panose="020F0502020204030204" pitchFamily="34" charset="0"/>
                <a:hlinkClick r:id="rId4"/>
              </a:rPr>
              <a:t>https://www.linkedin.com/company/ieee802</a:t>
            </a:r>
            <a:r>
              <a:rPr lang="en-US" altLang="en-US" sz="160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IEEE-SA 802  - </a:t>
            </a:r>
            <a:r>
              <a:rPr lang="en-US" altLang="en-US" sz="1200">
                <a:hlinkClick r:id="rId5"/>
              </a:rPr>
              <a:t>https://standards.ieee.org/featured/802/index.html</a:t>
            </a:r>
            <a:endParaRPr lang="en-US" altLang="en-US" sz="1200"/>
          </a:p>
          <a:p>
            <a:endParaRPr lang="en-US" altLang="en-US"/>
          </a:p>
        </p:txBody>
      </p:sp>
      <p:sp>
        <p:nvSpPr>
          <p:cNvPr id="7" name="TextBox 6"/>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dirty="0"/>
              <a:t>Contact Tuncer Baykas </a:t>
            </a:r>
            <a:r>
              <a:rPr lang="en-US" altLang="en-US" dirty="0">
                <a:hlinkClick r:id="rId6"/>
              </a:rPr>
              <a:t>tbaykas@ieee.org</a:t>
            </a:r>
            <a:r>
              <a:rPr lang="en-US" altLang="en-US" dirty="0"/>
              <a:t> (Chair, PVSC) if interested in helping develop content)</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57DFB13-D4F1-469A-83E4-09108AC2ADB3}" type="slidenum">
              <a:rPr lang="en-US" altLang="en-US" sz="1200" b="0" smtClean="0"/>
              <a:pPr>
                <a:spcBef>
                  <a:spcPct val="0"/>
                </a:spcBef>
                <a:buFontTx/>
                <a:buNone/>
              </a:pPr>
              <a:t>23</a:t>
            </a:fld>
            <a:endParaRPr lang="en-US" altLang="en-US" sz="1200" b="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F2.11 802.11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A482C05-BFE9-45F6-BCA0-2DA4444FEF78}" type="slidenum">
              <a:rPr lang="en-US" altLang="en-US" sz="1200" b="0" smtClean="0"/>
              <a:pPr>
                <a:spcBef>
                  <a:spcPct val="0"/>
                </a:spcBef>
                <a:buFontTx/>
                <a:buNone/>
              </a:pPr>
              <a:t>24</a:t>
            </a:fld>
            <a:endParaRPr lang="en-US" altLang="en-US" sz="1200" b="0"/>
          </a:p>
        </p:txBody>
      </p:sp>
      <p:sp>
        <p:nvSpPr>
          <p:cNvPr id="7" name="Content Placeholder 1"/>
          <p:cNvSpPr>
            <a:spLocks noGrp="1"/>
          </p:cNvSpPr>
          <p:nvPr>
            <p:ph idx="1"/>
          </p:nvPr>
        </p:nvSpPr>
        <p:spPr>
          <a:xfrm>
            <a:off x="533400" y="1786569"/>
            <a:ext cx="11125200" cy="4385631"/>
          </a:xfrm>
        </p:spPr>
        <p:txBody>
          <a:bodyPr/>
          <a:lstStyle/>
          <a:p>
            <a:pPr>
              <a:defRPr/>
            </a:pPr>
            <a:r>
              <a:rPr lang="en-US" dirty="0"/>
              <a:t>Tech Talks: </a:t>
            </a:r>
            <a:r>
              <a:rPr lang="en-US" dirty="0">
                <a:hlinkClick r:id="rId3"/>
              </a:rPr>
              <a:t>https://innovationatwork.ieee.org/events/techtalk-panel-802/</a:t>
            </a:r>
            <a:endParaRPr lang="en-US" dirty="0"/>
          </a:p>
          <a:p>
            <a:pPr lvl="1">
              <a:defRPr/>
            </a:pPr>
            <a:r>
              <a:rPr lang="en-US" altLang="en-US" dirty="0">
                <a:hlinkClick r:id="rId4"/>
              </a:rPr>
              <a:t>2020-11-04 Tech talk on 802.11bf and WLAN Sensing </a:t>
            </a:r>
            <a:r>
              <a:rPr lang="en-US" altLang="en-US" dirty="0"/>
              <a:t>, Tony Han, Claudio Da Silva</a:t>
            </a:r>
            <a:r>
              <a:rPr lang="en-US" dirty="0"/>
              <a:t>  </a:t>
            </a:r>
          </a:p>
          <a:p>
            <a:pPr lvl="1">
              <a:defRPr/>
            </a:pPr>
            <a:r>
              <a:rPr lang="en-US" dirty="0">
                <a:hlinkClick r:id="rId5"/>
              </a:rPr>
              <a:t>2021-05-26  Tech talk on 802.11</a:t>
            </a:r>
            <a:r>
              <a:rPr lang="en-US" dirty="0"/>
              <a:t>, D. Stanley, P. Nikolich</a:t>
            </a:r>
          </a:p>
          <a:p>
            <a:pPr lvl="1">
              <a:defRPr/>
            </a:pPr>
            <a:r>
              <a:rPr lang="en-US" dirty="0">
                <a:hlinkClick r:id="rId6"/>
              </a:rPr>
              <a:t>2022 June Tech talk on Coexistence</a:t>
            </a:r>
            <a:r>
              <a:rPr lang="en-US" dirty="0"/>
              <a:t>, see </a:t>
            </a:r>
            <a:r>
              <a:rPr lang="en-US" dirty="0">
                <a:hlinkClick r:id="rId7"/>
              </a:rPr>
              <a:t>11-22-0921</a:t>
            </a:r>
            <a:r>
              <a:rPr lang="en-US" dirty="0"/>
              <a:t>, A. Myles</a:t>
            </a:r>
          </a:p>
          <a:p>
            <a:pPr lvl="1">
              <a:defRPr/>
            </a:pPr>
            <a:endParaRPr lang="en-US" dirty="0"/>
          </a:p>
          <a:p>
            <a:pPr>
              <a:defRPr/>
            </a:pPr>
            <a:r>
              <a:rPr lang="en-US" sz="2200" dirty="0">
                <a:hlinkClick r:id="rId8"/>
              </a:rPr>
              <a:t>2021-01-20 January Computer Society Standards Activities Board Webinar Series </a:t>
            </a:r>
            <a:r>
              <a:rPr lang="en-US" sz="2200" dirty="0"/>
              <a:t> 802 Wireless Standards: D. Stanley, P. Kinney, P. Nikolich</a:t>
            </a:r>
          </a:p>
          <a:p>
            <a:pPr>
              <a:defRPr/>
            </a:pPr>
            <a:r>
              <a:rPr lang="en-US" sz="2200" dirty="0"/>
              <a:t>2023-04-04 </a:t>
            </a:r>
            <a:r>
              <a:rPr lang="en-US" sz="2200" dirty="0">
                <a:hlinkClick r:id="rId9"/>
              </a:rPr>
              <a:t>Computer Society hosted 2023 webinar</a:t>
            </a:r>
            <a:r>
              <a:rPr lang="en-US" sz="2200" dirty="0"/>
              <a:t> on 802.11bb and 802.11bc</a:t>
            </a:r>
          </a:p>
          <a:p>
            <a:pPr>
              <a:defRPr/>
            </a:pPr>
            <a:r>
              <a:rPr lang="en-US" sz="2200" dirty="0"/>
              <a:t>2023-05-22 </a:t>
            </a:r>
            <a:r>
              <a:rPr lang="en-US" sz="2200" dirty="0">
                <a:hlinkClick r:id="rId10"/>
              </a:rPr>
              <a:t>Wi-Fi Now tutorial on 802.11az</a:t>
            </a:r>
            <a:r>
              <a:rPr lang="en-US" sz="2200" dirty="0"/>
              <a:t> technology: J. </a:t>
            </a:r>
            <a:r>
              <a:rPr lang="en-US" sz="2200" dirty="0" err="1"/>
              <a:t>Segev</a:t>
            </a:r>
            <a:r>
              <a:rPr lang="en-US" sz="2200" dirty="0"/>
              <a:t>, R. Want</a:t>
            </a:r>
            <a:br>
              <a:rPr lang="en-US" dirty="0"/>
            </a:br>
            <a:r>
              <a:rPr lang="en-US" dirty="0"/>
              <a:t> </a:t>
            </a:r>
          </a:p>
          <a:p>
            <a:pPr marL="0" indent="0">
              <a:buFontTx/>
              <a:buNone/>
              <a:defRPr/>
            </a:pPr>
            <a:r>
              <a:rPr lang="en-US" dirty="0"/>
              <a:t> </a:t>
            </a:r>
            <a:endParaRPr lang="en-GB" dirty="0"/>
          </a:p>
          <a:p>
            <a:pPr marL="457200" lvl="1" indent="0">
              <a:buNone/>
              <a:defRPr/>
            </a:pPr>
            <a:endParaRPr lang="en-US"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2" name="Arrow: Right 1">
            <a:extLst>
              <a:ext uri="{FF2B5EF4-FFF2-40B4-BE49-F238E27FC236}">
                <a16:creationId xmlns:a16="http://schemas.microsoft.com/office/drawing/2014/main" id="{B6B61DB2-7465-FB3E-9D1D-D39687144F57}"/>
              </a:ext>
            </a:extLst>
          </p:cNvPr>
          <p:cNvSpPr/>
          <p:nvPr/>
        </p:nvSpPr>
        <p:spPr bwMode="auto">
          <a:xfrm>
            <a:off x="202337" y="4478816"/>
            <a:ext cx="381000" cy="3810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
        <p:nvSpPr>
          <p:cNvPr id="3" name="Arrow: Right 2">
            <a:extLst>
              <a:ext uri="{FF2B5EF4-FFF2-40B4-BE49-F238E27FC236}">
                <a16:creationId xmlns:a16="http://schemas.microsoft.com/office/drawing/2014/main" id="{AFA6E986-C9CB-FB01-EBBC-51F3D8246AAD}"/>
              </a:ext>
            </a:extLst>
          </p:cNvPr>
          <p:cNvSpPr/>
          <p:nvPr/>
        </p:nvSpPr>
        <p:spPr bwMode="auto">
          <a:xfrm>
            <a:off x="228600" y="4876800"/>
            <a:ext cx="381000" cy="3810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F6.1 802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a:t>The wireless chairs meeting makes decisions related to the operation of the wireless interim meetings,  such as location and cost.</a:t>
            </a:r>
          </a:p>
          <a:p>
            <a:r>
              <a:rPr lang="en-GB" altLang="en-US" sz="2800" dirty="0"/>
              <a:t>The meeting is open to all. If you are interested in these topics,  please attend.</a:t>
            </a:r>
          </a:p>
          <a:p>
            <a:r>
              <a:rPr lang="en-GB" altLang="en-US" sz="2800" dirty="0"/>
              <a:t>The wireless chairs meeting  </a:t>
            </a:r>
          </a:p>
          <a:p>
            <a:pPr lvl="1"/>
            <a:r>
              <a:rPr lang="en-GB" altLang="en-US" dirty="0"/>
              <a:t>At 4:00pm local time on the Sunday of 802 Plenary and Wireless Interim in-person sessions</a:t>
            </a:r>
          </a:p>
          <a:p>
            <a:pPr lvl="1"/>
            <a:r>
              <a:rPr lang="en-GB" altLang="en-US" dirty="0"/>
              <a:t>As scheduled via teleconference for electronic sessions; </a:t>
            </a:r>
          </a:p>
          <a:p>
            <a:pPr lvl="1"/>
            <a:r>
              <a:rPr lang="en-GB" altLang="en-US" dirty="0"/>
              <a:t>Next meetings: </a:t>
            </a:r>
            <a:r>
              <a:rPr lang="en-GB" altLang="en-US" b="1" dirty="0"/>
              <a:t>Wednesday 2023-10-11 3 PM Eastern</a:t>
            </a:r>
            <a:r>
              <a:rPr lang="en-GB" altLang="en-US" dirty="0"/>
              <a:t>, call details will be posted here: </a:t>
            </a:r>
            <a:r>
              <a:rPr lang="en-GB" altLang="en-US" dirty="0">
                <a:hlinkClick r:id="rId3"/>
              </a:rPr>
              <a:t>http://ieee802.org/802tele_calendar.html</a:t>
            </a:r>
            <a:r>
              <a:rPr lang="en-GB" altLang="en-US" dirty="0"/>
              <a:t> . </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8AAF72E-2640-4CB3-9C19-58B68B0D1C4C}" type="slidenum">
              <a:rPr lang="en-US" altLang="en-US" sz="1200" b="0" smtClean="0"/>
              <a:pPr>
                <a:spcBef>
                  <a:spcPct val="0"/>
                </a:spcBef>
                <a:buFontTx/>
                <a:buNone/>
              </a:pPr>
              <a:t>25</a:t>
            </a:fld>
            <a:endParaRPr lang="en-US" altLang="en-US" sz="1200" b="0"/>
          </a:p>
        </p:txBody>
      </p:sp>
    </p:spTree>
    <p:extLst>
      <p:ext uri="{BB962C8B-B14F-4D97-AF65-F5344CB8AC3E}">
        <p14:creationId xmlns:p14="http://schemas.microsoft.com/office/powerpoint/2010/main" val="1888610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81200"/>
            <a:ext cx="10972800" cy="4114800"/>
          </a:xfrm>
        </p:spPr>
        <p:txBody>
          <a:bodyPr/>
          <a:lstStyle/>
          <a:p>
            <a:pPr>
              <a:defRPr/>
            </a:pPr>
            <a:r>
              <a:rPr lang="en-US" sz="3200" dirty="0"/>
              <a:t>November 12-17, 2023 Honolulu in-person &amp; electronic WG11 session; </a:t>
            </a:r>
          </a:p>
          <a:p>
            <a:pPr lvl="1">
              <a:defRPr/>
            </a:pPr>
            <a:r>
              <a:rPr lang="en-US" sz="2800" dirty="0"/>
              <a:t>802 Plenary session November 12-17, 2023</a:t>
            </a:r>
          </a:p>
          <a:p>
            <a:pPr>
              <a:defRPr/>
            </a:pPr>
            <a:r>
              <a:rPr lang="en-US" sz="3200" dirty="0"/>
              <a:t>The meetings will count towards voting rights. </a:t>
            </a:r>
          </a:p>
          <a:p>
            <a:pPr>
              <a:defRPr/>
            </a:pPr>
            <a:r>
              <a:rPr lang="en-US" sz="3200" dirty="0"/>
              <a:t>Paid registration is required.</a:t>
            </a:r>
          </a:p>
          <a:p>
            <a:pPr>
              <a:defRPr/>
            </a:pPr>
            <a:endParaRPr lang="en-GB" dirty="0"/>
          </a:p>
          <a:p>
            <a:pPr marL="0" indent="0">
              <a:buFontTx/>
              <a:buNone/>
              <a:defRPr/>
            </a:pPr>
            <a:r>
              <a:rPr lang="en-GB" dirty="0"/>
              <a:t>For meeting information and registration links, see </a:t>
            </a:r>
            <a:r>
              <a:rPr lang="en-US" dirty="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F6.2 Planned Next Sessions </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A8AC403-5BB0-4208-9DED-1450C6BBFC6C}" type="slidenum">
              <a:rPr lang="en-US" altLang="en-US" sz="1200" b="0" smtClean="0"/>
              <a:pPr>
                <a:spcBef>
                  <a:spcPct val="0"/>
                </a:spcBef>
                <a:buFontTx/>
                <a:buNone/>
              </a:pPr>
              <a:t>26</a:t>
            </a:fld>
            <a:endParaRPr lang="en-US" altLang="en-US" sz="1200" b="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n-US" dirty="0"/>
              <a:t>F6.3 Announcements</a:t>
            </a:r>
          </a:p>
        </p:txBody>
      </p:sp>
      <p:sp>
        <p:nvSpPr>
          <p:cNvPr id="358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3584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584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F7D4045-CD2F-4C7E-82D8-A2BAED27615D}" type="slidenum">
              <a:rPr lang="en-US" altLang="en-US" sz="1200" b="0" smtClean="0"/>
              <a:pPr>
                <a:spcBef>
                  <a:spcPct val="0"/>
                </a:spcBef>
                <a:buFontTx/>
                <a:buNone/>
              </a:pPr>
              <a:t>27</a:t>
            </a:fld>
            <a:endParaRPr lang="en-US" altLang="en-US" sz="1200" b="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endParaRPr lang="en-GB" altLang="en-US"/>
          </a:p>
        </p:txBody>
      </p:sp>
      <p:sp>
        <p:nvSpPr>
          <p:cNvPr id="37891" name="Title 2"/>
          <p:cNvSpPr>
            <a:spLocks noGrp="1"/>
          </p:cNvSpPr>
          <p:nvPr>
            <p:ph type="title"/>
          </p:nvPr>
        </p:nvSpPr>
        <p:spPr/>
        <p:txBody>
          <a:bodyPr/>
          <a:lstStyle/>
          <a:p>
            <a:r>
              <a:rPr lang="en-US" altLang="en-US"/>
              <a:t>References and additional material</a:t>
            </a:r>
            <a:endParaRPr lang="en-GB" altLang="en-US"/>
          </a:p>
        </p:txBody>
      </p:sp>
      <p:sp>
        <p:nvSpPr>
          <p:cNvPr id="378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890EC1-9541-4B94-AA7F-585D47D0A6EC}" type="slidenum">
              <a:rPr lang="en-US" altLang="en-US" sz="1200" b="0" smtClean="0"/>
              <a:pPr>
                <a:spcBef>
                  <a:spcPct val="0"/>
                </a:spcBef>
                <a:buFontTx/>
                <a:buNone/>
              </a:pPr>
              <a:t>28</a:t>
            </a:fld>
            <a:endParaRPr lang="en-US" altLang="en-US" sz="1200" b="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a:t>Comment resolution resources </a:t>
            </a:r>
          </a:p>
          <a:p>
            <a:pPr lvl="1">
              <a:defRPr/>
            </a:pPr>
            <a:r>
              <a:rPr lang="en-GB" altLang="en-US" dirty="0"/>
              <a:t>See </a:t>
            </a:r>
            <a:r>
              <a:rPr lang="en-GB" altLang="en-US" dirty="0">
                <a:hlinkClick r:id="rId3"/>
              </a:rPr>
              <a:t>https://mentor.ieee.org/802.11/dcn/13/11-13-0230-05-0000-comment-resolution-tutorial.ppt</a:t>
            </a:r>
            <a:r>
              <a:rPr lang="en-GB" altLang="en-US" dirty="0"/>
              <a:t> </a:t>
            </a:r>
          </a:p>
          <a:p>
            <a:pPr lvl="1">
              <a:defRPr/>
            </a:pPr>
            <a:r>
              <a:rPr lang="en-US" altLang="en-US" dirty="0"/>
              <a:t>See </a:t>
            </a:r>
            <a:r>
              <a:rPr lang="en-US" altLang="en-US" dirty="0">
                <a:hlinkClick r:id="rId4"/>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5"/>
              </a:rPr>
              <a:t>https://mentor.ieee.org/802.11/dcn/18/11-18-0669-04-000m-revmd-mac-comments-assigned-to-hamilton.docx</a:t>
            </a:r>
            <a:endParaRPr lang="en-GB" altLang="en-US" dirty="0"/>
          </a:p>
          <a:p>
            <a:pPr lvl="1">
              <a:defRPr/>
            </a:pPr>
            <a:r>
              <a:rPr lang="en-GB" altLang="en-US" dirty="0">
                <a:hlinkClick r:id="rId6"/>
              </a:rPr>
              <a:t>https://mentor.ieee.org/802.11/dcn/18/11-18-1410-00-00ax-lb233-cr-spatial-reuse.docx</a:t>
            </a:r>
            <a:r>
              <a:rPr lang="en-GB" altLang="en-US" dirty="0"/>
              <a:t> </a:t>
            </a:r>
          </a:p>
          <a:p>
            <a:pPr>
              <a:defRPr/>
            </a:pPr>
            <a:r>
              <a:rPr lang="en-US" altLang="en-US" sz="2800" dirty="0"/>
              <a:t>Motion templates (updated 2018): </a:t>
            </a:r>
          </a:p>
          <a:p>
            <a:pPr lvl="1">
              <a:defRPr/>
            </a:pPr>
            <a:r>
              <a:rPr lang="en-US" altLang="en-US" dirty="0">
                <a:hlinkClick r:id="rId7"/>
              </a:rPr>
              <a:t>https://mentor.ieee.org/802.11/dcn/08/11-08-0762-12-0000-motion-templates.doc</a:t>
            </a:r>
            <a:r>
              <a:rPr lang="en-US" altLang="en-US" dirty="0"/>
              <a:t> </a:t>
            </a:r>
            <a:endParaRPr lang="en-GB" altLang="en-US" dirty="0"/>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8915" name="Title 2"/>
          <p:cNvSpPr>
            <a:spLocks noGrp="1"/>
          </p:cNvSpPr>
          <p:nvPr>
            <p:ph type="title"/>
          </p:nvPr>
        </p:nvSpPr>
        <p:spPr/>
        <p:txBody>
          <a:bodyPr/>
          <a:lstStyle/>
          <a:p>
            <a:r>
              <a:rPr lang="en-GB" altLang="en-US"/>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2A1321-B493-4544-92F5-961C6810A9D7}" type="slidenum">
              <a:rPr lang="en-US" altLang="en-US" sz="1200" b="0" smtClean="0"/>
              <a:pPr>
                <a:spcBef>
                  <a:spcPct val="0"/>
                </a:spcBef>
                <a:buFontTx/>
                <a:buNone/>
              </a:pPr>
              <a:t>29</a:t>
            </a:fld>
            <a:endParaRPr lang="en-US" altLang="en-US" sz="12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WEDNESday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3</a:t>
            </a:fld>
            <a:endParaRPr lang="en-US" altLang="en-US" sz="1200" b="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a:t>MIB development</a:t>
            </a:r>
          </a:p>
          <a:p>
            <a:pPr lvl="1">
              <a:defRPr/>
            </a:pPr>
            <a:r>
              <a:rPr lang="en-GB" altLang="en-US" sz="2400" dirty="0"/>
              <a:t>See ARC MIB usage patterns: </a:t>
            </a:r>
            <a:r>
              <a:rPr lang="en-US" altLang="en-US" sz="2400" dirty="0">
                <a:hlinkClick r:id="rId3"/>
              </a:rPr>
              <a:t>https://mentor.ieee.org/802.11/dcn/15/11-15-0355</a:t>
            </a:r>
            <a:r>
              <a:rPr lang="en-US" altLang="en-US" sz="2400" dirty="0"/>
              <a:t> </a:t>
            </a:r>
          </a:p>
          <a:p>
            <a:pPr lvl="1">
              <a:defRPr/>
            </a:pPr>
            <a:r>
              <a:rPr lang="en-GB" altLang="en-US" sz="2400" dirty="0"/>
              <a:t>See ARC recommendations on MIB types and usage:  </a:t>
            </a:r>
            <a:r>
              <a:rPr lang="en-US" altLang="en-US" sz="2400" dirty="0">
                <a:hlinkClick r:id="rId4"/>
              </a:rPr>
              <a:t>https://mentor.ieee.org/802.11/dcn/09/11-09-0533</a:t>
            </a:r>
            <a:r>
              <a:rPr lang="en-US" altLang="en-US" sz="2400" dirty="0"/>
              <a:t> </a:t>
            </a:r>
          </a:p>
          <a:p>
            <a:pPr>
              <a:defRPr/>
            </a:pPr>
            <a:r>
              <a:rPr lang="en-US" altLang="en-US" sz="2800" dirty="0"/>
              <a:t>Style Guide</a:t>
            </a:r>
          </a:p>
          <a:p>
            <a:pPr lvl="1">
              <a:defRPr/>
            </a:pPr>
            <a:r>
              <a:rPr lang="en-US" altLang="en-US" sz="2400" dirty="0"/>
              <a:t>See Editorial Style Guide: </a:t>
            </a:r>
            <a:r>
              <a:rPr lang="en-US" altLang="en-US" sz="2400" dirty="0">
                <a:hlinkClick r:id="rId5"/>
              </a:rPr>
              <a:t>https://mentor.ieee.org/802.11/dcn/09/11-09-1034</a:t>
            </a:r>
            <a:r>
              <a:rPr lang="en-US" altLang="en-US" sz="2400" dirty="0"/>
              <a:t> </a:t>
            </a:r>
          </a:p>
          <a:p>
            <a:pPr>
              <a:defRPr/>
            </a:pPr>
            <a:r>
              <a:rPr lang="en-US" altLang="en-US" sz="2800" dirty="0"/>
              <a:t>ANA Database</a:t>
            </a:r>
          </a:p>
          <a:p>
            <a:pPr lvl="1">
              <a:defRPr/>
            </a:pPr>
            <a:r>
              <a:rPr lang="en-US" altLang="en-US" sz="2400" dirty="0"/>
              <a:t>See </a:t>
            </a:r>
            <a:r>
              <a:rPr lang="en-US" altLang="en-US" sz="2400" dirty="0">
                <a:hlinkClick r:id="rId6"/>
              </a:rPr>
              <a:t>https://mentor.ieee.org/802.11/dcn/11/11-11-0270 </a:t>
            </a:r>
            <a:endParaRPr lang="en-GB" altLang="en-US" sz="2400"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9939" name="Title 2"/>
          <p:cNvSpPr>
            <a:spLocks noGrp="1"/>
          </p:cNvSpPr>
          <p:nvPr>
            <p:ph type="title"/>
          </p:nvPr>
        </p:nvSpPr>
        <p:spPr/>
        <p:txBody>
          <a:bodyPr/>
          <a:lstStyle/>
          <a:p>
            <a:r>
              <a:rPr lang="en-GB" altLang="en-US"/>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D35DA0-4829-45D9-89D0-BBCF94EA83E7}" type="slidenum">
              <a:rPr lang="en-US" altLang="en-US" sz="1200" b="0" smtClean="0"/>
              <a:pPr>
                <a:spcBef>
                  <a:spcPct val="0"/>
                </a:spcBef>
                <a:buFontTx/>
                <a:buNone/>
              </a:pPr>
              <a:t>30</a:t>
            </a:fld>
            <a:endParaRPr lang="en-US" altLang="en-US" sz="1200" b="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extLst>
                    <a:ext uri="{9D8B030D-6E8A-4147-A177-3AD203B41FA5}">
                      <a16:colId xmlns:a16="http://schemas.microsoft.com/office/drawing/2014/main" val="20000"/>
                    </a:ext>
                  </a:extLst>
                </a:gridCol>
                <a:gridCol w="1741488">
                  <a:extLst>
                    <a:ext uri="{9D8B030D-6E8A-4147-A177-3AD203B41FA5}">
                      <a16:colId xmlns:a16="http://schemas.microsoft.com/office/drawing/2014/main" val="20001"/>
                    </a:ext>
                  </a:extLst>
                </a:gridCol>
                <a:gridCol w="7837487">
                  <a:extLst>
                    <a:ext uri="{9D8B030D-6E8A-4147-A177-3AD203B41FA5}">
                      <a16:colId xmlns:a16="http://schemas.microsoft.com/office/drawing/2014/main" val="20002"/>
                    </a:ext>
                  </a:extLst>
                </a:gridCol>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1"/>
                  </a:ext>
                </a:extLst>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2"/>
                  </a:ext>
                </a:extLst>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3"/>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4"/>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5"/>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6"/>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7"/>
                  </a:ext>
                </a:extLst>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8"/>
                  </a:ext>
                </a:extLst>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EED8B1E-FD9D-42BD-AC78-409F4C0FB5B0}" type="slidenum">
              <a:rPr lang="en-US" altLang="en-US" sz="1200" b="0" smtClean="0"/>
              <a:pPr>
                <a:spcBef>
                  <a:spcPct val="0"/>
                </a:spcBef>
                <a:buFontTx/>
                <a:buNone/>
              </a:pPr>
              <a:t>31</a:t>
            </a:fld>
            <a:endParaRPr lang="en-US" altLang="en-US" sz="1200" b="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dirty="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D5B9B0A-E50D-477D-B716-7E91ECBE6FAD}" type="slidenum">
              <a:rPr lang="en-US" altLang="en-US" sz="1200" b="0" smtClean="0"/>
              <a:pPr>
                <a:spcBef>
                  <a:spcPct val="0"/>
                </a:spcBef>
                <a:buFontTx/>
                <a:buNone/>
              </a:pPr>
              <a:t>32</a:t>
            </a:fld>
            <a:endParaRPr lang="en-US" altLang="en-US" sz="1200" b="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Published IEEE Press Releases, Blogs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33</a:t>
            </a:fld>
            <a:endParaRPr lang="en-US" altLang="en-US" sz="1200" b="0"/>
          </a:p>
        </p:txBody>
      </p:sp>
    </p:spTree>
    <p:extLst>
      <p:ext uri="{BB962C8B-B14F-4D97-AF65-F5344CB8AC3E}">
        <p14:creationId xmlns:p14="http://schemas.microsoft.com/office/powerpoint/2010/main" val="1614409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W2.1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4</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5</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W2.1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6</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7</a:t>
            </a:fld>
            <a:endParaRPr lang="en-US" altLang="en-US" sz="1200" b="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2023</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2023</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156123</TotalTime>
  <Words>3975</Words>
  <Application>Microsoft Office PowerPoint</Application>
  <PresentationFormat>Widescreen</PresentationFormat>
  <Paragraphs>559</Paragraphs>
  <Slides>33</Slides>
  <Notes>32</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33</vt:i4>
      </vt:variant>
    </vt:vector>
  </HeadingPairs>
  <TitlesOfParts>
    <vt:vector size="40" baseType="lpstr">
      <vt:lpstr>Arial</vt:lpstr>
      <vt:lpstr>Calibri</vt:lpstr>
      <vt:lpstr>Times New Roman</vt:lpstr>
      <vt:lpstr>Wingdings</vt:lpstr>
      <vt:lpstr>Default Design</vt:lpstr>
      <vt:lpstr>Custom Design</vt:lpstr>
      <vt:lpstr>Document</vt:lpstr>
      <vt:lpstr>September 2023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W2.2 – Call for potentially essential patents</vt:lpstr>
      <vt:lpstr>IEEE Event Conduct and Safety Statement </vt:lpstr>
      <vt:lpstr>IEEE Event Conduct and Safety Statement</vt:lpstr>
      <vt:lpstr>W2.3 Meeting Decorum</vt:lpstr>
      <vt:lpstr>W2.5 Announcements: 2023 September Designation of Individual experts</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F2.7 Requests for Letters of Assurance</vt:lpstr>
      <vt:lpstr>F2.8 Drafts for Sale by IEEE– as of 2023-09-10</vt:lpstr>
      <vt:lpstr>F2.9 ISO/IEC JTC1/SC6</vt:lpstr>
      <vt:lpstr>F2.10 Social media, Blog posts</vt:lpstr>
      <vt:lpstr>F2.11 IEEE 802 Public Visibility Standing Committee</vt:lpstr>
      <vt:lpstr>F2.11 802.11 Public Visibility Events</vt:lpstr>
      <vt:lpstr>F6.1 802 Wireless Chairs meeting</vt:lpstr>
      <vt:lpstr>F6.2 Planned Next Sessions </vt:lpstr>
      <vt:lpstr>F6.3 Announcements</vt:lpstr>
      <vt:lpstr>References and additional material</vt:lpstr>
      <vt:lpstr>Comment Resolution Resources</vt:lpstr>
      <vt:lpstr>Amendment Development Resources</vt:lpstr>
      <vt:lpstr> Published IEEE Press Releases, Blogs</vt:lpstr>
      <vt:lpstr>Published IEEE Press Releases, Blogs</vt:lpstr>
      <vt:lpstr>Published IEEE Press Releases, Blogs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 September Supplementary Material</dc:title>
  <dc:creator>dorothy.stanley@hpe.com</dc:creator>
  <cp:keywords>11-23-1333r0</cp:keywords>
  <cp:lastModifiedBy>Stacey, Robert</cp:lastModifiedBy>
  <cp:revision>2434</cp:revision>
  <cp:lastPrinted>1998-02-10T13:28:06Z</cp:lastPrinted>
  <dcterms:created xsi:type="dcterms:W3CDTF">1998-02-10T13:07:52Z</dcterms:created>
  <dcterms:modified xsi:type="dcterms:W3CDTF">2023-09-15T01:10:10Z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