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69" r:id="rId2"/>
    <p:sldId id="272" r:id="rId3"/>
    <p:sldId id="293" r:id="rId4"/>
    <p:sldId id="308" r:id="rId5"/>
    <p:sldId id="306" r:id="rId6"/>
    <p:sldId id="296"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4" d="100"/>
          <a:sy n="114" d="100"/>
        </p:scale>
        <p:origin x="510"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802.11-16/0190r0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January 2016</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Joseph Levy (InterDigital)</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C5F82844-D3D8-4E2F-BC31-F893CF7EFBD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3379616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802.11-16/0190r0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January 2016</a:t>
            </a:r>
          </a:p>
        </p:txBody>
      </p:sp>
      <p:sp>
        <p:nvSpPr>
          <p:cNvPr id="1843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Joseph Levy (InterDigital)</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A8AE28EE-710A-423D-918F-3472049856C0}"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23309609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p>
            <a:r>
              <a:rPr lang="en-US"/>
              <a:t>doc.: IEEE 802.11-16/0190r0</a:t>
            </a:r>
          </a:p>
        </p:txBody>
      </p:sp>
      <p:sp>
        <p:nvSpPr>
          <p:cNvPr id="19459" name="Rectangle 3"/>
          <p:cNvSpPr>
            <a:spLocks noGrp="1" noChangeArrowheads="1"/>
          </p:cNvSpPr>
          <p:nvPr>
            <p:ph type="dt" sz="quarter" idx="1"/>
          </p:nvPr>
        </p:nvSpPr>
        <p:spPr>
          <a:noFill/>
        </p:spPr>
        <p:txBody>
          <a:bodyPr/>
          <a:lstStyle/>
          <a:p>
            <a:r>
              <a:rPr lang="en-US"/>
              <a:t>January 2016</a:t>
            </a:r>
          </a:p>
        </p:txBody>
      </p:sp>
      <p:sp>
        <p:nvSpPr>
          <p:cNvPr id="19460" name="Rectangle 6"/>
          <p:cNvSpPr>
            <a:spLocks noGrp="1" noChangeArrowheads="1"/>
          </p:cNvSpPr>
          <p:nvPr>
            <p:ph type="ftr" sz="quarter" idx="4"/>
          </p:nvPr>
        </p:nvSpPr>
        <p:spPr>
          <a:noFill/>
        </p:spPr>
        <p:txBody>
          <a:bodyPr/>
          <a:lstStyle/>
          <a:p>
            <a:pPr lvl="4"/>
            <a:r>
              <a:rPr lang="en-US"/>
              <a:t>Joseph Levy (InterDigital)</a:t>
            </a:r>
          </a:p>
        </p:txBody>
      </p:sp>
      <p:sp>
        <p:nvSpPr>
          <p:cNvPr id="19461" name="Rectangle 7"/>
          <p:cNvSpPr>
            <a:spLocks noGrp="1" noChangeArrowheads="1"/>
          </p:cNvSpPr>
          <p:nvPr>
            <p:ph type="sldNum" sz="quarter" idx="5"/>
          </p:nvPr>
        </p:nvSpPr>
        <p:spPr>
          <a:noFill/>
        </p:spPr>
        <p:txBody>
          <a:bodyPr/>
          <a:lstStyle/>
          <a:p>
            <a:r>
              <a:rPr lang="en-US"/>
              <a:t>Page </a:t>
            </a:r>
            <a:fld id="{7441BA8B-EA44-4BCB-8894-4A698C9D9ECD}" type="slidenum">
              <a:rPr lang="en-US" smtClean="0"/>
              <a:pPr/>
              <a:t>1</a:t>
            </a:fld>
            <a:endParaRPr lang="en-US"/>
          </a:p>
        </p:txBody>
      </p:sp>
      <p:sp>
        <p:nvSpPr>
          <p:cNvPr id="19462" name="Rectangle 2"/>
          <p:cNvSpPr>
            <a:spLocks noGrp="1" noRot="1" noChangeAspect="1" noChangeArrowheads="1" noTextEdit="1"/>
          </p:cNvSpPr>
          <p:nvPr>
            <p:ph type="sldImg"/>
          </p:nvPr>
        </p:nvSpPr>
        <p:spPr>
          <a:xfrm>
            <a:off x="1154113" y="701675"/>
            <a:ext cx="4625975" cy="3468688"/>
          </a:xfrm>
          <a:ln/>
        </p:spPr>
      </p:sp>
      <p:sp>
        <p:nvSpPr>
          <p:cNvPr id="1946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0369399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p>
            <a:r>
              <a:rPr lang="en-US"/>
              <a:t>doc.: IEEE 802.11-16/0190r0</a:t>
            </a:r>
          </a:p>
        </p:txBody>
      </p:sp>
      <p:sp>
        <p:nvSpPr>
          <p:cNvPr id="20483" name="Rectangle 3"/>
          <p:cNvSpPr>
            <a:spLocks noGrp="1" noChangeArrowheads="1"/>
          </p:cNvSpPr>
          <p:nvPr>
            <p:ph type="dt" sz="quarter" idx="1"/>
          </p:nvPr>
        </p:nvSpPr>
        <p:spPr>
          <a:noFill/>
        </p:spPr>
        <p:txBody>
          <a:bodyPr/>
          <a:lstStyle/>
          <a:p>
            <a:r>
              <a:rPr lang="en-US"/>
              <a:t>January 2016</a:t>
            </a:r>
          </a:p>
        </p:txBody>
      </p:sp>
      <p:sp>
        <p:nvSpPr>
          <p:cNvPr id="20484" name="Rectangle 6"/>
          <p:cNvSpPr>
            <a:spLocks noGrp="1" noChangeArrowheads="1"/>
          </p:cNvSpPr>
          <p:nvPr>
            <p:ph type="ftr" sz="quarter" idx="4"/>
          </p:nvPr>
        </p:nvSpPr>
        <p:spPr>
          <a:noFill/>
        </p:spPr>
        <p:txBody>
          <a:bodyPr/>
          <a:lstStyle/>
          <a:p>
            <a:pPr lvl="4"/>
            <a:r>
              <a:rPr lang="en-US"/>
              <a:t>Joseph Levy (InterDigital)</a:t>
            </a:r>
          </a:p>
        </p:txBody>
      </p:sp>
      <p:sp>
        <p:nvSpPr>
          <p:cNvPr id="20485" name="Rectangle 7"/>
          <p:cNvSpPr>
            <a:spLocks noGrp="1" noChangeArrowheads="1"/>
          </p:cNvSpPr>
          <p:nvPr>
            <p:ph type="sldNum" sz="quarter" idx="5"/>
          </p:nvPr>
        </p:nvSpPr>
        <p:spPr>
          <a:noFill/>
        </p:spPr>
        <p:txBody>
          <a:bodyPr/>
          <a:lstStyle/>
          <a:p>
            <a:r>
              <a:rPr lang="en-US"/>
              <a:t>Page </a:t>
            </a:r>
            <a:fld id="{F12C820A-A132-4231-BE0A-AC79B82FD720}" type="slidenum">
              <a:rPr lang="en-US" smtClean="0"/>
              <a:pPr/>
              <a:t>2</a:t>
            </a:fld>
            <a:endParaRPr lang="en-US"/>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17278914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3</a:t>
            </a:fld>
            <a:endParaRPr lang="en-US"/>
          </a:p>
        </p:txBody>
      </p:sp>
    </p:spTree>
    <p:extLst>
      <p:ext uri="{BB962C8B-B14F-4D97-AF65-F5344CB8AC3E}">
        <p14:creationId xmlns:p14="http://schemas.microsoft.com/office/powerpoint/2010/main" val="5917501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4</a:t>
            </a:fld>
            <a:endParaRPr lang="en-US"/>
          </a:p>
        </p:txBody>
      </p:sp>
    </p:spTree>
    <p:extLst>
      <p:ext uri="{BB962C8B-B14F-4D97-AF65-F5344CB8AC3E}">
        <p14:creationId xmlns:p14="http://schemas.microsoft.com/office/powerpoint/2010/main" val="30385136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5</a:t>
            </a:fld>
            <a:endParaRPr lang="en-US"/>
          </a:p>
        </p:txBody>
      </p:sp>
    </p:spTree>
    <p:extLst>
      <p:ext uri="{BB962C8B-B14F-4D97-AF65-F5344CB8AC3E}">
        <p14:creationId xmlns:p14="http://schemas.microsoft.com/office/powerpoint/2010/main" val="3958942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1154113" y="701675"/>
            <a:ext cx="4625975" cy="3468688"/>
          </a:xfrm>
          <a:ln/>
        </p:spPr>
      </p:sp>
      <p:sp>
        <p:nvSpPr>
          <p:cNvPr id="23555" name="Notes Placeholder 2"/>
          <p:cNvSpPr>
            <a:spLocks noGrp="1"/>
          </p:cNvSpPr>
          <p:nvPr>
            <p:ph type="body" idx="1"/>
          </p:nvPr>
        </p:nvSpPr>
        <p:spPr>
          <a:noFill/>
          <a:ln/>
        </p:spPr>
        <p:txBody>
          <a:bodyPr/>
          <a:lstStyle/>
          <a:p>
            <a:endParaRPr lang="en-US"/>
          </a:p>
        </p:txBody>
      </p:sp>
      <p:sp>
        <p:nvSpPr>
          <p:cNvPr id="23556" name="Header Placeholder 3"/>
          <p:cNvSpPr>
            <a:spLocks noGrp="1"/>
          </p:cNvSpPr>
          <p:nvPr>
            <p:ph type="hdr" sz="quarter"/>
          </p:nvPr>
        </p:nvSpPr>
        <p:spPr>
          <a:noFill/>
        </p:spPr>
        <p:txBody>
          <a:bodyPr/>
          <a:lstStyle/>
          <a:p>
            <a:r>
              <a:rPr lang="en-US"/>
              <a:t>doc.: IEEE 802.11-16/0190r0</a:t>
            </a:r>
          </a:p>
        </p:txBody>
      </p:sp>
      <p:sp>
        <p:nvSpPr>
          <p:cNvPr id="23557" name="Date Placeholder 4"/>
          <p:cNvSpPr>
            <a:spLocks noGrp="1"/>
          </p:cNvSpPr>
          <p:nvPr>
            <p:ph type="dt" sz="quarter" idx="1"/>
          </p:nvPr>
        </p:nvSpPr>
        <p:spPr>
          <a:noFill/>
        </p:spPr>
        <p:txBody>
          <a:bodyPr/>
          <a:lstStyle/>
          <a:p>
            <a:r>
              <a:rPr lang="en-US"/>
              <a:t>January 2016</a:t>
            </a:r>
          </a:p>
        </p:txBody>
      </p:sp>
      <p:sp>
        <p:nvSpPr>
          <p:cNvPr id="23558" name="Footer Placeholder 5"/>
          <p:cNvSpPr>
            <a:spLocks noGrp="1"/>
          </p:cNvSpPr>
          <p:nvPr>
            <p:ph type="ftr" sz="quarter" idx="4"/>
          </p:nvPr>
        </p:nvSpPr>
        <p:spPr>
          <a:noFill/>
        </p:spPr>
        <p:txBody>
          <a:bodyPr/>
          <a:lstStyle/>
          <a:p>
            <a:pPr lvl="4"/>
            <a:r>
              <a:rPr lang="en-US"/>
              <a:t>Joseph Levy (InterDigital)</a:t>
            </a:r>
          </a:p>
        </p:txBody>
      </p:sp>
      <p:sp>
        <p:nvSpPr>
          <p:cNvPr id="23559" name="Slide Number Placeholder 6"/>
          <p:cNvSpPr>
            <a:spLocks noGrp="1"/>
          </p:cNvSpPr>
          <p:nvPr>
            <p:ph type="sldNum" sz="quarter" idx="5"/>
          </p:nvPr>
        </p:nvSpPr>
        <p:spPr>
          <a:noFill/>
        </p:spPr>
        <p:txBody>
          <a:bodyPr/>
          <a:lstStyle/>
          <a:p>
            <a:r>
              <a:rPr lang="en-US"/>
              <a:t>Page </a:t>
            </a:r>
            <a:fld id="{0BDA00EA-C510-44A9-980E-C8DBCAD60F3A}" type="slidenum">
              <a:rPr lang="en-US" smtClean="0"/>
              <a:pPr/>
              <a:t>6</a:t>
            </a:fld>
            <a:endParaRPr lang="en-US"/>
          </a:p>
        </p:txBody>
      </p:sp>
    </p:spTree>
    <p:extLst>
      <p:ext uri="{BB962C8B-B14F-4D97-AF65-F5344CB8AC3E}">
        <p14:creationId xmlns:p14="http://schemas.microsoft.com/office/powerpoint/2010/main" val="2366532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6"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F657D9E5-F02D-4AA7-B795-6D72BFD3543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6"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B6276E39-D40D-45EE-BB98-AEEAB1C4156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6"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A177F988-3EF9-4784-AC86-CD5C16932EA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6"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91C974D1-5F66-4D5B-932A-2DC0BB21FC6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7" name="Slide Number Placeholder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BA4BE456-3FE8-4C7D-BA70-D8903C2AAAE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9"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BFEB95BF-DBFA-4D98-8EC1-D3D333DB61A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CB3995D0-4C8C-441F-8566-9B527D4A87D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2878DC56-3D4A-4DDC-A5FE-22F351A5EA0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7" name="Slide Number Placeholder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B5DD4CD7-45B6-4358-B054-C482FA7F6BE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7" name="Slide Number Placeholder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0D15DCF0-9B53-4E58-859A-C01E6730380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85801" y="332601"/>
            <a:ext cx="7759700" cy="276999"/>
          </a:xfrm>
          <a:prstGeom prst="rect">
            <a:avLst/>
          </a:prstGeom>
          <a:noFill/>
          <a:ln w="9525">
            <a:noFill/>
            <a:miter lim="800000"/>
            <a:headEnd/>
            <a:tailEnd/>
          </a:ln>
          <a:effectLst/>
        </p:spPr>
        <p:txBody>
          <a:bodyPr wrap="square" lIns="0" tIns="0" rIns="0" bIns="0" numCol="1" anchor="t" anchorCtr="0">
            <a:spAutoFit/>
          </a:bodyPr>
          <a:lstStyle/>
          <a:p>
            <a:pPr marL="0" lvl="4" algn="just">
              <a:tabLst>
                <a:tab pos="4846320" algn="l"/>
              </a:tabLst>
              <a:defRPr/>
            </a:pPr>
            <a:r>
              <a:rPr lang="en-US" sz="1800" b="1" baseline="0" dirty="0"/>
              <a:t>July</a:t>
            </a:r>
            <a:r>
              <a:rPr lang="en-US" sz="1800" b="1" dirty="0"/>
              <a:t> 2023	doc.: IEEE 802.11-23/1306r0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2"/>
            <a:ext cx="7772400" cy="184666"/>
          </a:xfrm>
          <a:prstGeom prst="rect">
            <a:avLst/>
          </a:prstGeom>
          <a:noFill/>
          <a:ln w="9525">
            <a:noFill/>
            <a:miter lim="800000"/>
            <a:headEnd/>
            <a:tailEnd/>
          </a:ln>
          <a:effectLst/>
        </p:spPr>
        <p:txBody>
          <a:bodyPr wrap="square" lIns="0" tIns="0" rIns="0" bIns="0">
            <a:spAutoFit/>
          </a:bodyPr>
          <a:lstStyle/>
          <a:p>
            <a:pPr>
              <a:tabLst>
                <a:tab pos="3749040" algn="ctr"/>
                <a:tab pos="7662672" algn="r"/>
              </a:tabLst>
              <a:defRPr/>
            </a:pPr>
            <a:r>
              <a:rPr lang="en-US" dirty="0"/>
              <a:t>Report	Slide </a:t>
            </a:r>
            <a:fld id="{77B4D580-F81A-477B-82FA-805B1E489321}" type="slidenum">
              <a:rPr lang="en-US" smtClean="0"/>
              <a:t>‹#›</a:t>
            </a:fld>
            <a:r>
              <a:rPr lang="en-US" dirty="0"/>
              <a:t>	Mark Hamilton</a:t>
            </a:r>
            <a:r>
              <a:rPr lang="en-US" baseline="0" dirty="0"/>
              <a:t> (Ruckus/CommScope)</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23/11-23-0968-06-0arc-arc-sc-agenda-july-2023.pp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880-01-0arc-revised-annex-g-containing-example-frame-exchange-sequences.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a:noFill/>
        </p:spPr>
        <p:txBody>
          <a:bodyPr/>
          <a:lstStyle/>
          <a:p>
            <a:r>
              <a:rPr lang="en-US" dirty="0"/>
              <a:t>ARC Closing Report </a:t>
            </a:r>
          </a:p>
        </p:txBody>
      </p:sp>
      <p:sp>
        <p:nvSpPr>
          <p:cNvPr id="1031" name="Rectangle 6"/>
          <p:cNvSpPr>
            <a:spLocks noGrp="1" noChangeArrowheads="1"/>
          </p:cNvSpPr>
          <p:nvPr>
            <p:ph type="body" idx="1"/>
          </p:nvPr>
        </p:nvSpPr>
        <p:spPr>
          <a:xfrm>
            <a:off x="685800" y="1524000"/>
            <a:ext cx="7772400" cy="381000"/>
          </a:xfrm>
          <a:noFill/>
        </p:spPr>
        <p:txBody>
          <a:bodyPr/>
          <a:lstStyle/>
          <a:p>
            <a:pPr algn="ctr">
              <a:buFontTx/>
              <a:buNone/>
            </a:pPr>
            <a:r>
              <a:rPr lang="en-US" sz="2000" dirty="0"/>
              <a:t>Date:</a:t>
            </a:r>
            <a:r>
              <a:rPr lang="en-US" sz="2000" b="0" dirty="0"/>
              <a:t> 2023-07-13</a:t>
            </a:r>
          </a:p>
        </p:txBody>
      </p:sp>
      <p:graphicFrame>
        <p:nvGraphicFramePr>
          <p:cNvPr id="1026" name="Object 11"/>
          <p:cNvGraphicFramePr>
            <a:graphicFrameLocks noChangeAspect="1"/>
          </p:cNvGraphicFramePr>
          <p:nvPr>
            <p:extLst>
              <p:ext uri="{D42A27DB-BD31-4B8C-83A1-F6EECF244321}">
                <p14:modId xmlns:p14="http://schemas.microsoft.com/office/powerpoint/2010/main" val="3305098018"/>
              </p:ext>
            </p:extLst>
          </p:nvPr>
        </p:nvGraphicFramePr>
        <p:xfrm>
          <a:off x="517525" y="2286000"/>
          <a:ext cx="7559675" cy="2632075"/>
        </p:xfrm>
        <a:graphic>
          <a:graphicData uri="http://schemas.openxmlformats.org/presentationml/2006/ole">
            <mc:AlternateContent xmlns:mc="http://schemas.openxmlformats.org/markup-compatibility/2006">
              <mc:Choice xmlns:v="urn:schemas-microsoft-com:vml" Requires="v">
                <p:oleObj name="Document" r:id="rId3" imgW="8267030" imgH="2874253" progId="Word.Document.8">
                  <p:embed/>
                </p:oleObj>
              </mc:Choice>
              <mc:Fallback>
                <p:oleObj name="Document" r:id="rId3" imgW="8267030" imgH="2874253" progId="Word.Document.8">
                  <p:embed/>
                  <p:pic>
                    <p:nvPicPr>
                      <p:cNvPr id="0" name="Object 11"/>
                      <p:cNvPicPr>
                        <a:picLocks noChangeAspect="1" noChangeArrowheads="1"/>
                      </p:cNvPicPr>
                      <p:nvPr/>
                    </p:nvPicPr>
                    <p:blipFill>
                      <a:blip r:embed="rId4"/>
                      <a:srcRect/>
                      <a:stretch>
                        <a:fillRect/>
                      </a:stretch>
                    </p:blipFill>
                    <p:spPr bwMode="auto">
                      <a:xfrm>
                        <a:off x="517525" y="2286000"/>
                        <a:ext cx="7559675" cy="2632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t>Abstract</a:t>
            </a:r>
          </a:p>
        </p:txBody>
      </p:sp>
      <p:sp>
        <p:nvSpPr>
          <p:cNvPr id="14339" name="Rectangle 3"/>
          <p:cNvSpPr>
            <a:spLocks noGrp="1" noChangeArrowheads="1"/>
          </p:cNvSpPr>
          <p:nvPr>
            <p:ph idx="1"/>
          </p:nvPr>
        </p:nvSpPr>
        <p:spPr/>
        <p:txBody>
          <a:bodyPr/>
          <a:lstStyle/>
          <a:p>
            <a:pPr algn="ctr" eaLnBrk="1" hangingPunct="1">
              <a:buFontTx/>
              <a:buNone/>
            </a:pPr>
            <a:r>
              <a:rPr lang="en-US" dirty="0"/>
              <a:t>This document is the closing report for ARC SC, </a:t>
            </a:r>
          </a:p>
          <a:p>
            <a:pPr algn="ctr" eaLnBrk="1" hangingPunct="1">
              <a:buFontTx/>
              <a:buNone/>
            </a:pPr>
            <a:r>
              <a:rPr lang="en-US" dirty="0"/>
              <a:t>July 2023 Session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85800" y="685800"/>
            <a:ext cx="7772400" cy="609600"/>
          </a:xfrm>
        </p:spPr>
        <p:txBody>
          <a:bodyPr/>
          <a:lstStyle/>
          <a:p>
            <a:r>
              <a:rPr lang="en-US" dirty="0"/>
              <a:t>Work Completed - 1</a:t>
            </a:r>
          </a:p>
        </p:txBody>
      </p:sp>
      <p:sp>
        <p:nvSpPr>
          <p:cNvPr id="15366" name="Rectangle 3"/>
          <p:cNvSpPr>
            <a:spLocks noGrp="1" noChangeArrowheads="1"/>
          </p:cNvSpPr>
          <p:nvPr>
            <p:ph type="body" idx="1"/>
          </p:nvPr>
        </p:nvSpPr>
        <p:spPr>
          <a:xfrm>
            <a:off x="381000" y="1371600"/>
            <a:ext cx="8382000" cy="5181600"/>
          </a:xfrm>
        </p:spPr>
        <p:txBody>
          <a:bodyPr/>
          <a:lstStyle/>
          <a:p>
            <a:pPr>
              <a:spcBef>
                <a:spcPts val="0"/>
              </a:spcBef>
            </a:pPr>
            <a:r>
              <a:rPr lang="en-US" sz="2800" dirty="0"/>
              <a:t>Agenda is here: </a:t>
            </a:r>
            <a:r>
              <a:rPr lang="en-US" sz="2800" dirty="0">
                <a:hlinkClick r:id="rId3"/>
              </a:rPr>
              <a:t>11-23/0968r6</a:t>
            </a:r>
            <a:r>
              <a:rPr lang="en-US" sz="2800" dirty="0"/>
              <a:t> </a:t>
            </a:r>
          </a:p>
          <a:p>
            <a:pPr>
              <a:spcBef>
                <a:spcPts val="0"/>
              </a:spcBef>
            </a:pPr>
            <a:r>
              <a:rPr lang="en-US" sz="2800" dirty="0"/>
              <a:t>IEEE Std 802 revision: </a:t>
            </a:r>
          </a:p>
          <a:p>
            <a:pPr lvl="1" eaLnBrk="1" hangingPunct="1">
              <a:lnSpc>
                <a:spcPct val="90000"/>
              </a:lnSpc>
              <a:spcBef>
                <a:spcPts val="300"/>
              </a:spcBef>
              <a:defRPr/>
            </a:pPr>
            <a:r>
              <a:rPr lang="en-US" sz="2600" dirty="0">
                <a:solidFill>
                  <a:srgbClr val="000000"/>
                </a:solidFill>
                <a:effectLst/>
                <a:ea typeface="Calibri" panose="020F0502020204030204" pitchFamily="34" charset="0"/>
              </a:rPr>
              <a:t>We got an update from our (802.11) representative to this project, Joseph Levy.  802.11-specific comments are proceeding well/done.</a:t>
            </a:r>
          </a:p>
          <a:p>
            <a:pPr lvl="1" eaLnBrk="1" hangingPunct="1">
              <a:lnSpc>
                <a:spcPct val="90000"/>
              </a:lnSpc>
              <a:spcBef>
                <a:spcPts val="300"/>
              </a:spcBef>
              <a:defRPr/>
            </a:pPr>
            <a:r>
              <a:rPr lang="en-US" sz="2600" dirty="0">
                <a:solidFill>
                  <a:srgbClr val="000000"/>
                </a:solidFill>
                <a:effectLst/>
                <a:ea typeface="Calibri" panose="020F0502020204030204" pitchFamily="34" charset="0"/>
              </a:rPr>
              <a:t> 3 comments remained to be resolved.  One of those was requested to 802.11 ARC for a proposed resolution, to define the term “IEEE 802 Network”</a:t>
            </a:r>
          </a:p>
          <a:p>
            <a:pPr lvl="1" eaLnBrk="1" hangingPunct="1">
              <a:lnSpc>
                <a:spcPct val="90000"/>
              </a:lnSpc>
              <a:spcBef>
                <a:spcPts val="300"/>
              </a:spcBef>
              <a:defRPr/>
            </a:pPr>
            <a:r>
              <a:rPr lang="en-US" sz="2600" dirty="0">
                <a:solidFill>
                  <a:srgbClr val="000000"/>
                </a:solidFill>
                <a:ea typeface="Calibri" panose="020F0502020204030204" pitchFamily="34" charset="0"/>
              </a:rPr>
              <a:t>Our proposed definition was provided to the P802REVc ballot committee, on Wednesday, but was not accepted.  The existing definition, and other alternatives were also not accepted.  The direction now is to only use this as an informal (not defined) term.</a:t>
            </a:r>
          </a:p>
        </p:txBody>
      </p:sp>
    </p:spTree>
    <p:extLst>
      <p:ext uri="{BB962C8B-B14F-4D97-AF65-F5344CB8AC3E}">
        <p14:creationId xmlns:p14="http://schemas.microsoft.com/office/powerpoint/2010/main" val="159427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85800" y="685800"/>
            <a:ext cx="7772400" cy="609600"/>
          </a:xfrm>
        </p:spPr>
        <p:txBody>
          <a:bodyPr/>
          <a:lstStyle/>
          <a:p>
            <a:r>
              <a:rPr lang="en-US" dirty="0"/>
              <a:t>Work Completed - 3</a:t>
            </a:r>
          </a:p>
        </p:txBody>
      </p:sp>
      <p:sp>
        <p:nvSpPr>
          <p:cNvPr id="15366" name="Rectangle 3"/>
          <p:cNvSpPr>
            <a:spLocks noGrp="1" noChangeArrowheads="1"/>
          </p:cNvSpPr>
          <p:nvPr>
            <p:ph type="body" idx="1"/>
          </p:nvPr>
        </p:nvSpPr>
        <p:spPr>
          <a:xfrm>
            <a:off x="381000" y="1143000"/>
            <a:ext cx="8382000" cy="5181600"/>
          </a:xfrm>
        </p:spPr>
        <p:txBody>
          <a:bodyPr/>
          <a:lstStyle/>
          <a:p>
            <a:pPr>
              <a:spcBef>
                <a:spcPts val="0"/>
              </a:spcBef>
            </a:pPr>
            <a:endParaRPr lang="en-US" sz="2800" dirty="0"/>
          </a:p>
          <a:p>
            <a:pPr eaLnBrk="1" hangingPunct="1">
              <a:lnSpc>
                <a:spcPct val="90000"/>
              </a:lnSpc>
              <a:spcBef>
                <a:spcPts val="300"/>
              </a:spcBef>
              <a:defRPr/>
            </a:pPr>
            <a:r>
              <a:rPr lang="en-US" sz="2800" dirty="0">
                <a:solidFill>
                  <a:srgbClr val="000000"/>
                </a:solidFill>
                <a:effectLst/>
                <a:ea typeface="Calibri" panose="020F0502020204030204" pitchFamily="34" charset="0"/>
              </a:rPr>
              <a:t>Annex G:</a:t>
            </a:r>
          </a:p>
          <a:p>
            <a:pPr lvl="1" eaLnBrk="1" hangingPunct="1">
              <a:lnSpc>
                <a:spcPct val="90000"/>
              </a:lnSpc>
              <a:spcBef>
                <a:spcPts val="300"/>
              </a:spcBef>
              <a:defRPr/>
            </a:pPr>
            <a:r>
              <a:rPr lang="en-US" sz="2800" dirty="0">
                <a:solidFill>
                  <a:srgbClr val="000000"/>
                </a:solidFill>
                <a:ea typeface="Calibri" panose="020F0502020204030204" pitchFamily="34" charset="0"/>
              </a:rPr>
              <a:t>Continued our review of off-line work on a proposed replacement for Annex G material: </a:t>
            </a:r>
            <a:r>
              <a:rPr lang="en-US" sz="2800" dirty="0">
                <a:solidFill>
                  <a:srgbClr val="000000"/>
                </a:solidFill>
                <a:ea typeface="Calibri" panose="020F0502020204030204" pitchFamily="34" charset="0"/>
                <a:hlinkClick r:id="rId3"/>
              </a:rPr>
              <a:t>11-23/0880r1</a:t>
            </a:r>
            <a:r>
              <a:rPr lang="en-US" sz="2800" dirty="0">
                <a:solidFill>
                  <a:srgbClr val="000000"/>
                </a:solidFill>
                <a:ea typeface="Calibri" panose="020F0502020204030204" pitchFamily="34" charset="0"/>
              </a:rPr>
              <a:t> </a:t>
            </a:r>
          </a:p>
          <a:p>
            <a:pPr lvl="1" eaLnBrk="1" hangingPunct="1">
              <a:lnSpc>
                <a:spcPct val="90000"/>
              </a:lnSpc>
              <a:spcBef>
                <a:spcPts val="300"/>
              </a:spcBef>
              <a:defRPr/>
            </a:pPr>
            <a:r>
              <a:rPr lang="en-US" sz="2800" dirty="0">
                <a:solidFill>
                  <a:srgbClr val="000000"/>
                </a:solidFill>
                <a:ea typeface="Calibri" panose="020F0502020204030204" pitchFamily="34" charset="0"/>
              </a:rPr>
              <a:t>The proposal is mature enough for work to continue collaboratively on the reflector, and will be revisited again in September.</a:t>
            </a:r>
          </a:p>
          <a:p>
            <a:pPr eaLnBrk="1" hangingPunct="1">
              <a:lnSpc>
                <a:spcPct val="90000"/>
              </a:lnSpc>
              <a:spcBef>
                <a:spcPts val="300"/>
              </a:spcBef>
              <a:defRPr/>
            </a:pPr>
            <a:r>
              <a:rPr lang="en-US" sz="3200" dirty="0">
                <a:solidFill>
                  <a:srgbClr val="000000"/>
                </a:solidFill>
                <a:ea typeface="Calibri" panose="020F0502020204030204" pitchFamily="34" charset="0"/>
              </a:rPr>
              <a:t>WBA E2E QoS presentation</a:t>
            </a:r>
          </a:p>
          <a:p>
            <a:pPr lvl="1" eaLnBrk="1" hangingPunct="1">
              <a:lnSpc>
                <a:spcPct val="90000"/>
              </a:lnSpc>
              <a:spcBef>
                <a:spcPts val="300"/>
              </a:spcBef>
              <a:defRPr/>
            </a:pPr>
            <a:r>
              <a:rPr lang="en-US" sz="2800" dirty="0">
                <a:solidFill>
                  <a:srgbClr val="000000"/>
                </a:solidFill>
                <a:ea typeface="Calibri" panose="020F0502020204030204" pitchFamily="34" charset="0"/>
              </a:rPr>
              <a:t>Following up on the presentation at the WG11 mid-week plenary, did a deeper dive into the future plans of WBA on this topic, and how we can contribute.  Work will continue in September.</a:t>
            </a:r>
          </a:p>
        </p:txBody>
      </p:sp>
    </p:spTree>
    <p:extLst>
      <p:ext uri="{BB962C8B-B14F-4D97-AF65-F5344CB8AC3E}">
        <p14:creationId xmlns:p14="http://schemas.microsoft.com/office/powerpoint/2010/main" val="2653472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85800" y="685800"/>
            <a:ext cx="7772400" cy="609600"/>
          </a:xfrm>
        </p:spPr>
        <p:txBody>
          <a:bodyPr/>
          <a:lstStyle/>
          <a:p>
            <a:r>
              <a:rPr lang="en-US" dirty="0"/>
              <a:t>Monitoring/future activities</a:t>
            </a:r>
          </a:p>
        </p:txBody>
      </p:sp>
      <p:sp>
        <p:nvSpPr>
          <p:cNvPr id="7" name="Rectangle 3">
            <a:extLst>
              <a:ext uri="{FF2B5EF4-FFF2-40B4-BE49-F238E27FC236}">
                <a16:creationId xmlns:a16="http://schemas.microsoft.com/office/drawing/2014/main" id="{81351754-4384-4741-98EB-67ED3215A0D9}"/>
              </a:ext>
            </a:extLst>
          </p:cNvPr>
          <p:cNvSpPr txBox="1">
            <a:spLocks noChangeArrowheads="1"/>
          </p:cNvSpPr>
          <p:nvPr/>
        </p:nvSpPr>
        <p:spPr bwMode="auto">
          <a:xfrm>
            <a:off x="685800" y="1524000"/>
            <a:ext cx="79248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200" b="1" dirty="0"/>
              <a:t>Related to IEEE Std 802 updates:</a:t>
            </a:r>
          </a:p>
          <a:p>
            <a:pPr marL="1143000" lvl="3" indent="-342900">
              <a:lnSpc>
                <a:spcPct val="90000"/>
              </a:lnSpc>
              <a:buFont typeface="Arial" pitchFamily="34" charset="0"/>
              <a:buChar char="•"/>
              <a:defRPr/>
            </a:pPr>
            <a:r>
              <a:rPr lang="en-US" sz="2200" b="1" dirty="0"/>
              <a:t>802.1AC mapping from ISS to 802.11 MAC SAP interface</a:t>
            </a:r>
          </a:p>
          <a:p>
            <a:pPr marL="1143000" lvl="3" indent="-342900">
              <a:lnSpc>
                <a:spcPct val="90000"/>
              </a:lnSpc>
              <a:buFont typeface="Arial" pitchFamily="34" charset="0"/>
              <a:buChar char="•"/>
              <a:defRPr/>
            </a:pPr>
            <a:r>
              <a:rPr lang="en-US" sz="2200" b="1" dirty="0"/>
              <a:t>Consider any changes to remove 802.2/LLC terms?</a:t>
            </a:r>
          </a:p>
          <a:p>
            <a:pPr marL="1143000" lvl="3" indent="-342900">
              <a:lnSpc>
                <a:spcPct val="90000"/>
              </a:lnSpc>
              <a:buFont typeface="Arial" pitchFamily="34" charset="0"/>
              <a:buChar char="•"/>
              <a:defRPr/>
            </a:pPr>
            <a:r>
              <a:rPr lang="en-US" sz="2200" b="1" dirty="0"/>
              <a:t>Clarifying EPD/LPD: </a:t>
            </a:r>
            <a:r>
              <a:rPr lang="en-US" sz="2200" dirty="0">
                <a:hlinkClick r:id="rId3"/>
              </a:rPr>
              <a:t>11-20/0174r0</a:t>
            </a:r>
            <a:endParaRPr lang="en-US" sz="2200" b="1" dirty="0">
              <a:solidFill>
                <a:schemeClr val="accent2">
                  <a:lumMod val="75000"/>
                </a:schemeClr>
              </a:solidFill>
            </a:endParaRPr>
          </a:p>
          <a:p>
            <a:pPr marL="685800" lvl="2" indent="-342900">
              <a:lnSpc>
                <a:spcPct val="90000"/>
              </a:lnSpc>
              <a:buFont typeface="Arial" pitchFamily="34" charset="0"/>
              <a:buChar char="•"/>
              <a:defRPr/>
            </a:pPr>
            <a:r>
              <a:rPr lang="en-US" sz="2200" b="1" kern="0" dirty="0"/>
              <a:t>“What is a STA?” (per </a:t>
            </a:r>
            <a:r>
              <a:rPr lang="en-US" sz="2200" b="1" kern="0" dirty="0" err="1"/>
              <a:t>REVmd</a:t>
            </a:r>
            <a:r>
              <a:rPr lang="en-US" sz="2200" b="1" kern="0" dirty="0"/>
              <a:t> discussion: </a:t>
            </a:r>
            <a:r>
              <a:rPr lang="en-US" sz="2200" kern="0"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200" b="1" kern="0" dirty="0"/>
              <a:t>)</a:t>
            </a:r>
          </a:p>
          <a:p>
            <a:pPr marL="685800" lvl="2" indent="-342900">
              <a:lnSpc>
                <a:spcPct val="90000"/>
              </a:lnSpc>
              <a:buFont typeface="Arial" pitchFamily="34" charset="0"/>
              <a:buChar char="•"/>
              <a:defRPr/>
            </a:pPr>
            <a:r>
              <a:rPr lang="en-US" sz="2200" b="1" kern="0" dirty="0"/>
              <a:t>Off-channel TDLS architecture</a:t>
            </a:r>
          </a:p>
          <a:p>
            <a:pPr marL="685800" lvl="2" indent="-342900">
              <a:lnSpc>
                <a:spcPct val="90000"/>
              </a:lnSpc>
              <a:spcBef>
                <a:spcPts val="300"/>
              </a:spcBef>
              <a:spcAft>
                <a:spcPts val="0"/>
              </a:spcAft>
              <a:buFont typeface="Arial" pitchFamily="34" charset="0"/>
              <a:buChar char="•"/>
              <a:defRPr/>
            </a:pPr>
            <a:r>
              <a:rPr lang="en-US" sz="22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200" b="1" kern="0" dirty="0"/>
              <a:t>One aspect is how MAC address is set/controlled – related to IEEE 1609/</a:t>
            </a:r>
            <a:r>
              <a:rPr lang="en-US" sz="2200" b="1" kern="0" dirty="0" err="1"/>
              <a:t>TGbd</a:t>
            </a:r>
            <a:r>
              <a:rPr lang="en-US" sz="2200" b="1" kern="0" dirty="0"/>
              <a:t>  activities</a:t>
            </a:r>
          </a:p>
          <a:p>
            <a:pPr marL="342900" lvl="1" indent="-342900" eaLnBrk="1" hangingPunct="1">
              <a:lnSpc>
                <a:spcPct val="90000"/>
              </a:lnSpc>
              <a:spcBef>
                <a:spcPts val="300"/>
              </a:spcBef>
              <a:buFont typeface="Arial" pitchFamily="34" charset="0"/>
              <a:buChar char="•"/>
              <a:defRPr/>
            </a:pPr>
            <a:endParaRPr lang="en-US" sz="1800" kern="0" dirty="0"/>
          </a:p>
        </p:txBody>
      </p:sp>
    </p:spTree>
    <p:extLst>
      <p:ext uri="{BB962C8B-B14F-4D97-AF65-F5344CB8AC3E}">
        <p14:creationId xmlns:p14="http://schemas.microsoft.com/office/powerpoint/2010/main" val="1563882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685800" y="685800"/>
            <a:ext cx="7772400" cy="605118"/>
          </a:xfrm>
        </p:spPr>
        <p:txBody>
          <a:bodyPr/>
          <a:lstStyle/>
          <a:p>
            <a:r>
              <a:rPr lang="en-US" dirty="0"/>
              <a:t>Plans</a:t>
            </a:r>
          </a:p>
        </p:txBody>
      </p:sp>
      <p:sp>
        <p:nvSpPr>
          <p:cNvPr id="17414" name="Rectangle 3"/>
          <p:cNvSpPr>
            <a:spLocks noGrp="1" noChangeArrowheads="1"/>
          </p:cNvSpPr>
          <p:nvPr>
            <p:ph type="body" idx="1"/>
          </p:nvPr>
        </p:nvSpPr>
        <p:spPr>
          <a:xfrm>
            <a:off x="228600" y="1371600"/>
            <a:ext cx="8686800" cy="4953000"/>
          </a:xfrm>
          <a:ln>
            <a:solidFill>
              <a:schemeClr val="bg1"/>
            </a:solidFill>
          </a:ln>
        </p:spPr>
        <p:txBody>
          <a:bodyPr/>
          <a:lstStyle/>
          <a:p>
            <a:pPr>
              <a:lnSpc>
                <a:spcPct val="90000"/>
              </a:lnSpc>
            </a:pPr>
            <a:r>
              <a:rPr lang="en-US" sz="3200" dirty="0"/>
              <a:t>Ongoing work:</a:t>
            </a:r>
            <a:endParaRPr lang="en-US" dirty="0"/>
          </a:p>
          <a:p>
            <a:pPr marL="684213">
              <a:lnSpc>
                <a:spcPct val="90000"/>
              </a:lnSpc>
            </a:pPr>
            <a:r>
              <a:rPr lang="en-US" dirty="0"/>
              <a:t>Respond to IEEE P802REVc recirculation ballot</a:t>
            </a:r>
          </a:p>
          <a:p>
            <a:pPr marL="684213">
              <a:lnSpc>
                <a:spcPct val="90000"/>
              </a:lnSpc>
            </a:pPr>
            <a:r>
              <a:rPr lang="en-US" dirty="0"/>
              <a:t>Annex G replacement phase 2, continued</a:t>
            </a:r>
          </a:p>
          <a:p>
            <a:pPr marL="684213">
              <a:lnSpc>
                <a:spcPct val="90000"/>
              </a:lnSpc>
            </a:pPr>
            <a:r>
              <a:rPr lang="en-US" dirty="0"/>
              <a:t>WBA E2E QoS coordination</a:t>
            </a:r>
          </a:p>
          <a:p>
            <a:pPr marL="684213">
              <a:lnSpc>
                <a:spcPct val="90000"/>
              </a:lnSpc>
            </a:pPr>
            <a:r>
              <a:rPr lang="en-US" dirty="0"/>
              <a:t>Monitoring/future activities, or other relevant topics, if any contributions</a:t>
            </a:r>
          </a:p>
          <a:p>
            <a:pPr>
              <a:lnSpc>
                <a:spcPct val="90000"/>
              </a:lnSpc>
            </a:pPr>
            <a:r>
              <a:rPr lang="en-US" sz="3200" dirty="0"/>
              <a:t>Teleconferences – Mondays, Aug 7 and Aug 28, 1pm ET, 2 hours, to review P802REVc letter ballot and propose 802.11 response</a:t>
            </a:r>
          </a:p>
          <a:p>
            <a:pPr>
              <a:lnSpc>
                <a:spcPct val="90000"/>
              </a:lnSpc>
            </a:pPr>
            <a:r>
              <a:rPr lang="en-US" sz="3200" dirty="0"/>
              <a:t>Two meeting slots requested in September</a:t>
            </a:r>
          </a:p>
          <a:p>
            <a:pPr marL="684213">
              <a:lnSpc>
                <a:spcPct val="90000"/>
              </a:lnSpc>
            </a:pPr>
            <a:endParaRPr lang="en-US" dirty="0"/>
          </a:p>
        </p:txBody>
      </p:sp>
    </p:spTree>
    <p:extLst>
      <p:ext uri="{BB962C8B-B14F-4D97-AF65-F5344CB8AC3E}">
        <p14:creationId xmlns:p14="http://schemas.microsoft.com/office/powerpoint/2010/main" val="285290062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13044</TotalTime>
  <Words>462</Words>
  <Application>Microsoft Office PowerPoint</Application>
  <PresentationFormat>On-screen Show (4:3)</PresentationFormat>
  <Paragraphs>61</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Times New Roman</vt:lpstr>
      <vt:lpstr>802-11-Submission</vt:lpstr>
      <vt:lpstr>Document</vt:lpstr>
      <vt:lpstr>ARC Closing Report </vt:lpstr>
      <vt:lpstr>Abstract</vt:lpstr>
      <vt:lpstr>Work Completed - 1</vt:lpstr>
      <vt:lpstr>Work Completed - 3</vt:lpstr>
      <vt:lpstr>Monitoring/future activities</vt:lpstr>
      <vt:lpstr>Plans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ARC-report-may-2012</dc:title>
  <dc:creator>Mark Hamilton</dc:creator>
  <cp:lastModifiedBy>Hamilton, Mark</cp:lastModifiedBy>
  <cp:revision>391</cp:revision>
  <cp:lastPrinted>1998-02-10T13:28:06Z</cp:lastPrinted>
  <dcterms:created xsi:type="dcterms:W3CDTF">2009-07-15T16:38:20Z</dcterms:created>
  <dcterms:modified xsi:type="dcterms:W3CDTF">2023-07-13T16:30:52Z</dcterms:modified>
</cp:coreProperties>
</file>