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68" r:id="rId5"/>
    <p:sldId id="265" r:id="rId6"/>
    <p:sldId id="266" r:id="rId7"/>
    <p:sldId id="264" r:id="rId8"/>
    <p:sldId id="269" r:id="rId9"/>
    <p:sldId id="270" r:id="rId10"/>
    <p:sldId id="272" r:id="rId11"/>
    <p:sldId id="262" r:id="rId12"/>
    <p:sldId id="263" r:id="rId13"/>
  </p:sldIdLst>
  <p:sldSz cx="12192000" cy="6858000"/>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49" autoAdjust="0"/>
  </p:normalViewPr>
  <p:slideViewPr>
    <p:cSldViewPr snapToGrid="0">
      <p:cViewPr varScale="1">
        <p:scale>
          <a:sx n="91" d="100"/>
          <a:sy n="91" d="100"/>
        </p:scale>
        <p:origin x="34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919D98-7A66-4442-B59B-96AA1B563EC2}" type="datetimeFigureOut">
              <a:rPr lang="zh-CN" altLang="en-US" smtClean="0"/>
              <a:t>2023/10/17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909004-20E7-4BBD-B887-7A7AE9F331CB}" type="slidenum">
              <a:rPr lang="zh-CN" altLang="en-US" smtClean="0"/>
              <a:t>‹#›</a:t>
            </a:fld>
            <a:endParaRPr lang="zh-CN" altLang="en-US"/>
          </a:p>
        </p:txBody>
      </p:sp>
    </p:spTree>
    <p:extLst>
      <p:ext uri="{BB962C8B-B14F-4D97-AF65-F5344CB8AC3E}">
        <p14:creationId xmlns:p14="http://schemas.microsoft.com/office/powerpoint/2010/main" val="703895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fld id="{092232A9-B79D-482C-B37E-23678B869C72}" type="datetimeFigureOut">
              <a:rPr lang="zh-CN" altLang="en-US" smtClean="0"/>
              <a:t>2023/10/17</a:t>
            </a:fld>
            <a:endParaRPr lang="zh-CN" altLang="en-US" dirty="0"/>
          </a:p>
        </p:txBody>
      </p:sp>
      <p:sp>
        <p:nvSpPr>
          <p:cNvPr id="7" name="Line 8">
            <a:extLst>
              <a:ext uri="{FF2B5EF4-FFF2-40B4-BE49-F238E27FC236}">
                <a16:creationId xmlns:a16="http://schemas.microsoft.com/office/drawing/2014/main" id="{8A032261-FB03-0A89-1B37-36FD806B6C38}"/>
              </a:ext>
            </a:extLst>
          </p:cNvPr>
          <p:cNvSpPr>
            <a:spLocks noChangeShapeType="1"/>
          </p:cNvSpPr>
          <p:nvPr userDrawn="1"/>
        </p:nvSpPr>
        <p:spPr bwMode="auto">
          <a:xfrm>
            <a:off x="914400" y="6477000"/>
            <a:ext cx="10464800" cy="1588"/>
          </a:xfrm>
          <a:prstGeom prst="line">
            <a:avLst/>
          </a:prstGeom>
          <a:noFill/>
          <a:ln w="12600">
            <a:solidFill>
              <a:srgbClr val="000000"/>
            </a:solidFill>
            <a:miter lim="800000"/>
            <a:headEnd/>
            <a:tailEnd/>
          </a:ln>
          <a:effectLst/>
        </p:spPr>
        <p:txBody>
          <a:bodyPr/>
          <a:lstStyle/>
          <a:p>
            <a:r>
              <a:rPr lang="en-GB" sz="1800" dirty="0"/>
              <a:t>L</a:t>
            </a:r>
          </a:p>
        </p:txBody>
      </p:sp>
      <p:sp>
        <p:nvSpPr>
          <p:cNvPr id="8" name="Rectangle 5">
            <a:extLst>
              <a:ext uri="{FF2B5EF4-FFF2-40B4-BE49-F238E27FC236}">
                <a16:creationId xmlns:a16="http://schemas.microsoft.com/office/drawing/2014/main" id="{581A70DC-463C-B277-BE4B-2B8638D43467}"/>
              </a:ext>
            </a:extLst>
          </p:cNvPr>
          <p:cNvSpPr>
            <a:spLocks noGrp="1" noChangeArrowheads="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a:t>Slide </a:t>
            </a:r>
            <a:fld id="{1D1AEF17-2F2B-421F-925F-502895AF38AE}" type="slidenum">
              <a:rPr lang="zh-CN" altLang="en-US" smtClean="0"/>
              <a:pPr/>
              <a:t>‹#›</a:t>
            </a:fld>
            <a:endParaRPr lang="zh-CN" altLang="en-US" dirty="0"/>
          </a:p>
        </p:txBody>
      </p:sp>
      <p:sp>
        <p:nvSpPr>
          <p:cNvPr id="11" name="Rectangle 4">
            <a:extLst>
              <a:ext uri="{FF2B5EF4-FFF2-40B4-BE49-F238E27FC236}">
                <a16:creationId xmlns:a16="http://schemas.microsoft.com/office/drawing/2014/main" id="{3F99B417-9063-4CE1-51B6-AF366A5F5C1E}"/>
              </a:ext>
            </a:extLst>
          </p:cNvPr>
          <p:cNvSpPr>
            <a:spLocks noGrp="1" noChangeArrowheads="1"/>
          </p:cNvSpPr>
          <p:nvPr>
            <p:ph type="ftr" idx="13"/>
          </p:nvPr>
        </p:nvSpPr>
        <p:spPr bwMode="auto">
          <a:xfrm>
            <a:off x="7143757" y="6475414"/>
            <a:ext cx="424602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a:t>Lihua</a:t>
            </a:r>
            <a:r>
              <a:rPr lang="en-US" altLang="zh-CN" dirty="0"/>
              <a:t> Zhu, </a:t>
            </a:r>
            <a:r>
              <a:rPr lang="en-US" altLang="zh-CN" dirty="0" err="1"/>
              <a:t>Ruijie</a:t>
            </a:r>
            <a:r>
              <a:rPr lang="en-US" altLang="zh-CN" dirty="0"/>
              <a:t> Networks Inc</a:t>
            </a:r>
            <a:endParaRPr lang="zh-CN" altLang="en-US" dirty="0"/>
          </a:p>
        </p:txBody>
      </p:sp>
    </p:spTree>
    <p:extLst>
      <p:ext uri="{BB962C8B-B14F-4D97-AF65-F5344CB8AC3E}">
        <p14:creationId xmlns:p14="http://schemas.microsoft.com/office/powerpoint/2010/main" val="2628356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zh-CN" altLang="en-US"/>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092232A9-B79D-482C-B37E-23678B869C72}" type="datetimeFigureOut">
              <a:rPr lang="zh-CN" altLang="en-US" smtClean="0"/>
              <a:t>2023/10/17</a:t>
            </a:fld>
            <a:endParaRPr lang="zh-CN" altLang="en-US"/>
          </a:p>
        </p:txBody>
      </p:sp>
    </p:spTree>
    <p:extLst>
      <p:ext uri="{BB962C8B-B14F-4D97-AF65-F5344CB8AC3E}">
        <p14:creationId xmlns:p14="http://schemas.microsoft.com/office/powerpoint/2010/main" val="2212043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fld id="{092232A9-B79D-482C-B37E-23678B869C72}" type="datetimeFigureOut">
              <a:rPr lang="zh-CN" altLang="en-US" smtClean="0"/>
              <a:t>2023/10/17</a:t>
            </a:fld>
            <a:endParaRPr lang="zh-CN" altLang="en-US"/>
          </a:p>
        </p:txBody>
      </p:sp>
      <p:sp>
        <p:nvSpPr>
          <p:cNvPr id="5" name="Footer Placeholder 4"/>
          <p:cNvSpPr>
            <a:spLocks noGrp="1"/>
          </p:cNvSpPr>
          <p:nvPr>
            <p:ph type="ftr" idx="11"/>
          </p:nvPr>
        </p:nvSpPr>
        <p:spPr/>
        <p:txBody>
          <a:bodyPr/>
          <a:lstStyle>
            <a:lvl1pPr>
              <a:defRPr/>
            </a:lvl1pPr>
          </a:lstStyle>
          <a:p>
            <a:endParaRPr lang="zh-CN" altLang="en-US"/>
          </a:p>
        </p:txBody>
      </p:sp>
      <p:sp>
        <p:nvSpPr>
          <p:cNvPr id="6" name="Slide Number Placeholder 5"/>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7721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fld id="{092232A9-B79D-482C-B37E-23678B869C72}" type="datetimeFigureOut">
              <a:rPr lang="zh-CN" altLang="en-US" smtClean="0"/>
              <a:t>2023/10/17</a:t>
            </a:fld>
            <a:endParaRPr lang="zh-CN" altLang="en-US"/>
          </a:p>
        </p:txBody>
      </p:sp>
      <p:sp>
        <p:nvSpPr>
          <p:cNvPr id="6" name="Footer Placeholder 5"/>
          <p:cNvSpPr>
            <a:spLocks noGrp="1"/>
          </p:cNvSpPr>
          <p:nvPr>
            <p:ph type="ftr" idx="11"/>
          </p:nvPr>
        </p:nvSpPr>
        <p:spPr/>
        <p:txBody>
          <a:bodyPr/>
          <a:lstStyle>
            <a:lvl1pPr>
              <a:defRPr/>
            </a:lvl1pPr>
          </a:lstStyle>
          <a:p>
            <a:endParaRPr lang="zh-CN" altLang="en-US"/>
          </a:p>
        </p:txBody>
      </p:sp>
      <p:sp>
        <p:nvSpPr>
          <p:cNvPr id="7" name="Slide Number Placeholder 6"/>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37973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fld id="{092232A9-B79D-482C-B37E-23678B869C72}" type="datetimeFigureOut">
              <a:rPr lang="zh-CN" altLang="en-US" smtClean="0"/>
              <a:t>2023/10/17</a:t>
            </a:fld>
            <a:endParaRPr lang="zh-CN" altLang="en-US"/>
          </a:p>
        </p:txBody>
      </p:sp>
      <p:sp>
        <p:nvSpPr>
          <p:cNvPr id="8" name="Footer Placeholder 7"/>
          <p:cNvSpPr>
            <a:spLocks noGrp="1"/>
          </p:cNvSpPr>
          <p:nvPr>
            <p:ph type="ftr" idx="11"/>
          </p:nvPr>
        </p:nvSpPr>
        <p:spPr>
          <a:xfrm>
            <a:off x="7524760" y="6475414"/>
            <a:ext cx="3865024" cy="180975"/>
          </a:xfrm>
        </p:spPr>
        <p:txBody>
          <a:bodyPr/>
          <a:lstStyle>
            <a:lvl1pPr>
              <a:defRPr/>
            </a:lvl1pPr>
          </a:lstStyle>
          <a:p>
            <a:endParaRPr lang="zh-CN" altLang="en-US"/>
          </a:p>
        </p:txBody>
      </p:sp>
      <p:sp>
        <p:nvSpPr>
          <p:cNvPr id="9" name="Slide Number Placeholder 8"/>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44938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fld id="{092232A9-B79D-482C-B37E-23678B869C72}" type="datetimeFigureOut">
              <a:rPr lang="zh-CN" altLang="en-US" smtClean="0"/>
              <a:t>2023/10/17</a:t>
            </a:fld>
            <a:endParaRPr lang="zh-CN" altLang="en-US"/>
          </a:p>
        </p:txBody>
      </p:sp>
      <p:sp>
        <p:nvSpPr>
          <p:cNvPr id="4" name="Footer Placeholder 3"/>
          <p:cNvSpPr>
            <a:spLocks noGrp="1"/>
          </p:cNvSpPr>
          <p:nvPr>
            <p:ph type="ftr" idx="11"/>
          </p:nvPr>
        </p:nvSpPr>
        <p:spPr/>
        <p:txBody>
          <a:bodyPr/>
          <a:lstStyle>
            <a:lvl1pPr>
              <a:defRPr/>
            </a:lvl1pPr>
          </a:lstStyle>
          <a:p>
            <a:endParaRPr lang="zh-CN" altLang="en-US"/>
          </a:p>
        </p:txBody>
      </p:sp>
      <p:sp>
        <p:nvSpPr>
          <p:cNvPr id="5" name="Slide Number Placeholder 4"/>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1172029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092232A9-B79D-482C-B37E-23678B869C72}" type="datetimeFigureOut">
              <a:rPr lang="zh-CN" altLang="en-US" smtClean="0"/>
              <a:t>2023/10/17</a:t>
            </a:fld>
            <a:endParaRPr lang="zh-CN" altLang="en-US"/>
          </a:p>
        </p:txBody>
      </p:sp>
      <p:sp>
        <p:nvSpPr>
          <p:cNvPr id="3" name="Footer Placeholder 2"/>
          <p:cNvSpPr>
            <a:spLocks noGrp="1"/>
          </p:cNvSpPr>
          <p:nvPr>
            <p:ph type="ftr" idx="11"/>
          </p:nvPr>
        </p:nvSpPr>
        <p:spPr/>
        <p:txBody>
          <a:bodyPr/>
          <a:lstStyle>
            <a:lvl1pPr>
              <a:defRPr/>
            </a:lvl1pPr>
          </a:lstStyle>
          <a:p>
            <a:endParaRPr lang="zh-CN" altLang="en-US"/>
          </a:p>
        </p:txBody>
      </p:sp>
      <p:sp>
        <p:nvSpPr>
          <p:cNvPr id="4" name="Slide Number Placeholder 3"/>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998839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fld id="{092232A9-B79D-482C-B37E-23678B869C72}" type="datetimeFigureOut">
              <a:rPr lang="zh-CN" altLang="en-US" smtClean="0"/>
              <a:t>2023/10/17</a:t>
            </a:fld>
            <a:endParaRPr lang="zh-CN" altLang="en-US"/>
          </a:p>
        </p:txBody>
      </p:sp>
      <p:sp>
        <p:nvSpPr>
          <p:cNvPr id="5" name="Footer Placeholder 4"/>
          <p:cNvSpPr>
            <a:spLocks noGrp="1"/>
          </p:cNvSpPr>
          <p:nvPr>
            <p:ph type="ftr" idx="11"/>
          </p:nvPr>
        </p:nvSpPr>
        <p:spPr/>
        <p:txBody>
          <a:bodyPr/>
          <a:lstStyle>
            <a:lvl1pPr>
              <a:defRPr/>
            </a:lvl1pPr>
          </a:lstStyle>
          <a:p>
            <a:endParaRPr lang="zh-CN" altLang="en-US"/>
          </a:p>
        </p:txBody>
      </p:sp>
      <p:sp>
        <p:nvSpPr>
          <p:cNvPr id="6" name="Slide Number Placeholder 5"/>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354453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fld id="{092232A9-B79D-482C-B37E-23678B869C72}" type="datetimeFigureOut">
              <a:rPr lang="zh-CN" altLang="en-US" smtClean="0"/>
              <a:t>2023/10/17</a:t>
            </a:fld>
            <a:endParaRPr lang="zh-CN" altLang="en-US"/>
          </a:p>
        </p:txBody>
      </p:sp>
      <p:sp>
        <p:nvSpPr>
          <p:cNvPr id="5" name="Footer Placeholder 4"/>
          <p:cNvSpPr>
            <a:spLocks noGrp="1"/>
          </p:cNvSpPr>
          <p:nvPr>
            <p:ph type="ftr" idx="11"/>
          </p:nvPr>
        </p:nvSpPr>
        <p:spPr/>
        <p:txBody>
          <a:bodyPr/>
          <a:lstStyle>
            <a:lvl1pPr>
              <a:defRPr/>
            </a:lvl1pPr>
          </a:lstStyle>
          <a:p>
            <a:endParaRPr lang="zh-CN" altLang="en-US"/>
          </a:p>
        </p:txBody>
      </p:sp>
      <p:sp>
        <p:nvSpPr>
          <p:cNvPr id="6" name="Slide Number Placeholder 5"/>
          <p:cNvSpPr>
            <a:spLocks noGrp="1"/>
          </p:cNvSpPr>
          <p:nvPr>
            <p:ph type="sldNum" idx="12"/>
          </p:nvPr>
        </p:nvSpPr>
        <p:spPr/>
        <p:txBody>
          <a:bodyPr/>
          <a:lstStyle>
            <a:lvl1pPr>
              <a:defRPr/>
            </a:lvl1pPr>
          </a:lstStyle>
          <a:p>
            <a:fld id="{1D1AEF17-2F2B-421F-925F-502895AF38AE}" type="slidenum">
              <a:rPr lang="zh-CN" altLang="en-US" smtClean="0"/>
              <a:t>‹#›</a:t>
            </a:fld>
            <a:endParaRPr lang="zh-CN" altLang="en-US"/>
          </a:p>
        </p:txBody>
      </p:sp>
    </p:spTree>
    <p:extLst>
      <p:ext uri="{BB962C8B-B14F-4D97-AF65-F5344CB8AC3E}">
        <p14:creationId xmlns:p14="http://schemas.microsoft.com/office/powerpoint/2010/main" val="429175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November 2022</a:t>
            </a:r>
            <a:endParaRPr lang="zh-CN" altLang="en-US" dirty="0"/>
          </a:p>
        </p:txBody>
      </p:sp>
      <p:sp>
        <p:nvSpPr>
          <p:cNvPr id="1028" name="Rectangle 4"/>
          <p:cNvSpPr>
            <a:spLocks noGrp="1" noChangeArrowheads="1"/>
          </p:cNvSpPr>
          <p:nvPr>
            <p:ph type="ftr"/>
          </p:nvPr>
        </p:nvSpPr>
        <p:spPr bwMode="auto">
          <a:xfrm>
            <a:off x="7143757" y="6475414"/>
            <a:ext cx="424602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a:t>Lihua</a:t>
            </a:r>
            <a:r>
              <a:rPr lang="en-US" altLang="zh-CN" dirty="0"/>
              <a:t> Zhu, </a:t>
            </a:r>
            <a:r>
              <a:rPr lang="en-US" altLang="zh-CN" dirty="0" err="1"/>
              <a:t>Ruijie</a:t>
            </a:r>
            <a:r>
              <a:rPr lang="en-US" altLang="zh-CN" dirty="0"/>
              <a:t> Networks Inc</a:t>
            </a:r>
            <a:endParaRPr lang="zh-CN" altLang="en-US"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a:t>Slide </a:t>
            </a:r>
            <a:fld id="{1D1AEF17-2F2B-421F-925F-502895AF38AE}" type="slidenum">
              <a:rPr lang="zh-CN" altLang="en-US" smtClean="0"/>
              <a:pPr/>
              <a:t>‹#›</a:t>
            </a:fld>
            <a:endParaRPr lang="zh-CN" altLang="en-US"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dirty="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1227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761817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dirty="0"/>
              <a:t>July 202</a:t>
            </a:r>
            <a:r>
              <a:rPr lang="en-US" altLang="zh-CN" dirty="0"/>
              <a:t>3</a:t>
            </a:r>
            <a:endParaRPr lang="en-GB" dirty="0"/>
          </a:p>
        </p:txBody>
      </p:sp>
      <p:sp>
        <p:nvSpPr>
          <p:cNvPr id="5" name="Rectangle 1">
            <a:extLst>
              <a:ext uri="{FF2B5EF4-FFF2-40B4-BE49-F238E27FC236}">
                <a16:creationId xmlns:a16="http://schemas.microsoft.com/office/drawing/2014/main" id="{43A64CF4-BD00-2C4D-E363-14F9925E059D}"/>
              </a:ext>
            </a:extLst>
          </p:cNvPr>
          <p:cNvSpPr>
            <a:spLocks noGrp="1" noChangeArrowheads="1"/>
          </p:cNvSpPr>
          <p:nvPr>
            <p:ph type="ctrTitle"/>
          </p:nvPr>
        </p:nvSpPr>
        <p:spPr>
          <a:xfrm>
            <a:off x="914400" y="606425"/>
            <a:ext cx="10363200" cy="1333500"/>
          </a:xfrm>
          <a:ln/>
        </p:spPr>
        <p:txBody>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2"/>
                </a:solidFill>
              </a:rPr>
              <a:t>Consideration on expanding the bandwidth of CSI </a:t>
            </a:r>
            <a:endParaRPr lang="en-GB" dirty="0">
              <a:solidFill>
                <a:schemeClr val="tx2"/>
              </a:solidFill>
            </a:endParaRPr>
          </a:p>
        </p:txBody>
      </p:sp>
      <p:sp>
        <p:nvSpPr>
          <p:cNvPr id="6" name="Rectangle 2">
            <a:extLst>
              <a:ext uri="{FF2B5EF4-FFF2-40B4-BE49-F238E27FC236}">
                <a16:creationId xmlns:a16="http://schemas.microsoft.com/office/drawing/2014/main" id="{48F49D38-2D53-72A4-5434-331A065F4D59}"/>
              </a:ext>
            </a:extLst>
          </p:cNvPr>
          <p:cNvSpPr>
            <a:spLocks noGrp="1" noChangeArrowheads="1"/>
          </p:cNvSpPr>
          <p:nvPr>
            <p:ph type="subTitle" idx="1"/>
          </p:nvPr>
        </p:nvSpPr>
        <p:spPr>
          <a:xfrm>
            <a:off x="1828800" y="173947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a:t>
            </a:r>
            <a:r>
              <a:rPr lang="en-US" altLang="zh-CN" sz="2000" b="0" dirty="0"/>
              <a:t>3</a:t>
            </a:r>
            <a:r>
              <a:rPr lang="en-GB" sz="2000" b="0" dirty="0"/>
              <a:t>-</a:t>
            </a:r>
            <a:r>
              <a:rPr lang="en-US" altLang="zh-CN" sz="2000" b="0" dirty="0"/>
              <a:t>07</a:t>
            </a:r>
            <a:r>
              <a:rPr lang="en-GB" sz="2000" b="0" dirty="0"/>
              <a:t>-xx</a:t>
            </a:r>
          </a:p>
        </p:txBody>
      </p:sp>
      <p:graphicFrame>
        <p:nvGraphicFramePr>
          <p:cNvPr id="7" name="Object 3">
            <a:extLst>
              <a:ext uri="{FF2B5EF4-FFF2-40B4-BE49-F238E27FC236}">
                <a16:creationId xmlns:a16="http://schemas.microsoft.com/office/drawing/2014/main" id="{B43E0328-54C8-0A87-4EB4-2B008548BE81}"/>
              </a:ext>
            </a:extLst>
          </p:cNvPr>
          <p:cNvGraphicFramePr>
            <a:graphicFrameLocks noChangeAspect="1"/>
          </p:cNvGraphicFramePr>
          <p:nvPr>
            <p:extLst>
              <p:ext uri="{D42A27DB-BD31-4B8C-83A1-F6EECF244321}">
                <p14:modId xmlns:p14="http://schemas.microsoft.com/office/powerpoint/2010/main" val="2480354682"/>
              </p:ext>
            </p:extLst>
          </p:nvPr>
        </p:nvGraphicFramePr>
        <p:xfrm>
          <a:off x="1339850" y="2905125"/>
          <a:ext cx="9432925" cy="2484438"/>
        </p:xfrm>
        <a:graphic>
          <a:graphicData uri="http://schemas.openxmlformats.org/presentationml/2006/ole">
            <mc:AlternateContent xmlns:mc="http://schemas.openxmlformats.org/markup-compatibility/2006">
              <mc:Choice xmlns:v="urn:schemas-microsoft-com:vml" Requires="v">
                <p:oleObj name="Document" r:id="rId2" imgW="10439485" imgH="2750378" progId="Word.Document.8">
                  <p:embed/>
                </p:oleObj>
              </mc:Choice>
              <mc:Fallback>
                <p:oleObj name="Document" r:id="rId2" imgW="10439485" imgH="2750378" progId="Word.Document.8">
                  <p:embed/>
                  <p:pic>
                    <p:nvPicPr>
                      <p:cNvPr id="3075" name="Object 3"/>
                      <p:cNvPicPr>
                        <a:picLocks noChangeAspect="1" noChangeArrowheads="1"/>
                      </p:cNvPicPr>
                      <p:nvPr/>
                    </p:nvPicPr>
                    <p:blipFill>
                      <a:blip r:embed="rId3"/>
                      <a:srcRect/>
                      <a:stretch>
                        <a:fillRect/>
                      </a:stretch>
                    </p:blipFill>
                    <p:spPr bwMode="auto">
                      <a:xfrm>
                        <a:off x="1339850" y="2905125"/>
                        <a:ext cx="9432925" cy="2484438"/>
                      </a:xfrm>
                      <a:prstGeom prst="rect">
                        <a:avLst/>
                      </a:prstGeom>
                      <a:noFill/>
                    </p:spPr>
                  </p:pic>
                </p:oleObj>
              </mc:Fallback>
            </mc:AlternateContent>
          </a:graphicData>
        </a:graphic>
      </p:graphicFrame>
      <p:sp>
        <p:nvSpPr>
          <p:cNvPr id="8" name="Rectangle 4">
            <a:extLst>
              <a:ext uri="{FF2B5EF4-FFF2-40B4-BE49-F238E27FC236}">
                <a16:creationId xmlns:a16="http://schemas.microsoft.com/office/drawing/2014/main" id="{423B0EF3-EB56-C2D3-AB76-935B900476CE}"/>
              </a:ext>
            </a:extLst>
          </p:cNvPr>
          <p:cNvSpPr>
            <a:spLocks noChangeArrowheads="1"/>
          </p:cNvSpPr>
          <p:nvPr/>
        </p:nvSpPr>
        <p:spPr bwMode="auto">
          <a:xfrm>
            <a:off x="993775" y="2392501"/>
            <a:ext cx="1447800" cy="381000"/>
          </a:xfrm>
          <a:prstGeom prst="rect">
            <a:avLst/>
          </a:prstGeom>
          <a:noFill/>
          <a:ln w="9525">
            <a:noFill/>
            <a:round/>
            <a:headEnd/>
            <a:tailEnd/>
          </a:ln>
          <a:effectLst/>
        </p:spPr>
        <p:txBody>
          <a:bodyPr lIns="92160" tIns="46080" rIns="92160" bIns="46080"/>
          <a:lstStyle/>
          <a:p>
            <a:pPr marL="342900" indent="-342900">
              <a:spcBef>
                <a:spcPct val="200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chemeClr val="tx1"/>
                </a:solidFill>
                <a:latin typeface="Times New Roman" pitchFamily="18" charset="0"/>
                <a:ea typeface="+mn-ea"/>
              </a:rPr>
              <a:t>Authors:</a:t>
            </a:r>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12" name="文本框 11">
            <a:extLst>
              <a:ext uri="{FF2B5EF4-FFF2-40B4-BE49-F238E27FC236}">
                <a16:creationId xmlns:a16="http://schemas.microsoft.com/office/drawing/2014/main" id="{E650798E-1739-10E1-E68D-0B6246EC4F27}"/>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3656426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10</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245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Possible solution</a:t>
            </a:r>
            <a:endParaRPr lang="ja-JP" altLang="en-US" kern="0" dirty="0">
              <a:ea typeface="宋体" panose="02010600030101010101" pitchFamily="2" charset="-122"/>
            </a:endParaRPr>
          </a:p>
        </p:txBody>
      </p:sp>
      <p:sp>
        <p:nvSpPr>
          <p:cNvPr id="8" name="コンテンツ プレースホルダー 2">
            <a:extLst>
              <a:ext uri="{FF2B5EF4-FFF2-40B4-BE49-F238E27FC236}">
                <a16:creationId xmlns:a16="http://schemas.microsoft.com/office/drawing/2014/main" id="{6D443739-A445-C6FC-D60E-825C820B89F8}"/>
              </a:ext>
            </a:extLst>
          </p:cNvPr>
          <p:cNvSpPr txBox="1">
            <a:spLocks/>
          </p:cNvSpPr>
          <p:nvPr/>
        </p:nvSpPr>
        <p:spPr bwMode="auto">
          <a:xfrm>
            <a:off x="807426" y="1836740"/>
            <a:ext cx="4509641" cy="348515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endParaRPr lang="en-US" altLang="ja-JP" b="0" kern="0" dirty="0">
              <a:ea typeface="宋体" panose="02010600030101010101" pitchFamily="2" charset="-122"/>
            </a:endParaRPr>
          </a:p>
          <a:p>
            <a:pPr>
              <a:buFont typeface="Arial" panose="020B0604020202020204" pitchFamily="34" charset="0"/>
              <a:buChar char="•"/>
            </a:pPr>
            <a:r>
              <a:rPr lang="en-US" altLang="ja-JP" b="0" kern="0" dirty="0">
                <a:ea typeface="宋体" panose="02010600030101010101" pitchFamily="2" charset="-122"/>
              </a:rPr>
              <a:t>Specifically, during Sensing measurement setup specify a certain interval for STA to automatically switch channels across on all available channels without the need for multiple triggers.</a:t>
            </a:r>
          </a:p>
          <a:p>
            <a:pPr>
              <a:buFont typeface="Arial" panose="020B0604020202020204" pitchFamily="34" charset="0"/>
              <a:buChar char="•"/>
            </a:pPr>
            <a:endParaRPr lang="en-US" altLang="ja-JP" b="0" kern="0" baseline="30000" dirty="0">
              <a:ea typeface="宋体" panose="02010600030101010101" pitchFamily="2" charset="-122"/>
            </a:endParaRPr>
          </a:p>
          <a:p>
            <a:pPr>
              <a:buFont typeface="Arial" panose="020B0604020202020204" pitchFamily="34" charset="0"/>
              <a:buChar char="•"/>
            </a:pPr>
            <a:endParaRPr lang="en-US" altLang="ja-JP" b="0" kern="0" baseline="30000" dirty="0">
              <a:ea typeface="宋体" panose="02010600030101010101" pitchFamily="2" charset="-122"/>
            </a:endParaRPr>
          </a:p>
        </p:txBody>
      </p:sp>
      <p:sp>
        <p:nvSpPr>
          <p:cNvPr id="3" name="文本框 2">
            <a:extLst>
              <a:ext uri="{FF2B5EF4-FFF2-40B4-BE49-F238E27FC236}">
                <a16:creationId xmlns:a16="http://schemas.microsoft.com/office/drawing/2014/main" id="{161B87C1-0ECE-7B5A-5CA2-61DD7C1E29A0}"/>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pic>
        <p:nvPicPr>
          <p:cNvPr id="10" name="图片 9">
            <a:extLst>
              <a:ext uri="{FF2B5EF4-FFF2-40B4-BE49-F238E27FC236}">
                <a16:creationId xmlns:a16="http://schemas.microsoft.com/office/drawing/2014/main" id="{F8C3AABC-7660-57BC-7421-3ADE3ABF364F}"/>
              </a:ext>
            </a:extLst>
          </p:cNvPr>
          <p:cNvPicPr>
            <a:picLocks noChangeAspect="1"/>
          </p:cNvPicPr>
          <p:nvPr/>
        </p:nvPicPr>
        <p:blipFill>
          <a:blip r:embed="rId2"/>
          <a:stretch>
            <a:fillRect/>
          </a:stretch>
        </p:blipFill>
        <p:spPr>
          <a:xfrm>
            <a:off x="5559855" y="1729735"/>
            <a:ext cx="6248400" cy="4200525"/>
          </a:xfrm>
          <a:prstGeom prst="rect">
            <a:avLst/>
          </a:prstGeom>
        </p:spPr>
      </p:pic>
      <p:sp>
        <p:nvSpPr>
          <p:cNvPr id="11" name="文本框 10">
            <a:extLst>
              <a:ext uri="{FF2B5EF4-FFF2-40B4-BE49-F238E27FC236}">
                <a16:creationId xmlns:a16="http://schemas.microsoft.com/office/drawing/2014/main" id="{B033BE69-74D9-2626-3D07-414EF9507E71}"/>
              </a:ext>
            </a:extLst>
          </p:cNvPr>
          <p:cNvSpPr txBox="1"/>
          <p:nvPr/>
        </p:nvSpPr>
        <p:spPr>
          <a:xfrm>
            <a:off x="7185379" y="5730205"/>
            <a:ext cx="2765778" cy="400110"/>
          </a:xfrm>
          <a:prstGeom prst="rect">
            <a:avLst/>
          </a:prstGeom>
          <a:noFill/>
        </p:spPr>
        <p:txBody>
          <a:bodyPr wrap="square" rtlCol="0">
            <a:spAutoFit/>
          </a:bodyPr>
          <a:lstStyle/>
          <a:p>
            <a:r>
              <a:rPr lang="en-US" altLang="zh-CN" sz="2000" dirty="0">
                <a:solidFill>
                  <a:schemeClr val="tx1"/>
                </a:solidFill>
              </a:rPr>
              <a:t>Quoting from[5]</a:t>
            </a:r>
            <a:endParaRPr lang="zh-CN" altLang="en-US" sz="2000" dirty="0">
              <a:solidFill>
                <a:schemeClr val="tx1"/>
              </a:solidFill>
            </a:endParaRPr>
          </a:p>
        </p:txBody>
      </p:sp>
    </p:spTree>
    <p:extLst>
      <p:ext uri="{BB962C8B-B14F-4D97-AF65-F5344CB8AC3E}">
        <p14:creationId xmlns:p14="http://schemas.microsoft.com/office/powerpoint/2010/main" val="236397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dirty="0"/>
              <a:t>November 2022</a:t>
            </a:r>
            <a:endParaRPr lang="en-GB"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11</a:t>
            </a:fld>
            <a:endParaRPr lang="en-GB" dirty="0"/>
          </a:p>
        </p:txBody>
      </p:sp>
      <p:sp>
        <p:nvSpPr>
          <p:cNvPr id="3" name="タイトル 1">
            <a:extLst>
              <a:ext uri="{FF2B5EF4-FFF2-40B4-BE49-F238E27FC236}">
                <a16:creationId xmlns:a16="http://schemas.microsoft.com/office/drawing/2014/main" id="{7124546C-B92A-9D9B-4C8C-05C424465F58}"/>
              </a:ext>
            </a:extLst>
          </p:cNvPr>
          <p:cNvSpPr txBox="1">
            <a:spLocks/>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kumimoji="1" lang="en-US" altLang="ja-JP" kern="0"/>
              <a:t>Summary</a:t>
            </a:r>
            <a:endParaRPr kumimoji="1" lang="ja-JP" altLang="en-US" kern="0" dirty="0"/>
          </a:p>
        </p:txBody>
      </p:sp>
      <p:sp>
        <p:nvSpPr>
          <p:cNvPr id="6" name="コンテンツ プレースホルダー 2">
            <a:extLst>
              <a:ext uri="{FF2B5EF4-FFF2-40B4-BE49-F238E27FC236}">
                <a16:creationId xmlns:a16="http://schemas.microsoft.com/office/drawing/2014/main" id="{1D916AFC-ED26-04A2-DA65-24555A81A564}"/>
              </a:ext>
            </a:extLst>
          </p:cNvPr>
          <p:cNvSpPr txBox="1">
            <a:spLocks/>
          </p:cNvSpPr>
          <p:nvPr/>
        </p:nvSpPr>
        <p:spPr bwMode="auto">
          <a:xfrm>
            <a:off x="914401" y="1981201"/>
            <a:ext cx="10361084" cy="42561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defRPr/>
            </a:pPr>
            <a:r>
              <a:rPr lang="en-US" altLang="zh-CN" dirty="0"/>
              <a:t>By capturing a larger bandwidth of CSI, more fine-grained details of the channel characteristics can be obtained. With high-bandwidth CSI, wireless sensing applications such as localization, tracking, gesture recognition, and object detection can benefit from improved accuracy. </a:t>
            </a:r>
          </a:p>
          <a:p>
            <a:pPr>
              <a:buFont typeface="Arial" panose="020B0604020202020204" pitchFamily="34" charset="0"/>
              <a:buChar char="•"/>
              <a:defRPr/>
            </a:pPr>
            <a:endParaRPr lang="en-US" altLang="zh-CN" dirty="0"/>
          </a:p>
          <a:p>
            <a:pPr>
              <a:buFont typeface="Arial" panose="020B0604020202020204" pitchFamily="34" charset="0"/>
              <a:buChar char="•"/>
              <a:defRPr/>
            </a:pPr>
            <a:r>
              <a:rPr lang="en-US" altLang="zh-CN" dirty="0"/>
              <a:t>How to collect CSI beyond bandwidth of single channel become an important issue. So this presentation provides some possible solutions, and hope this issue can attract more discussion.</a:t>
            </a:r>
          </a:p>
        </p:txBody>
      </p:sp>
      <p:sp>
        <p:nvSpPr>
          <p:cNvPr id="2" name="文本框 1">
            <a:extLst>
              <a:ext uri="{FF2B5EF4-FFF2-40B4-BE49-F238E27FC236}">
                <a16:creationId xmlns:a16="http://schemas.microsoft.com/office/drawing/2014/main" id="{A13737DA-BE8F-0C3B-9B97-5F26AA2481A6}"/>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1954566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dirty="0"/>
              <a:t>November 2022</a:t>
            </a:r>
            <a:endParaRPr lang="en-GB"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12</a:t>
            </a:fld>
            <a:endParaRPr lang="en-GB" dirty="0"/>
          </a:p>
        </p:txBody>
      </p:sp>
      <p:sp>
        <p:nvSpPr>
          <p:cNvPr id="2" name="Rectangle 1">
            <a:extLst>
              <a:ext uri="{FF2B5EF4-FFF2-40B4-BE49-F238E27FC236}">
                <a16:creationId xmlns:a16="http://schemas.microsoft.com/office/drawing/2014/main" id="{F6F7425B-4247-24A1-CB50-D8FC707CF709}"/>
              </a:ext>
            </a:extLst>
          </p:cNvPr>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i="0" u="none" strike="noStrike" kern="0" cap="none" spc="0" normalizeH="0" baseline="0" noProof="0">
                <a:ln>
                  <a:noFill/>
                </a:ln>
                <a:solidFill>
                  <a:srgbClr val="000000"/>
                </a:solidFill>
                <a:effectLst/>
                <a:uLnTx/>
                <a:uFillTx/>
                <a:latin typeface="Times New Roman"/>
                <a:ea typeface="MS Gothic"/>
                <a:cs typeface="+mj-cs"/>
              </a:rPr>
              <a:t>References</a:t>
            </a:r>
            <a:endParaRPr kumimoji="1" lang="en-GB" sz="3200" b="1"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5" name="Content Placeholder 1">
            <a:extLst>
              <a:ext uri="{FF2B5EF4-FFF2-40B4-BE49-F238E27FC236}">
                <a16:creationId xmlns:a16="http://schemas.microsoft.com/office/drawing/2014/main" id="{FBAD1F77-D853-3E3F-E0AE-76653E6DCC75}"/>
              </a:ext>
            </a:extLst>
          </p:cNvPr>
          <p:cNvSpPr txBox="1">
            <a:spLocks/>
          </p:cNvSpPr>
          <p:nvPr/>
        </p:nvSpPr>
        <p:spPr bwMode="auto">
          <a:xfrm>
            <a:off x="818638" y="1767575"/>
            <a:ext cx="10654207" cy="48463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r>
              <a:rPr kumimoji="1" lang="en-US" altLang="ja-JP" sz="2400" b="1" i="0" u="none" strike="noStrike" kern="0" cap="none" spc="0" normalizeH="0" baseline="0" noProof="0" dirty="0">
                <a:ln>
                  <a:noFill/>
                </a:ln>
                <a:solidFill>
                  <a:srgbClr val="000000"/>
                </a:solidFill>
                <a:effectLst/>
                <a:uLnTx/>
                <a:uFillTx/>
                <a:latin typeface="Times New Roman"/>
                <a:ea typeface="MS Gothic"/>
                <a:cs typeface="+mn-cs"/>
              </a:rPr>
              <a:t>[</a:t>
            </a:r>
            <a:r>
              <a:rPr kumimoji="1" lang="en-US" altLang="zh-CN" sz="2400" b="1" i="0" u="none" strike="noStrike" kern="0" cap="none" spc="0" normalizeH="0" baseline="0" noProof="0" dirty="0">
                <a:ln>
                  <a:noFill/>
                </a:ln>
                <a:solidFill>
                  <a:srgbClr val="000000"/>
                </a:solidFill>
                <a:effectLst/>
                <a:uLnTx/>
                <a:uFillTx/>
                <a:latin typeface="Times New Roman"/>
                <a:ea typeface="MS Gothic"/>
                <a:cs typeface="+mn-cs"/>
              </a:rPr>
              <a:t>1</a:t>
            </a:r>
            <a:r>
              <a:rPr kumimoji="1" lang="en-US" altLang="ja-JP" sz="2400" b="1" i="0" u="none" strike="noStrike" kern="0" cap="none" spc="0" normalizeH="0" baseline="0" noProof="0" dirty="0">
                <a:ln>
                  <a:noFill/>
                </a:ln>
                <a:solidFill>
                  <a:srgbClr val="000000"/>
                </a:solidFill>
                <a:effectLst/>
                <a:uLnTx/>
                <a:uFillTx/>
                <a:latin typeface="Times New Roman"/>
                <a:ea typeface="MS Gothic"/>
                <a:cs typeface="+mn-cs"/>
              </a:rPr>
              <a:t>] “</a:t>
            </a:r>
            <a:r>
              <a:rPr lang="en-US" altLang="zh-CN" kern="0" dirty="0">
                <a:latin typeface="Times New Roman"/>
                <a:ea typeface="MS Gothic"/>
              </a:rPr>
              <a:t>Y. Xie, Z. Li, and M. Li, “Precise power delay profiling with commodity </a:t>
            </a:r>
            <a:r>
              <a:rPr lang="en-US" altLang="zh-CN" kern="0" dirty="0" err="1">
                <a:latin typeface="Times New Roman"/>
                <a:ea typeface="MS Gothic"/>
              </a:rPr>
              <a:t>wifi</a:t>
            </a:r>
            <a:r>
              <a:rPr lang="en-US" altLang="zh-CN" kern="0" dirty="0">
                <a:latin typeface="Times New Roman"/>
                <a:ea typeface="MS Gothic"/>
              </a:rPr>
              <a:t>,” in Proceedings of the 21st Annual International Conference on Mobile Computing and Networking, pp. 53–64, 2015. </a:t>
            </a:r>
            <a:r>
              <a:rPr lang="en-US" altLang="ja-JP" kern="0" dirty="0">
                <a:latin typeface="Times New Roman"/>
                <a:ea typeface="MS Gothic"/>
              </a:rPr>
              <a:t>”</a:t>
            </a:r>
          </a:p>
          <a:p>
            <a:r>
              <a:rPr lang="en-US" altLang="ja-JP" kern="0" dirty="0">
                <a:latin typeface="Times New Roman"/>
                <a:ea typeface="MS Gothic"/>
              </a:rPr>
              <a:t>[2]</a:t>
            </a:r>
            <a:r>
              <a:rPr lang="en-US" altLang="zh-CN" dirty="0">
                <a:effectLst/>
              </a:rPr>
              <a:t> “S. Tan, Y. Ren, J. Yang and Y. Chen, "Commodity </a:t>
            </a:r>
            <a:r>
              <a:rPr lang="en-US" altLang="zh-CN" dirty="0" err="1">
                <a:effectLst/>
              </a:rPr>
              <a:t>WiFi</a:t>
            </a:r>
            <a:r>
              <a:rPr lang="en-US" altLang="zh-CN" dirty="0">
                <a:effectLst/>
              </a:rPr>
              <a:t> Sensing in Ten Years: Status, Challenges, and Opportunities," in IEEE Internet of Things Journal, vol. 9, no. 18, pp. 17832-17843, 15 Sept.15, 2022”</a:t>
            </a:r>
          </a:p>
          <a:p>
            <a:r>
              <a:rPr lang="en-US" altLang="ja-JP" kern="0" dirty="0">
                <a:latin typeface="Times New Roman"/>
                <a:ea typeface="MS Gothic"/>
              </a:rPr>
              <a:t>[3] “ S. Tan, L. Zhang, and J. Yang, “Sensing fruit ripeness using wireless              signals,” in 2018 27th International Conference on Computer Communication and Networks (ICCCN), pp. 1–9, IEEE, 2018.</a:t>
            </a:r>
            <a:r>
              <a:rPr lang="en-US" altLang="zh-CN" kern="0" dirty="0">
                <a:latin typeface="Times New Roman"/>
                <a:ea typeface="MS Gothic"/>
              </a:rPr>
              <a:t>”</a:t>
            </a:r>
          </a:p>
          <a:p>
            <a:r>
              <a:rPr kumimoji="1" lang="en-GB" altLang="zh-CN" sz="2400" b="1" i="0" u="none" strike="noStrike" kern="0" cap="none" spc="0" normalizeH="0" baseline="0" noProof="0" dirty="0">
                <a:ln>
                  <a:noFill/>
                </a:ln>
                <a:solidFill>
                  <a:srgbClr val="000000"/>
                </a:solidFill>
                <a:effectLst/>
                <a:uLnTx/>
                <a:uFillTx/>
                <a:latin typeface="Times New Roman"/>
                <a:ea typeface="MS Gothic"/>
                <a:cs typeface="+mn-cs"/>
              </a:rPr>
              <a:t>[4]	“</a:t>
            </a:r>
            <a:r>
              <a:rPr kumimoji="1" lang="en-US" altLang="zh-CN" sz="2400" b="1" i="0" u="none" strike="noStrike" kern="0" cap="none" spc="0" normalizeH="0" baseline="0" noProof="0" dirty="0">
                <a:ln>
                  <a:noFill/>
                </a:ln>
                <a:solidFill>
                  <a:srgbClr val="000000"/>
                </a:solidFill>
                <a:effectLst/>
                <a:uLnTx/>
                <a:uFillTx/>
                <a:latin typeface="Times New Roman"/>
                <a:ea typeface="MS Gothic"/>
                <a:cs typeface="+mn-cs"/>
              </a:rPr>
              <a:t>IEEE </a:t>
            </a:r>
            <a:r>
              <a:rPr lang="en-US" altLang="zh-CN" kern="0" dirty="0">
                <a:latin typeface="Times New Roman"/>
                <a:ea typeface="MS Gothic"/>
              </a:rPr>
              <a:t>Std 802.11</a:t>
            </a:r>
            <a:r>
              <a:rPr lang="en-US" altLang="zh-CN" kern="0" baseline="30000" dirty="0">
                <a:latin typeface="Times New Roman"/>
                <a:ea typeface="MS Gothic"/>
              </a:rPr>
              <a:t>TM</a:t>
            </a:r>
            <a:r>
              <a:rPr lang="en-US" altLang="zh-CN" kern="0" dirty="0">
                <a:latin typeface="Times New Roman"/>
                <a:ea typeface="MS Gothic"/>
              </a:rPr>
              <a:t>-2020</a:t>
            </a:r>
            <a:r>
              <a:rPr kumimoji="1" lang="en-US" altLang="zh-CN" sz="2400" b="1" i="0" u="none" strike="noStrike" kern="0" cap="none" spc="0" normalizeH="0" baseline="0" noProof="0" dirty="0">
                <a:ln>
                  <a:noFill/>
                </a:ln>
                <a:solidFill>
                  <a:srgbClr val="000000"/>
                </a:solidFill>
                <a:effectLst/>
                <a:uLnTx/>
                <a:uFillTx/>
                <a:latin typeface="Times New Roman"/>
                <a:ea typeface="MS Gothic"/>
                <a:cs typeface="+mn-cs"/>
              </a:rPr>
              <a:t>” </a:t>
            </a:r>
            <a:endParaRPr lang="en-US" altLang="zh-CN" kern="0" dirty="0">
              <a:latin typeface="Times New Roman"/>
              <a:ea typeface="MS Gothic"/>
            </a:endParaRPr>
          </a:p>
          <a:p>
            <a:pPr marL="0" indent="0">
              <a:defRPr/>
            </a:pPr>
            <a:r>
              <a:rPr lang="en-US" altLang="ja-JP" kern="0" dirty="0">
                <a:latin typeface="Times New Roman"/>
                <a:ea typeface="MS Gothic"/>
              </a:rPr>
              <a:t>[5]</a:t>
            </a:r>
            <a:r>
              <a:rPr kumimoji="1" lang="en-GB" altLang="zh-CN" sz="2400" b="1" i="0" u="none" strike="noStrike" kern="0" cap="none" spc="0" normalizeH="0" baseline="0" noProof="0" dirty="0">
                <a:ln>
                  <a:noFill/>
                </a:ln>
                <a:solidFill>
                  <a:srgbClr val="000000"/>
                </a:solidFill>
                <a:effectLst/>
                <a:uLnTx/>
                <a:uFillTx/>
                <a:latin typeface="Times New Roman"/>
                <a:ea typeface="MS Gothic"/>
                <a:cs typeface="+mn-cs"/>
              </a:rPr>
              <a:t> “</a:t>
            </a:r>
            <a:r>
              <a:rPr kumimoji="1" lang="en-US" altLang="zh-CN" sz="2400" b="1" i="0" u="none" strike="noStrike" kern="0" cap="none" spc="0" normalizeH="0" baseline="0" noProof="0" dirty="0">
                <a:ln>
                  <a:noFill/>
                </a:ln>
                <a:solidFill>
                  <a:srgbClr val="000000"/>
                </a:solidFill>
                <a:effectLst/>
                <a:uLnTx/>
                <a:uFillTx/>
                <a:latin typeface="Times New Roman"/>
                <a:ea typeface="MS Gothic"/>
                <a:cs typeface="+mn-cs"/>
              </a:rPr>
              <a:t>IEEE </a:t>
            </a:r>
            <a:r>
              <a:rPr lang="en-US" altLang="zh-CN" kern="0" dirty="0">
                <a:latin typeface="Times New Roman"/>
                <a:ea typeface="MS Gothic"/>
              </a:rPr>
              <a:t>Std 802.11bf</a:t>
            </a:r>
            <a:r>
              <a:rPr lang="en-US" altLang="zh-CN" kern="0" baseline="30000" dirty="0">
                <a:latin typeface="Times New Roman"/>
                <a:ea typeface="MS Gothic"/>
              </a:rPr>
              <a:t>TM</a:t>
            </a:r>
            <a:r>
              <a:rPr kumimoji="1" lang="en-US" altLang="zh-CN" sz="2400" b="1" i="0" u="none" strike="noStrike" kern="0" cap="none" spc="0" normalizeH="0" baseline="0" noProof="0" dirty="0">
                <a:ln>
                  <a:noFill/>
                </a:ln>
                <a:solidFill>
                  <a:srgbClr val="000000"/>
                </a:solidFill>
                <a:effectLst/>
                <a:uLnTx/>
                <a:uFillTx/>
                <a:latin typeface="Times New Roman"/>
                <a:ea typeface="MS Gothic"/>
                <a:cs typeface="+mn-cs"/>
              </a:rPr>
              <a:t>”D1.1” </a:t>
            </a:r>
          </a:p>
          <a:p>
            <a:pPr marL="0" marR="0" lvl="0" indent="0" latinLnBrk="0">
              <a:lnSpc>
                <a:spcPct val="100000"/>
              </a:lnSpc>
              <a:buFont typeface="Times New Roman" pitchFamily="16" charset="0"/>
              <a:buNone/>
              <a:tabLst/>
              <a:defRPr/>
            </a:pPr>
            <a:endParaRPr lang="en-US" altLang="ja-JP" kern="0" dirty="0">
              <a:latin typeface="Times New Roman"/>
              <a:ea typeface="MS Gothic"/>
            </a:endParaRP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1" lang="en-US" altLang="ja-JP" sz="2400" b="1"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3" name="文本框 2">
            <a:extLst>
              <a:ext uri="{FF2B5EF4-FFF2-40B4-BE49-F238E27FC236}">
                <a16:creationId xmlns:a16="http://schemas.microsoft.com/office/drawing/2014/main" id="{4AC9A1C2-0E10-7DA2-BFCD-5CDCE514A503}"/>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1531461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2</a:t>
            </a:fld>
            <a:endParaRPr lang="en-GB" dirty="0"/>
          </a:p>
        </p:txBody>
      </p:sp>
      <p:sp>
        <p:nvSpPr>
          <p:cNvPr id="13" name="タイトル 1">
            <a:extLst>
              <a:ext uri="{FF2B5EF4-FFF2-40B4-BE49-F238E27FC236}">
                <a16:creationId xmlns:a16="http://schemas.microsoft.com/office/drawing/2014/main" id="{7C798FC0-0420-DD31-8005-7624CC906B36}"/>
              </a:ext>
            </a:extLst>
          </p:cNvPr>
          <p:cNvSpPr txBox="1">
            <a:spLocks/>
          </p:cNvSpPr>
          <p:nvPr/>
        </p:nvSpPr>
        <p:spPr bwMode="auto">
          <a:xfrm>
            <a:off x="886652" y="772696"/>
            <a:ext cx="10418696"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1" lang="en-US" altLang="ja-JP" sz="3200" b="1" i="0" u="none" strike="noStrike" kern="0" cap="none" spc="0" normalizeH="0" baseline="0" noProof="0">
                <a:ln>
                  <a:noFill/>
                </a:ln>
                <a:solidFill>
                  <a:srgbClr val="000000"/>
                </a:solidFill>
                <a:effectLst/>
                <a:uLnTx/>
                <a:uFillTx/>
                <a:latin typeface="Times New Roman"/>
                <a:ea typeface="MS Gothic"/>
                <a:cs typeface="+mj-cs"/>
              </a:rPr>
              <a:t>Introduction</a:t>
            </a:r>
            <a:endParaRPr kumimoji="1" lang="ja-JP" altLang="en-US" sz="3200" b="1"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4" name="コンテンツ プレースホルダー 2">
            <a:extLst>
              <a:ext uri="{FF2B5EF4-FFF2-40B4-BE49-F238E27FC236}">
                <a16:creationId xmlns:a16="http://schemas.microsoft.com/office/drawing/2014/main" id="{26027CC2-8F80-15F1-A10B-0BE2D43D33B6}"/>
              </a:ext>
            </a:extLst>
          </p:cNvPr>
          <p:cNvSpPr txBox="1">
            <a:spLocks/>
          </p:cNvSpPr>
          <p:nvPr/>
        </p:nvSpPr>
        <p:spPr bwMode="auto">
          <a:xfrm>
            <a:off x="886652" y="2258200"/>
            <a:ext cx="10727958"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pPr>
            <a:r>
              <a:rPr lang="en-US" altLang="zh-CN" sz="2800" kern="0" dirty="0">
                <a:latin typeface="+mj-lt"/>
                <a:ea typeface="宋体" panose="02010600030101010101" pitchFamily="2" charset="-122"/>
              </a:rPr>
              <a:t>This submission briefly discusses:</a:t>
            </a:r>
          </a:p>
          <a:p>
            <a:pPr marL="0" indent="0"/>
            <a:r>
              <a:rPr lang="en-US" altLang="zh-CN" sz="1600" b="0" kern="0" dirty="0">
                <a:latin typeface="宋体" panose="02010600030101010101" pitchFamily="2" charset="-122"/>
                <a:ea typeface="宋体" panose="02010600030101010101" pitchFamily="2" charset="-122"/>
              </a:rPr>
              <a:t> </a:t>
            </a:r>
            <a:r>
              <a:rPr lang="en-US" altLang="zh-CN" sz="2000" b="0" kern="0" dirty="0">
                <a:ea typeface="宋体" panose="02010600030101010101" pitchFamily="2" charset="-122"/>
              </a:rPr>
              <a:t>- Requirements for high-band CSI(Channel State Information) capture</a:t>
            </a:r>
          </a:p>
          <a:p>
            <a:pPr marL="0" indent="0"/>
            <a:r>
              <a:rPr lang="en-US" altLang="zh-CN" sz="2000" b="0" kern="0" dirty="0">
                <a:ea typeface="宋体" panose="02010600030101010101" pitchFamily="2" charset="-122"/>
              </a:rPr>
              <a:t>    The bandwidth of single-channel CSI is no longer sufficient to meet the demands of  wireless sensing applications(especially time-resolution sensitive ones)</a:t>
            </a:r>
          </a:p>
          <a:p>
            <a:pPr marL="0" indent="0"/>
            <a:r>
              <a:rPr lang="en-US" altLang="zh-CN" sz="2000" b="0" kern="0" dirty="0">
                <a:ea typeface="宋体" panose="02010600030101010101" pitchFamily="2" charset="-122"/>
              </a:rPr>
              <a:t>     </a:t>
            </a:r>
          </a:p>
          <a:p>
            <a:pPr marL="0" indent="0"/>
            <a:r>
              <a:rPr lang="en-US" altLang="zh-CN" sz="2000" b="0" kern="0" dirty="0">
                <a:ea typeface="宋体" panose="02010600030101010101" pitchFamily="2" charset="-122"/>
              </a:rPr>
              <a:t>  - What can be done to expand the bandwidth of CSI</a:t>
            </a:r>
            <a:endParaRPr lang="en-US" altLang="ja-JP" sz="2000" b="0" kern="0" dirty="0">
              <a:ea typeface="宋体" panose="02010600030101010101" pitchFamily="2" charset="-122"/>
            </a:endParaRPr>
          </a:p>
        </p:txBody>
      </p:sp>
      <p:sp>
        <p:nvSpPr>
          <p:cNvPr id="2" name="文本框 1">
            <a:extLst>
              <a:ext uri="{FF2B5EF4-FFF2-40B4-BE49-F238E27FC236}">
                <a16:creationId xmlns:a16="http://schemas.microsoft.com/office/drawing/2014/main" id="{05EFB56E-5E15-D615-B96D-B132EEA88FD4}"/>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889805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3</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245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Requirements of high-bandwidth CSI </a:t>
            </a:r>
            <a:endParaRPr lang="ja-JP" altLang="en-US" kern="0" dirty="0">
              <a:ea typeface="宋体" panose="02010600030101010101" pitchFamily="2" charset="-122"/>
            </a:endParaRPr>
          </a:p>
        </p:txBody>
      </p:sp>
      <p:sp>
        <p:nvSpPr>
          <p:cNvPr id="6" name="コンテンツ プレースホルダー 2">
            <a:extLst>
              <a:ext uri="{FF2B5EF4-FFF2-40B4-BE49-F238E27FC236}">
                <a16:creationId xmlns:a16="http://schemas.microsoft.com/office/drawing/2014/main" id="{7A23D2D0-5633-3AB2-F01F-D90DB2210FCC}"/>
              </a:ext>
            </a:extLst>
          </p:cNvPr>
          <p:cNvSpPr txBox="1">
            <a:spLocks/>
          </p:cNvSpPr>
          <p:nvPr/>
        </p:nvSpPr>
        <p:spPr bwMode="auto">
          <a:xfrm>
            <a:off x="929217" y="2188901"/>
            <a:ext cx="10475383" cy="371418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pPr>
            <a:r>
              <a:rPr lang="en-US" altLang="zh-CN" b="0" kern="0" dirty="0">
                <a:ea typeface="宋体" panose="02010600030101010101" pitchFamily="2" charset="-122"/>
              </a:rPr>
              <a:t>CSI provides detailed information about the wireless channel, including the amplitude, phase, and frequency response. </a:t>
            </a:r>
          </a:p>
          <a:p>
            <a:pPr marL="0" indent="0"/>
            <a:endParaRPr lang="en-US" altLang="zh-CN" b="0" kern="0" dirty="0">
              <a:ea typeface="宋体" panose="02010600030101010101" pitchFamily="2" charset="-122"/>
            </a:endParaRPr>
          </a:p>
          <a:p>
            <a:pPr>
              <a:buFont typeface="Arial" panose="020B0604020202020204" pitchFamily="34" charset="0"/>
              <a:buChar char="•"/>
            </a:pPr>
            <a:r>
              <a:rPr lang="en-US" altLang="zh-CN" b="0" kern="0" dirty="0">
                <a:ea typeface="宋体" panose="02010600030101010101" pitchFamily="2" charset="-122"/>
              </a:rPr>
              <a:t>The higher resolution and more precise information offered by high-bandwidth CSI allow for better understanding and interpretation of the wireless environment. This, in turn, enables more accurate and reliable performance in perception tasks.</a:t>
            </a:r>
          </a:p>
          <a:p>
            <a:pPr>
              <a:buFont typeface="Arial" panose="020B0604020202020204" pitchFamily="34" charset="0"/>
              <a:buChar char="•"/>
            </a:pPr>
            <a:endParaRPr lang="en-US" altLang="ja-JP" b="0" kern="0" dirty="0">
              <a:ea typeface="宋体" panose="02010600030101010101" pitchFamily="2" charset="-122"/>
            </a:endParaRPr>
          </a:p>
        </p:txBody>
      </p:sp>
      <p:sp>
        <p:nvSpPr>
          <p:cNvPr id="2" name="文本框 1">
            <a:extLst>
              <a:ext uri="{FF2B5EF4-FFF2-40B4-BE49-F238E27FC236}">
                <a16:creationId xmlns:a16="http://schemas.microsoft.com/office/drawing/2014/main" id="{0838029E-122E-2592-5575-86F148CA8802}"/>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4080440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4</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245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Requirements of high-bandwidth CSI </a:t>
            </a:r>
            <a:endParaRPr lang="ja-JP" altLang="en-US" kern="0" dirty="0">
              <a:ea typeface="宋体" panose="02010600030101010101" pitchFamily="2" charset="-122"/>
            </a:endParaRPr>
          </a:p>
        </p:txBody>
      </p:sp>
      <p:sp>
        <p:nvSpPr>
          <p:cNvPr id="6" name="コンテンツ プレースホルダー 2">
            <a:extLst>
              <a:ext uri="{FF2B5EF4-FFF2-40B4-BE49-F238E27FC236}">
                <a16:creationId xmlns:a16="http://schemas.microsoft.com/office/drawing/2014/main" id="{7A23D2D0-5633-3AB2-F01F-D90DB2210FCC}"/>
              </a:ext>
            </a:extLst>
          </p:cNvPr>
          <p:cNvSpPr txBox="1">
            <a:spLocks/>
          </p:cNvSpPr>
          <p:nvPr/>
        </p:nvSpPr>
        <p:spPr bwMode="auto">
          <a:xfrm>
            <a:off x="929217" y="2402910"/>
            <a:ext cx="10475383" cy="371418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pPr>
            <a:r>
              <a:rPr lang="en-US" altLang="ja-JP" b="0" kern="0" dirty="0">
                <a:ea typeface="宋体" panose="02010600030101010101" pitchFamily="2" charset="-122"/>
              </a:rPr>
              <a:t>The resolution of TOF estimation is inversely proportional to the channel bandwidth. Therefore, the bandwidth is the major factor in determining time resolution and the distinguishable multipath components of the received signal based on the channel response. For example, given the widely used </a:t>
            </a:r>
            <a:r>
              <a:rPr lang="en-US" altLang="ja-JP" b="0" kern="0" dirty="0" err="1">
                <a:ea typeface="宋体" panose="02010600030101010101" pitchFamily="2" charset="-122"/>
              </a:rPr>
              <a:t>WiFi</a:t>
            </a:r>
            <a:r>
              <a:rPr lang="en-US" altLang="ja-JP" b="0" kern="0" dirty="0">
                <a:ea typeface="宋体" panose="02010600030101010101" pitchFamily="2" charset="-122"/>
              </a:rPr>
              <a:t> channel bandwidth at 5GHz is 40MHz, which yields a time of flight resolution of 25ns. Such a low bandwidth makes each received multipath component not resolvable due to the insufficient time resolution of each channel within a typical indoor environment.</a:t>
            </a:r>
          </a:p>
        </p:txBody>
      </p:sp>
      <p:sp>
        <p:nvSpPr>
          <p:cNvPr id="2" name="文本框 1">
            <a:extLst>
              <a:ext uri="{FF2B5EF4-FFF2-40B4-BE49-F238E27FC236}">
                <a16:creationId xmlns:a16="http://schemas.microsoft.com/office/drawing/2014/main" id="{9C5D3DDB-4D61-8E2D-F859-7B84A70B376D}"/>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
        <p:nvSpPr>
          <p:cNvPr id="3" name="文本框 2">
            <a:extLst>
              <a:ext uri="{FF2B5EF4-FFF2-40B4-BE49-F238E27FC236}">
                <a16:creationId xmlns:a16="http://schemas.microsoft.com/office/drawing/2014/main" id="{B1871E68-1255-FBEB-2E16-36E67DBE0115}"/>
              </a:ext>
            </a:extLst>
          </p:cNvPr>
          <p:cNvSpPr txBox="1"/>
          <p:nvPr/>
        </p:nvSpPr>
        <p:spPr>
          <a:xfrm>
            <a:off x="929217" y="1847317"/>
            <a:ext cx="3394953" cy="461665"/>
          </a:xfrm>
          <a:prstGeom prst="rect">
            <a:avLst/>
          </a:prstGeom>
          <a:noFill/>
        </p:spPr>
        <p:txBody>
          <a:bodyPr wrap="square" rtlCol="0">
            <a:spAutoFit/>
          </a:bodyPr>
          <a:lstStyle/>
          <a:p>
            <a:r>
              <a:rPr lang="en-US" altLang="zh-CN" dirty="0">
                <a:solidFill>
                  <a:schemeClr val="tx1"/>
                </a:solidFill>
              </a:rPr>
              <a:t>Some practical cases:</a:t>
            </a:r>
            <a:endParaRPr lang="zh-CN" altLang="en-US" dirty="0">
              <a:solidFill>
                <a:schemeClr val="tx1"/>
              </a:solidFill>
            </a:endParaRPr>
          </a:p>
        </p:txBody>
      </p:sp>
    </p:spTree>
    <p:extLst>
      <p:ext uri="{BB962C8B-B14F-4D97-AF65-F5344CB8AC3E}">
        <p14:creationId xmlns:p14="http://schemas.microsoft.com/office/powerpoint/2010/main" val="2662387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6389E5D6-AC67-9F8B-B391-F5C090F9A3A9}"/>
              </a:ext>
            </a:extLst>
          </p:cNvPr>
          <p:cNvPicPr>
            <a:picLocks noChangeAspect="1"/>
          </p:cNvPicPr>
          <p:nvPr/>
        </p:nvPicPr>
        <p:blipFill rotWithShape="1">
          <a:blip r:embed="rId2">
            <a:extLst>
              <a:ext uri="{28A0092B-C50C-407E-A947-70E740481C1C}">
                <a14:useLocalDpi xmlns:a14="http://schemas.microsoft.com/office/drawing/2010/main" val="0"/>
              </a:ext>
            </a:extLst>
          </a:blip>
          <a:srcRect r="888" b="9963"/>
          <a:stretch/>
        </p:blipFill>
        <p:spPr>
          <a:xfrm>
            <a:off x="5793318" y="1778074"/>
            <a:ext cx="5704556" cy="3812754"/>
          </a:xfrm>
          <a:prstGeom prst="rect">
            <a:avLst/>
          </a:prstGeom>
        </p:spPr>
      </p:pic>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5</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006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Requirements of high-bandwidth CSI</a:t>
            </a:r>
            <a:endParaRPr lang="ja-JP" altLang="en-US" kern="0" dirty="0">
              <a:ea typeface="宋体" panose="02010600030101010101" pitchFamily="2" charset="-122"/>
            </a:endParaRPr>
          </a:p>
        </p:txBody>
      </p:sp>
      <p:sp>
        <p:nvSpPr>
          <p:cNvPr id="6" name="コンテンツ プレースホルダー 2">
            <a:extLst>
              <a:ext uri="{FF2B5EF4-FFF2-40B4-BE49-F238E27FC236}">
                <a16:creationId xmlns:a16="http://schemas.microsoft.com/office/drawing/2014/main" id="{7A23D2D0-5633-3AB2-F01F-D90DB2210FCC}"/>
              </a:ext>
            </a:extLst>
          </p:cNvPr>
          <p:cNvSpPr txBox="1">
            <a:spLocks/>
          </p:cNvSpPr>
          <p:nvPr/>
        </p:nvSpPr>
        <p:spPr bwMode="auto">
          <a:xfrm>
            <a:off x="929217" y="2188901"/>
            <a:ext cx="4252383" cy="371418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pPr>
            <a:r>
              <a:rPr lang="en-US" altLang="ja-JP" b="0" kern="0" dirty="0">
                <a:ea typeface="宋体" panose="02010600030101010101" pitchFamily="2" charset="-122"/>
              </a:rPr>
              <a:t>High-bandwidth CSI can also improve the accuracy of location. A</a:t>
            </a:r>
            <a:r>
              <a:rPr lang="en-US" altLang="zh-CN" b="0" kern="0" dirty="0">
                <a:ea typeface="宋体" panose="02010600030101010101" pitchFamily="2" charset="-122"/>
              </a:rPr>
              <a:t>s proposed in [2], the wider the bandwidth Splicer uses, the smaller error the ranging can achieve. When splicing up to 200MHZ bandwidth, the ranging and localization can be reduced to sub-meter level,</a:t>
            </a:r>
            <a:r>
              <a:rPr lang="zh-CN" altLang="en-US" b="0" kern="0" dirty="0">
                <a:ea typeface="宋体" panose="02010600030101010101" pitchFamily="2" charset="-122"/>
              </a:rPr>
              <a:t> </a:t>
            </a:r>
            <a:r>
              <a:rPr lang="en-US" altLang="zh-CN" b="0" kern="0" dirty="0">
                <a:ea typeface="宋体" panose="02010600030101010101" pitchFamily="2" charset="-122"/>
              </a:rPr>
              <a:t>which can be seen in the right picture.</a:t>
            </a:r>
            <a:endParaRPr lang="en-US" altLang="ja-JP" b="0" kern="0" dirty="0">
              <a:ea typeface="宋体" panose="02010600030101010101" pitchFamily="2" charset="-122"/>
            </a:endParaRPr>
          </a:p>
        </p:txBody>
      </p:sp>
      <p:sp>
        <p:nvSpPr>
          <p:cNvPr id="7" name="文本框 6">
            <a:extLst>
              <a:ext uri="{FF2B5EF4-FFF2-40B4-BE49-F238E27FC236}">
                <a16:creationId xmlns:a16="http://schemas.microsoft.com/office/drawing/2014/main" id="{761A9B72-CD41-895F-9BDD-5A50B97B09E1}"/>
              </a:ext>
            </a:extLst>
          </p:cNvPr>
          <p:cNvSpPr txBox="1"/>
          <p:nvPr/>
        </p:nvSpPr>
        <p:spPr>
          <a:xfrm>
            <a:off x="6916365" y="5380163"/>
            <a:ext cx="4472877" cy="461665"/>
          </a:xfrm>
          <a:prstGeom prst="rect">
            <a:avLst/>
          </a:prstGeom>
          <a:noFill/>
        </p:spPr>
        <p:txBody>
          <a:bodyPr wrap="square" rtlCol="0">
            <a:spAutoFit/>
          </a:bodyPr>
          <a:lstStyle/>
          <a:p>
            <a:r>
              <a:rPr lang="en-US" altLang="zh-CN" dirty="0"/>
              <a:t>C</a:t>
            </a:r>
            <a:endParaRPr lang="zh-CN" altLang="en-US" dirty="0"/>
          </a:p>
        </p:txBody>
      </p:sp>
      <p:sp>
        <p:nvSpPr>
          <p:cNvPr id="8" name="文本框 7">
            <a:extLst>
              <a:ext uri="{FF2B5EF4-FFF2-40B4-BE49-F238E27FC236}">
                <a16:creationId xmlns:a16="http://schemas.microsoft.com/office/drawing/2014/main" id="{DB466507-14FC-5AA4-AC69-5A0B8DF01524}"/>
              </a:ext>
            </a:extLst>
          </p:cNvPr>
          <p:cNvSpPr txBox="1"/>
          <p:nvPr/>
        </p:nvSpPr>
        <p:spPr>
          <a:xfrm>
            <a:off x="6770450" y="5610995"/>
            <a:ext cx="5421549" cy="400110"/>
          </a:xfrm>
          <a:prstGeom prst="rect">
            <a:avLst/>
          </a:prstGeom>
          <a:noFill/>
        </p:spPr>
        <p:txBody>
          <a:bodyPr wrap="square" rtlCol="0">
            <a:spAutoFit/>
          </a:bodyPr>
          <a:lstStyle/>
          <a:p>
            <a:r>
              <a:rPr lang="en-US" altLang="zh-CN" sz="2000" dirty="0">
                <a:solidFill>
                  <a:schemeClr val="tx1"/>
                </a:solidFill>
              </a:rPr>
              <a:t>CDF of ranging errors with various bandwidth</a:t>
            </a:r>
            <a:r>
              <a:rPr lang="en-US" altLang="zh-CN" sz="2000" baseline="30000" dirty="0">
                <a:solidFill>
                  <a:schemeClr val="tx1"/>
                </a:solidFill>
              </a:rPr>
              <a:t>[1]</a:t>
            </a:r>
            <a:endParaRPr lang="zh-CN" altLang="en-US" sz="2000" baseline="30000" dirty="0">
              <a:solidFill>
                <a:schemeClr val="tx1"/>
              </a:solidFill>
            </a:endParaRPr>
          </a:p>
        </p:txBody>
      </p:sp>
      <p:sp>
        <p:nvSpPr>
          <p:cNvPr id="10" name="文本框 9">
            <a:extLst>
              <a:ext uri="{FF2B5EF4-FFF2-40B4-BE49-F238E27FC236}">
                <a16:creationId xmlns:a16="http://schemas.microsoft.com/office/drawing/2014/main" id="{9842445D-722E-D3C2-3798-A40241CCB07D}"/>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3933088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6</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0068"/>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Requirements of high-bandwidth CSI</a:t>
            </a:r>
            <a:endParaRPr lang="ja-JP" altLang="en-US" kern="0" dirty="0">
              <a:ea typeface="宋体" panose="02010600030101010101" pitchFamily="2" charset="-122"/>
            </a:endParaRPr>
          </a:p>
        </p:txBody>
      </p:sp>
      <p:sp>
        <p:nvSpPr>
          <p:cNvPr id="6" name="コンテンツ プレースホルダー 2">
            <a:extLst>
              <a:ext uri="{FF2B5EF4-FFF2-40B4-BE49-F238E27FC236}">
                <a16:creationId xmlns:a16="http://schemas.microsoft.com/office/drawing/2014/main" id="{7A23D2D0-5633-3AB2-F01F-D90DB2210FCC}"/>
              </a:ext>
            </a:extLst>
          </p:cNvPr>
          <p:cNvSpPr txBox="1">
            <a:spLocks/>
          </p:cNvSpPr>
          <p:nvPr/>
        </p:nvSpPr>
        <p:spPr bwMode="auto">
          <a:xfrm>
            <a:off x="929217" y="2188900"/>
            <a:ext cx="10987166" cy="4119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Arial" panose="020B0604020202020204" pitchFamily="34" charset="0"/>
              <a:buChar char="•"/>
            </a:pPr>
            <a:r>
              <a:rPr lang="en-US" altLang="ja-JP" b="0" kern="0" dirty="0">
                <a:ea typeface="宋体" panose="02010600030101010101" pitchFamily="2" charset="-122"/>
              </a:rPr>
              <a:t>T</a:t>
            </a:r>
            <a:r>
              <a:rPr lang="en-US" altLang="zh-CN" b="0" kern="0" dirty="0">
                <a:ea typeface="宋体" panose="02010600030101010101" pitchFamily="2" charset="-122"/>
              </a:rPr>
              <a:t>an in </a:t>
            </a:r>
            <a:r>
              <a:rPr lang="en-US" altLang="ja-JP" b="0" kern="0" dirty="0">
                <a:ea typeface="宋体" panose="02010600030101010101" pitchFamily="2" charset="-122"/>
              </a:rPr>
              <a:t>[3]  reveals that fruit ripeness detection can benefit from high-bandwidth CSI too.</a:t>
            </a:r>
          </a:p>
          <a:p>
            <a:pPr>
              <a:buFont typeface="Arial" panose="020B0604020202020204" pitchFamily="34" charset="0"/>
              <a:buChar char="•"/>
            </a:pPr>
            <a:r>
              <a:rPr lang="en-US" altLang="ja-JP" b="0" kern="0" dirty="0">
                <a:ea typeface="宋体" panose="02010600030101010101" pitchFamily="2" charset="-122"/>
              </a:rPr>
              <a:t> Almost all sensing applications can benefit from high-bandwidth CSI, and we won’t go into detail on each of them here.</a:t>
            </a:r>
          </a:p>
          <a:p>
            <a:pPr>
              <a:buFont typeface="Arial" panose="020B0604020202020204" pitchFamily="34" charset="0"/>
              <a:buChar char="•"/>
            </a:pPr>
            <a:r>
              <a:rPr lang="en-US" altLang="ja-JP" b="0" kern="0" dirty="0">
                <a:ea typeface="宋体" panose="02010600030101010101" pitchFamily="2" charset="-122"/>
              </a:rPr>
              <a:t>However, in order to get higher bandwidth on current commodity </a:t>
            </a:r>
            <a:r>
              <a:rPr lang="en-US" altLang="ja-JP" b="0" kern="0" dirty="0" err="1">
                <a:ea typeface="宋体" panose="02010600030101010101" pitchFamily="2" charset="-122"/>
              </a:rPr>
              <a:t>WiFi</a:t>
            </a:r>
            <a:r>
              <a:rPr lang="en-US" altLang="ja-JP" b="0" kern="0" dirty="0">
                <a:ea typeface="宋体" panose="02010600030101010101" pitchFamily="2" charset="-122"/>
              </a:rPr>
              <a:t> devices, it requires scanning multiple channels within the coherence time. For example, it needs to scan 20 available channels within less than 500ns to leverage all the channels at 5GHZ(</a:t>
            </a:r>
            <a:r>
              <a:rPr lang="en-US" altLang="zh-CN" b="0" kern="0" dirty="0">
                <a:ea typeface="宋体" panose="02010600030101010101" pitchFamily="2" charset="-122"/>
              </a:rPr>
              <a:t>i.e.,</a:t>
            </a:r>
            <a:r>
              <a:rPr lang="zh-CN" altLang="en-US" b="0" kern="0" dirty="0">
                <a:ea typeface="宋体" panose="02010600030101010101" pitchFamily="2" charset="-122"/>
              </a:rPr>
              <a:t> </a:t>
            </a:r>
            <a:r>
              <a:rPr lang="en-US" altLang="zh-CN" b="0" kern="0" dirty="0">
                <a:ea typeface="宋体" panose="02010600030101010101" pitchFamily="2" charset="-122"/>
              </a:rPr>
              <a:t>over 600MHZ</a:t>
            </a:r>
            <a:r>
              <a:rPr lang="en-US" altLang="ja-JP" b="0" kern="0" dirty="0">
                <a:ea typeface="宋体" panose="02010600030101010101" pitchFamily="2" charset="-122"/>
              </a:rPr>
              <a:t>)</a:t>
            </a:r>
            <a:r>
              <a:rPr lang="en-US" altLang="ja-JP" b="0" kern="0" baseline="30000" dirty="0">
                <a:ea typeface="宋体" panose="02010600030101010101" pitchFamily="2" charset="-122"/>
              </a:rPr>
              <a:t>[2]</a:t>
            </a:r>
          </a:p>
          <a:p>
            <a:pPr>
              <a:buFont typeface="Arial" panose="020B0604020202020204" pitchFamily="34" charset="0"/>
              <a:buChar char="•"/>
            </a:pPr>
            <a:r>
              <a:rPr lang="en-US" altLang="ja-JP" b="0" kern="0" dirty="0">
                <a:ea typeface="宋体" panose="02010600030101010101" pitchFamily="2" charset="-122"/>
              </a:rPr>
              <a:t>So, may be some measures should be taken to expand the bandwidth of CSI and even become a standard, rather than requiring users to seek solution by themselves. But it</a:t>
            </a:r>
            <a:r>
              <a:rPr lang="zh-CN" altLang="en-US" b="0" kern="0" dirty="0">
                <a:ea typeface="宋体" panose="02010600030101010101" pitchFamily="2" charset="-122"/>
              </a:rPr>
              <a:t> </a:t>
            </a:r>
            <a:r>
              <a:rPr lang="en-US" altLang="zh-CN" b="0" kern="0" dirty="0">
                <a:ea typeface="宋体" panose="02010600030101010101" pitchFamily="2" charset="-122"/>
              </a:rPr>
              <a:t>seems</a:t>
            </a:r>
            <a:r>
              <a:rPr lang="zh-CN" altLang="en-US" b="0" kern="0" dirty="0">
                <a:ea typeface="宋体" panose="02010600030101010101" pitchFamily="2" charset="-122"/>
              </a:rPr>
              <a:t> </a:t>
            </a:r>
            <a:r>
              <a:rPr lang="en-US" altLang="zh-CN" b="0" kern="0" dirty="0">
                <a:ea typeface="宋体" panose="02010600030101010101" pitchFamily="2" charset="-122"/>
              </a:rPr>
              <a:t>nothing</a:t>
            </a:r>
            <a:r>
              <a:rPr lang="zh-CN" altLang="en-US" b="0" kern="0" dirty="0">
                <a:ea typeface="宋体" panose="02010600030101010101" pitchFamily="2" charset="-122"/>
              </a:rPr>
              <a:t> </a:t>
            </a:r>
            <a:r>
              <a:rPr lang="en-US" altLang="zh-CN" b="0" kern="0" dirty="0">
                <a:ea typeface="宋体" panose="02010600030101010101" pitchFamily="2" charset="-122"/>
              </a:rPr>
              <a:t>about this issue has been discussed in </a:t>
            </a:r>
            <a:r>
              <a:rPr lang="en-US" altLang="zh-CN" b="0" kern="0" dirty="0" err="1">
                <a:ea typeface="宋体" panose="02010600030101010101" pitchFamily="2" charset="-122"/>
              </a:rPr>
              <a:t>TGbf</a:t>
            </a:r>
            <a:r>
              <a:rPr lang="en-US" altLang="zh-CN" b="0" kern="0" dirty="0">
                <a:ea typeface="宋体" panose="02010600030101010101" pitchFamily="2" charset="-122"/>
              </a:rPr>
              <a:t>.</a:t>
            </a:r>
            <a:endParaRPr lang="en-US" altLang="ja-JP" b="0" kern="0" dirty="0">
              <a:ea typeface="宋体" panose="02010600030101010101" pitchFamily="2" charset="-122"/>
            </a:endParaRPr>
          </a:p>
          <a:p>
            <a:pPr marL="0" indent="0"/>
            <a:endParaRPr lang="en-US" altLang="ja-JP" b="0" kern="0" dirty="0">
              <a:ea typeface="宋体" panose="02010600030101010101" pitchFamily="2" charset="-122"/>
            </a:endParaRPr>
          </a:p>
        </p:txBody>
      </p:sp>
      <p:sp>
        <p:nvSpPr>
          <p:cNvPr id="2" name="文本框 1">
            <a:extLst>
              <a:ext uri="{FF2B5EF4-FFF2-40B4-BE49-F238E27FC236}">
                <a16:creationId xmlns:a16="http://schemas.microsoft.com/office/drawing/2014/main" id="{D770530E-9A5A-CE25-9FB8-65DF50656202}"/>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670985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7</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245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Possible solution</a:t>
            </a:r>
            <a:endParaRPr lang="ja-JP" altLang="en-US" kern="0" dirty="0">
              <a:ea typeface="宋体" panose="02010600030101010101" pitchFamily="2" charset="-122"/>
            </a:endParaRPr>
          </a:p>
        </p:txBody>
      </p:sp>
      <p:sp>
        <p:nvSpPr>
          <p:cNvPr id="8" name="コンテンツ プレースホルダー 2">
            <a:extLst>
              <a:ext uri="{FF2B5EF4-FFF2-40B4-BE49-F238E27FC236}">
                <a16:creationId xmlns:a16="http://schemas.microsoft.com/office/drawing/2014/main" id="{6D443739-A445-C6FC-D60E-825C820B89F8}"/>
              </a:ext>
            </a:extLst>
          </p:cNvPr>
          <p:cNvSpPr txBox="1">
            <a:spLocks/>
          </p:cNvSpPr>
          <p:nvPr/>
        </p:nvSpPr>
        <p:spPr bwMode="auto">
          <a:xfrm>
            <a:off x="784848" y="1521256"/>
            <a:ext cx="11124930" cy="44411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endParaRPr lang="en-US" altLang="ja-JP" b="0" kern="0" dirty="0">
              <a:ea typeface="宋体" panose="02010600030101010101" pitchFamily="2" charset="-122"/>
            </a:endParaRPr>
          </a:p>
          <a:p>
            <a:pPr>
              <a:buFont typeface="Arial" panose="020B0604020202020204" pitchFamily="34" charset="0"/>
              <a:buChar char="•"/>
            </a:pPr>
            <a:r>
              <a:rPr lang="en-US" altLang="ja-JP" b="0" kern="0" dirty="0">
                <a:ea typeface="宋体" panose="02010600030101010101" pitchFamily="2" charset="-122"/>
              </a:rPr>
              <a:t>Sending channel switch instructions based on some rules(such as polling on all available channels)  to STA, and let it work on various channels during CSI collection to achieve high-bandwidth CSI acquisition. It requires AP and STA both support channel switch.</a:t>
            </a:r>
          </a:p>
          <a:p>
            <a:pPr>
              <a:buFont typeface="Arial" panose="020B0604020202020204" pitchFamily="34" charset="0"/>
              <a:buChar char="•"/>
            </a:pPr>
            <a:endParaRPr lang="en-US" altLang="ja-JP" b="0" kern="0" dirty="0">
              <a:ea typeface="宋体" panose="02010600030101010101" pitchFamily="2" charset="-122"/>
            </a:endParaRPr>
          </a:p>
          <a:p>
            <a:pPr>
              <a:buFont typeface="Arial" panose="020B0604020202020204" pitchFamily="34" charset="0"/>
              <a:buChar char="•"/>
            </a:pPr>
            <a:r>
              <a:rPr lang="en-US" altLang="ja-JP" b="0" kern="0" dirty="0">
                <a:ea typeface="宋体" panose="02010600030101010101" pitchFamily="2" charset="-122"/>
              </a:rPr>
              <a:t>Two approaches can be considered:</a:t>
            </a:r>
          </a:p>
          <a:p>
            <a:pPr marL="288000" indent="0"/>
            <a:r>
              <a:rPr lang="en-US" altLang="ja-JP" b="0" kern="0" dirty="0">
                <a:ea typeface="宋体" panose="02010600030101010101" pitchFamily="2" charset="-122"/>
              </a:rPr>
              <a:t>1. Modifying existing channel switching frames: This approach involves making      changes to the existing frames used for channel switching. This can include modifying the fields or parameters within the frames to optimize the channel switching process. By improving the efficiency and effectiveness of the existing frames, seamless channel switching can be achieved.</a:t>
            </a:r>
            <a:endParaRPr lang="en-US" altLang="ja-JP" b="0" kern="0" baseline="30000" dirty="0">
              <a:ea typeface="宋体" panose="02010600030101010101" pitchFamily="2" charset="-122"/>
            </a:endParaRPr>
          </a:p>
          <a:p>
            <a:pPr>
              <a:buFont typeface="Arial" panose="020B0604020202020204" pitchFamily="34" charset="0"/>
              <a:buChar char="•"/>
            </a:pPr>
            <a:endParaRPr lang="en-US" altLang="ja-JP" b="0" kern="0" baseline="30000" dirty="0">
              <a:ea typeface="宋体" panose="02010600030101010101" pitchFamily="2" charset="-122"/>
            </a:endParaRPr>
          </a:p>
        </p:txBody>
      </p:sp>
      <p:sp>
        <p:nvSpPr>
          <p:cNvPr id="3" name="文本框 2">
            <a:extLst>
              <a:ext uri="{FF2B5EF4-FFF2-40B4-BE49-F238E27FC236}">
                <a16:creationId xmlns:a16="http://schemas.microsoft.com/office/drawing/2014/main" id="{161B87C1-0ECE-7B5A-5CA2-61DD7C1E29A0}"/>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194361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8</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245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Possible solution</a:t>
            </a:r>
            <a:endParaRPr lang="ja-JP" altLang="en-US" kern="0" dirty="0">
              <a:ea typeface="宋体" panose="02010600030101010101" pitchFamily="2" charset="-122"/>
            </a:endParaRPr>
          </a:p>
        </p:txBody>
      </p:sp>
      <p:sp>
        <p:nvSpPr>
          <p:cNvPr id="8" name="コンテンツ プレースホルダー 2">
            <a:extLst>
              <a:ext uri="{FF2B5EF4-FFF2-40B4-BE49-F238E27FC236}">
                <a16:creationId xmlns:a16="http://schemas.microsoft.com/office/drawing/2014/main" id="{6D443739-A445-C6FC-D60E-825C820B89F8}"/>
              </a:ext>
            </a:extLst>
          </p:cNvPr>
          <p:cNvSpPr txBox="1">
            <a:spLocks/>
          </p:cNvSpPr>
          <p:nvPr/>
        </p:nvSpPr>
        <p:spPr bwMode="auto">
          <a:xfrm>
            <a:off x="784848" y="1357774"/>
            <a:ext cx="11124930" cy="348515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endParaRPr lang="en-US" altLang="ja-JP" b="0" kern="0" dirty="0">
              <a:ea typeface="宋体" panose="02010600030101010101" pitchFamily="2" charset="-122"/>
            </a:endParaRPr>
          </a:p>
          <a:p>
            <a:pPr>
              <a:buFont typeface="Arial" panose="020B0604020202020204" pitchFamily="34" charset="0"/>
              <a:buChar char="•"/>
            </a:pPr>
            <a:r>
              <a:rPr lang="en-US" altLang="ja-JP" b="0" kern="0" dirty="0">
                <a:ea typeface="宋体" panose="02010600030101010101" pitchFamily="2" charset="-122"/>
              </a:rPr>
              <a:t>Specifically, </a:t>
            </a:r>
            <a:r>
              <a:rPr lang="en-US" altLang="zh-CN" b="0" kern="0" dirty="0">
                <a:ea typeface="宋体" panose="02010600030101010101" pitchFamily="2" charset="-122"/>
              </a:rPr>
              <a:t>changing</a:t>
            </a:r>
            <a:r>
              <a:rPr lang="en-US" altLang="ja-JP" b="0" kern="0" dirty="0">
                <a:ea typeface="宋体" panose="02010600030101010101" pitchFamily="2" charset="-122"/>
              </a:rPr>
              <a:t> </a:t>
            </a:r>
            <a:r>
              <a:rPr lang="en-US" altLang="zh-CN" b="0" kern="0" dirty="0">
                <a:ea typeface="宋体" panose="02010600030101010101" pitchFamily="2" charset="-122"/>
              </a:rPr>
              <a:t>relevant</a:t>
            </a:r>
            <a:r>
              <a:rPr lang="en-US" altLang="ja-JP" b="0" kern="0" dirty="0">
                <a:ea typeface="宋体" panose="02010600030101010101" pitchFamily="2" charset="-122"/>
              </a:rPr>
              <a:t> field in Channel Switch Announcement element of Beacon Frame during CSI collection.</a:t>
            </a:r>
          </a:p>
          <a:p>
            <a:pPr>
              <a:buFont typeface="Arial" panose="020B0604020202020204" pitchFamily="34" charset="0"/>
              <a:buChar char="•"/>
            </a:pPr>
            <a:endParaRPr lang="en-US" altLang="ja-JP" b="0" kern="0" baseline="30000" dirty="0">
              <a:ea typeface="宋体" panose="02010600030101010101" pitchFamily="2" charset="-122"/>
            </a:endParaRPr>
          </a:p>
          <a:p>
            <a:pPr>
              <a:buFont typeface="Arial" panose="020B0604020202020204" pitchFamily="34" charset="0"/>
              <a:buChar char="•"/>
            </a:pPr>
            <a:endParaRPr lang="en-US" altLang="ja-JP" b="0" kern="0" baseline="30000" dirty="0">
              <a:ea typeface="宋体" panose="02010600030101010101" pitchFamily="2" charset="-122"/>
            </a:endParaRPr>
          </a:p>
        </p:txBody>
      </p:sp>
      <p:sp>
        <p:nvSpPr>
          <p:cNvPr id="3" name="文本框 2">
            <a:extLst>
              <a:ext uri="{FF2B5EF4-FFF2-40B4-BE49-F238E27FC236}">
                <a16:creationId xmlns:a16="http://schemas.microsoft.com/office/drawing/2014/main" id="{161B87C1-0ECE-7B5A-5CA2-61DD7C1E29A0}"/>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
        <p:nvSpPr>
          <p:cNvPr id="6" name="文本框 5">
            <a:extLst>
              <a:ext uri="{FF2B5EF4-FFF2-40B4-BE49-F238E27FC236}">
                <a16:creationId xmlns:a16="http://schemas.microsoft.com/office/drawing/2014/main" id="{DAC1F760-9ECE-84FD-E086-32E5DA9CF104}"/>
              </a:ext>
            </a:extLst>
          </p:cNvPr>
          <p:cNvSpPr txBox="1"/>
          <p:nvPr/>
        </p:nvSpPr>
        <p:spPr>
          <a:xfrm>
            <a:off x="4851535" y="4153937"/>
            <a:ext cx="2765778" cy="400110"/>
          </a:xfrm>
          <a:prstGeom prst="rect">
            <a:avLst/>
          </a:prstGeom>
          <a:noFill/>
        </p:spPr>
        <p:txBody>
          <a:bodyPr wrap="square" rtlCol="0">
            <a:spAutoFit/>
          </a:bodyPr>
          <a:lstStyle/>
          <a:p>
            <a:r>
              <a:rPr lang="en-US" altLang="zh-CN" sz="2000" dirty="0">
                <a:solidFill>
                  <a:schemeClr val="tx1"/>
                </a:solidFill>
              </a:rPr>
              <a:t>Quoting from[4]</a:t>
            </a:r>
            <a:endParaRPr lang="zh-CN" altLang="en-US" sz="2000" dirty="0">
              <a:solidFill>
                <a:schemeClr val="tx1"/>
              </a:solidFill>
            </a:endParaRPr>
          </a:p>
        </p:txBody>
      </p:sp>
      <p:pic>
        <p:nvPicPr>
          <p:cNvPr id="7" name="图片 6">
            <a:extLst>
              <a:ext uri="{FF2B5EF4-FFF2-40B4-BE49-F238E27FC236}">
                <a16:creationId xmlns:a16="http://schemas.microsoft.com/office/drawing/2014/main" id="{B9D069F4-3361-4F10-B6BA-A289683238A9}"/>
              </a:ext>
            </a:extLst>
          </p:cNvPr>
          <p:cNvPicPr>
            <a:picLocks noChangeAspect="1"/>
          </p:cNvPicPr>
          <p:nvPr/>
        </p:nvPicPr>
        <p:blipFill rotWithShape="1">
          <a:blip r:embed="rId2"/>
          <a:srcRect l="6512" t="14288" r="1815" b="11113"/>
          <a:stretch/>
        </p:blipFill>
        <p:spPr>
          <a:xfrm>
            <a:off x="1938162" y="2757525"/>
            <a:ext cx="7710311" cy="1342950"/>
          </a:xfrm>
          <a:prstGeom prst="rect">
            <a:avLst/>
          </a:prstGeom>
        </p:spPr>
      </p:pic>
      <p:sp>
        <p:nvSpPr>
          <p:cNvPr id="2" name="文本框 1">
            <a:extLst>
              <a:ext uri="{FF2B5EF4-FFF2-40B4-BE49-F238E27FC236}">
                <a16:creationId xmlns:a16="http://schemas.microsoft.com/office/drawing/2014/main" id="{4CF1D240-5ACC-D57F-38D5-E6CB5A36A163}"/>
              </a:ext>
            </a:extLst>
          </p:cNvPr>
          <p:cNvSpPr txBox="1"/>
          <p:nvPr/>
        </p:nvSpPr>
        <p:spPr>
          <a:xfrm>
            <a:off x="929217" y="5025453"/>
            <a:ext cx="11176000" cy="1200329"/>
          </a:xfrm>
          <a:prstGeom prst="rect">
            <a:avLst/>
          </a:prstGeom>
          <a:noFill/>
        </p:spPr>
        <p:txBody>
          <a:bodyPr wrap="square" rtlCol="0">
            <a:spAutoFit/>
          </a:bodyPr>
          <a:lstStyle/>
          <a:p>
            <a:r>
              <a:rPr lang="en-US" altLang="zh-CN" dirty="0">
                <a:solidFill>
                  <a:schemeClr val="tx1"/>
                </a:solidFill>
              </a:rPr>
              <a:t>For example, Channel Switch Mode should be 1 ensuring uninterrupted CSI collection; New Channel Number can be set to </a:t>
            </a:r>
            <a:r>
              <a:rPr lang="en-US" altLang="zh-CN" kern="0" dirty="0">
                <a:solidFill>
                  <a:schemeClr val="tx1"/>
                </a:solidFill>
                <a:ea typeface="宋体" panose="02010600030101010101" pitchFamily="2" charset="-122"/>
              </a:rPr>
              <a:t>poll on </a:t>
            </a:r>
            <a:r>
              <a:rPr lang="en-US" altLang="ja-JP" b="0" kern="0" dirty="0">
                <a:solidFill>
                  <a:schemeClr val="tx1"/>
                </a:solidFill>
                <a:ea typeface="宋体" panose="02010600030101010101" pitchFamily="2" charset="-122"/>
              </a:rPr>
              <a:t>all available channels; And Channel Switch Co</a:t>
            </a:r>
            <a:r>
              <a:rPr lang="en-US" altLang="zh-CN" b="0" kern="0" dirty="0">
                <a:solidFill>
                  <a:schemeClr val="tx1"/>
                </a:solidFill>
                <a:ea typeface="宋体" panose="02010600030101010101" pitchFamily="2" charset="-122"/>
              </a:rPr>
              <a:t>unt set as 0 to switch channel immediately.</a:t>
            </a:r>
            <a:endParaRPr lang="zh-CN" altLang="en-US" dirty="0">
              <a:solidFill>
                <a:schemeClr val="tx1"/>
              </a:solidFill>
            </a:endParaRPr>
          </a:p>
        </p:txBody>
      </p:sp>
    </p:spTree>
    <p:extLst>
      <p:ext uri="{BB962C8B-B14F-4D97-AF65-F5344CB8AC3E}">
        <p14:creationId xmlns:p14="http://schemas.microsoft.com/office/powerpoint/2010/main" val="198594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9F55AB9-91D3-9BD3-5D84-B1660690CD60}"/>
              </a:ext>
            </a:extLst>
          </p:cNvPr>
          <p:cNvSpPr>
            <a:spLocks noGrp="1"/>
          </p:cNvSpPr>
          <p:nvPr>
            <p:ph type="dt" idx="10"/>
          </p:nvPr>
        </p:nvSpPr>
        <p:spPr>
          <a:xfrm>
            <a:off x="929217" y="333375"/>
            <a:ext cx="2499764" cy="273050"/>
          </a:xfrm>
        </p:spPr>
        <p:txBody>
          <a:bodyPr/>
          <a:lstStyle/>
          <a:p>
            <a:r>
              <a:rPr lang="en-US" altLang="zh-CN" dirty="0"/>
              <a:t>July 2023</a:t>
            </a:r>
            <a:endParaRPr lang="en-GB" altLang="zh-CN" dirty="0"/>
          </a:p>
        </p:txBody>
      </p:sp>
      <p:sp>
        <p:nvSpPr>
          <p:cNvPr id="9" name="Slide Number Placeholder 5">
            <a:extLst>
              <a:ext uri="{FF2B5EF4-FFF2-40B4-BE49-F238E27FC236}">
                <a16:creationId xmlns:a16="http://schemas.microsoft.com/office/drawing/2014/main" id="{C2D291A9-04FC-EDE5-3097-792961FABECD}"/>
              </a:ext>
            </a:extLst>
          </p:cNvPr>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9</a:t>
            </a:fld>
            <a:endParaRPr lang="en-GB" dirty="0"/>
          </a:p>
        </p:txBody>
      </p:sp>
      <p:sp>
        <p:nvSpPr>
          <p:cNvPr id="5" name="タイトル 1">
            <a:extLst>
              <a:ext uri="{FF2B5EF4-FFF2-40B4-BE49-F238E27FC236}">
                <a16:creationId xmlns:a16="http://schemas.microsoft.com/office/drawing/2014/main" id="{3C46E38F-CAE2-1B16-8D5A-77F0E4EB5F48}"/>
              </a:ext>
            </a:extLst>
          </p:cNvPr>
          <p:cNvSpPr txBox="1">
            <a:spLocks/>
          </p:cNvSpPr>
          <p:nvPr/>
        </p:nvSpPr>
        <p:spPr bwMode="auto">
          <a:xfrm>
            <a:off x="901699" y="55245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br>
              <a:rPr lang="en-US" altLang="zh-CN" kern="0" dirty="0">
                <a:latin typeface="宋体" panose="02010600030101010101" pitchFamily="2" charset="-122"/>
                <a:ea typeface="宋体" panose="02010600030101010101" pitchFamily="2" charset="-122"/>
              </a:rPr>
            </a:br>
            <a:r>
              <a:rPr lang="en-US" altLang="zh-CN" kern="0" dirty="0">
                <a:ea typeface="宋体" panose="02010600030101010101" pitchFamily="2" charset="-122"/>
              </a:rPr>
              <a:t>Possible solution</a:t>
            </a:r>
            <a:endParaRPr lang="ja-JP" altLang="en-US" kern="0" dirty="0">
              <a:ea typeface="宋体" panose="02010600030101010101" pitchFamily="2" charset="-122"/>
            </a:endParaRPr>
          </a:p>
        </p:txBody>
      </p:sp>
      <p:sp>
        <p:nvSpPr>
          <p:cNvPr id="8" name="コンテンツ プレースホルダー 2">
            <a:extLst>
              <a:ext uri="{FF2B5EF4-FFF2-40B4-BE49-F238E27FC236}">
                <a16:creationId xmlns:a16="http://schemas.microsoft.com/office/drawing/2014/main" id="{6D443739-A445-C6FC-D60E-825C820B89F8}"/>
              </a:ext>
            </a:extLst>
          </p:cNvPr>
          <p:cNvSpPr txBox="1">
            <a:spLocks/>
          </p:cNvSpPr>
          <p:nvPr/>
        </p:nvSpPr>
        <p:spPr bwMode="auto">
          <a:xfrm>
            <a:off x="935702" y="1836740"/>
            <a:ext cx="10906342" cy="348515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0" indent="0"/>
            <a:r>
              <a:rPr lang="en-US" altLang="ja-JP" b="0" kern="0" dirty="0">
                <a:ea typeface="宋体" panose="02010600030101010101" pitchFamily="2" charset="-122"/>
              </a:rPr>
              <a:t>Another approach:</a:t>
            </a:r>
          </a:p>
          <a:p>
            <a:pPr marL="0" indent="0"/>
            <a:r>
              <a:rPr lang="en-US" altLang="ja-JP" b="0" kern="0" dirty="0">
                <a:ea typeface="宋体" panose="02010600030101010101" pitchFamily="2" charset="-122"/>
              </a:rPr>
              <a:t>2. </a:t>
            </a:r>
            <a:r>
              <a:rPr lang="en-US" altLang="zh-CN" b="0" kern="0" dirty="0">
                <a:ea typeface="宋体" panose="02010600030101010101" pitchFamily="2" charset="-122"/>
              </a:rPr>
              <a:t>Adding new channel switching methods: In this approach, new methods or techniques for channel switching are introduced. These methods can be designed to overcome the limitations or drawbacks of the existing channel switching mechanisms. This may involve developing new frame structures, algorithms, or protocols that enable faster and more efficient channel switching, ensuring uninterrupted connectivity.</a:t>
            </a:r>
          </a:p>
          <a:p>
            <a:pPr marL="0" indent="0"/>
            <a:endParaRPr lang="en-US" altLang="ja-JP" b="0" kern="0" dirty="0">
              <a:ea typeface="宋体" panose="02010600030101010101" pitchFamily="2" charset="-122"/>
            </a:endParaRPr>
          </a:p>
          <a:p>
            <a:pPr>
              <a:buFont typeface="Arial" panose="020B0604020202020204" pitchFamily="34" charset="0"/>
              <a:buChar char="•"/>
            </a:pPr>
            <a:endParaRPr lang="en-US" altLang="ja-JP" b="0" kern="0" baseline="30000" dirty="0">
              <a:ea typeface="宋体" panose="02010600030101010101" pitchFamily="2" charset="-122"/>
            </a:endParaRPr>
          </a:p>
          <a:p>
            <a:pPr>
              <a:buFont typeface="Arial" panose="020B0604020202020204" pitchFamily="34" charset="0"/>
              <a:buChar char="•"/>
            </a:pPr>
            <a:endParaRPr lang="en-US" altLang="ja-JP" b="0" kern="0" baseline="30000" dirty="0">
              <a:ea typeface="宋体" panose="02010600030101010101" pitchFamily="2" charset="-122"/>
            </a:endParaRPr>
          </a:p>
        </p:txBody>
      </p:sp>
      <p:sp>
        <p:nvSpPr>
          <p:cNvPr id="3" name="文本框 2">
            <a:extLst>
              <a:ext uri="{FF2B5EF4-FFF2-40B4-BE49-F238E27FC236}">
                <a16:creationId xmlns:a16="http://schemas.microsoft.com/office/drawing/2014/main" id="{161B87C1-0ECE-7B5A-5CA2-61DD7C1E29A0}"/>
              </a:ext>
            </a:extLst>
          </p:cNvPr>
          <p:cNvSpPr txBox="1"/>
          <p:nvPr/>
        </p:nvSpPr>
        <p:spPr>
          <a:xfrm>
            <a:off x="8568268" y="6441858"/>
            <a:ext cx="3046342" cy="276999"/>
          </a:xfrm>
          <a:prstGeom prst="rect">
            <a:avLst/>
          </a:prstGeom>
          <a:noFill/>
        </p:spPr>
        <p:txBody>
          <a:bodyPr wrap="square" rtlCol="0">
            <a:spAutoFit/>
          </a:bodyPr>
          <a:lstStyle/>
          <a:p>
            <a:r>
              <a:rPr lang="en-US" altLang="zh-CN" sz="1200" dirty="0">
                <a:solidFill>
                  <a:schemeClr val="tx1"/>
                </a:solidFill>
                <a:latin typeface="+mn-lt"/>
              </a:rPr>
              <a:t>Lihua Zhu, et al., </a:t>
            </a:r>
            <a:r>
              <a:rPr lang="en-US" altLang="zh-CN" sz="1200" dirty="0" err="1">
                <a:solidFill>
                  <a:schemeClr val="tx1"/>
                </a:solidFill>
                <a:latin typeface="+mn-lt"/>
              </a:rPr>
              <a:t>Ruijie</a:t>
            </a:r>
            <a:r>
              <a:rPr lang="en-US" altLang="zh-CN" sz="1200" dirty="0">
                <a:solidFill>
                  <a:schemeClr val="tx1"/>
                </a:solidFill>
                <a:latin typeface="+mn-lt"/>
              </a:rPr>
              <a:t> Networks Co., Ltd.</a:t>
            </a:r>
            <a:endParaRPr lang="zh-CN" altLang="en-US" sz="1200" dirty="0">
              <a:solidFill>
                <a:schemeClr val="tx1"/>
              </a:solidFill>
              <a:latin typeface="+mn-lt"/>
            </a:endParaRPr>
          </a:p>
        </p:txBody>
      </p:sp>
    </p:spTree>
    <p:extLst>
      <p:ext uri="{BB962C8B-B14F-4D97-AF65-F5344CB8AC3E}">
        <p14:creationId xmlns:p14="http://schemas.microsoft.com/office/powerpoint/2010/main" val="3037438708"/>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2505</TotalTime>
  <Words>1176</Words>
  <Application>Microsoft Office PowerPoint</Application>
  <PresentationFormat>宽屏</PresentationFormat>
  <Paragraphs>90</Paragraphs>
  <Slides>12</Slides>
  <Notes>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8" baseType="lpstr">
      <vt:lpstr>等线</vt:lpstr>
      <vt:lpstr>宋体</vt:lpstr>
      <vt:lpstr>Arial</vt:lpstr>
      <vt:lpstr>Times New Roman</vt:lpstr>
      <vt:lpstr>802-11-Submission</vt:lpstr>
      <vt:lpstr>Document</vt:lpstr>
      <vt:lpstr>Consideration on expanding the bandwidth of CSI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for high-bandwidth and multi-Tx CFR capture</dc:title>
  <dc:creator>朱 丽花</dc:creator>
  <cp:lastModifiedBy>丽花 朱</cp:lastModifiedBy>
  <cp:revision>53</cp:revision>
  <dcterms:created xsi:type="dcterms:W3CDTF">2022-11-01T01:31:58Z</dcterms:created>
  <dcterms:modified xsi:type="dcterms:W3CDTF">2023-10-17T03:04:27Z</dcterms:modified>
</cp:coreProperties>
</file>