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2" r:id="rId5"/>
    <p:sldId id="263" r:id="rId6"/>
    <p:sldId id="266" r:id="rId7"/>
    <p:sldId id="267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2" d="100"/>
          <a:sy n="62" d="100"/>
        </p:scale>
        <p:origin x="100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93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Patricia Bower/Vytas Kezys, HaiLa Technologies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Patricia Bower/Vytas Kezys, HaiLa Technologies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Patricia Bower/Vytas Kezys, HaiLa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Patricia Bower/Vytas Kezys, HaiLa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Patricia Bower/Vytas Kezys, HaiLa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Patricia Bower/Vytas Kezys, HaiLa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Patricia Bower/Vytas Kezys, HaiLa Technologies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004048" y="6475413"/>
            <a:ext cx="3538290" cy="121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Patricia Bower/Vytas Kezys, HaiLa Technologies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148064" y="6475413"/>
            <a:ext cx="3394274" cy="26595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Patricia Bower/Vytas Kezys, HaiLa Technologies Inc.</a:t>
            </a:r>
          </a:p>
          <a:p>
            <a:r>
              <a:rPr lang="en-GB" dirty="0"/>
              <a:t>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Patricia Bower/Vytas Kezys, HaiLa Technologies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Distributed Microphone Smart Home Application for AMP IoT devices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178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136320"/>
              </p:ext>
            </p:extLst>
          </p:nvPr>
        </p:nvGraphicFramePr>
        <p:xfrm>
          <a:off x="515938" y="2278063"/>
          <a:ext cx="8137525" cy="352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3582449" progId="Word.Document.8">
                  <p:embed/>
                </p:oleObj>
              </mc:Choice>
              <mc:Fallback>
                <p:oleObj name="Document" r:id="rId4" imgW="8245941" imgH="35824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137525" cy="352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415116-AD10-DF88-0F05-0AE92F777EEB}"/>
              </a:ext>
            </a:extLst>
          </p:cNvPr>
          <p:cNvSpPr txBox="1">
            <a:spLocks/>
          </p:cNvSpPr>
          <p:nvPr/>
        </p:nvSpPr>
        <p:spPr>
          <a:xfrm flipH="1">
            <a:off x="5364088" y="6475413"/>
            <a:ext cx="3668647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CA" altLang="zh-CN" sz="1100" dirty="0">
                <a:solidFill>
                  <a:schemeClr val="tx1"/>
                </a:solidFill>
              </a:rPr>
              <a:t>Patricia Bower/Vytas Kezys , HaiLa Technologies Inc.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outline distributed microphones for smart homes as a key use case driving specific requirements for AMP IoT devices in future. Use cases in smart manufacturing may also drive similar requirements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19C0845-FBFC-D8E4-42C9-57D80815FBE3}"/>
              </a:ext>
            </a:extLst>
          </p:cNvPr>
          <p:cNvSpPr txBox="1">
            <a:spLocks/>
          </p:cNvSpPr>
          <p:nvPr/>
        </p:nvSpPr>
        <p:spPr>
          <a:xfrm flipH="1">
            <a:off x="5364088" y="6475413"/>
            <a:ext cx="3668647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CA" altLang="zh-CN" sz="1100" dirty="0">
                <a:solidFill>
                  <a:schemeClr val="tx1"/>
                </a:solidFill>
              </a:rPr>
              <a:t>Patricia Bower/Vytas Kezys , HaiLa Technologies Inc.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ACF4DA-11DA-B12F-FF3F-5B93910E0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SG focus review: </a:t>
            </a:r>
            <a:br>
              <a:rPr lang="en-US" dirty="0"/>
            </a:br>
            <a:r>
              <a:rPr lang="en-US" dirty="0"/>
              <a:t>Use case summary (802.11-23/1005r0)</a:t>
            </a:r>
            <a:endParaRPr lang="en-CA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B7A974D-D1BD-7EA9-DDD0-95CB7FA2F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7152"/>
            <a:ext cx="7770813" cy="12972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Use Case 3: Smart 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Asset management, environment monitoring, and home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addition to the above, it is expected that smart homes with home hub/gateway devices will support distributed microphones in future to support continuous natural language interaction and to move beyond wake-word model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C361-E313-0D17-0F2C-F2486F81F5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8DF85-F865-9F2E-5B72-9694C2427B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004048" y="6475413"/>
            <a:ext cx="3538290" cy="121939"/>
          </a:xfrm>
        </p:spPr>
        <p:txBody>
          <a:bodyPr/>
          <a:lstStyle/>
          <a:p>
            <a:r>
              <a:rPr lang="en-GB" sz="1100" dirty="0"/>
              <a:t>Patricia Bower/Vytas Kezys, HaiLa Technologies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39C22-BD21-F506-5227-C06619B1A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2EF967-80B2-DA72-A019-2D9327F26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750" y="1831975"/>
            <a:ext cx="3516679" cy="26466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277322-BD2A-A1F8-F1BE-77F0ECE26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351" y="1815674"/>
            <a:ext cx="3516680" cy="265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45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CA" dirty="0"/>
              <a:t>Smart Home: Distributed microphone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grpSp>
        <p:nvGrpSpPr>
          <p:cNvPr id="9233" name="Group 9232">
            <a:extLst>
              <a:ext uri="{FF2B5EF4-FFF2-40B4-BE49-F238E27FC236}">
                <a16:creationId xmlns:a16="http://schemas.microsoft.com/office/drawing/2014/main" id="{E986E8DD-A18C-563A-E605-A058C9A112D5}"/>
              </a:ext>
            </a:extLst>
          </p:cNvPr>
          <p:cNvGrpSpPr/>
          <p:nvPr/>
        </p:nvGrpSpPr>
        <p:grpSpPr>
          <a:xfrm>
            <a:off x="2332041" y="1475035"/>
            <a:ext cx="4310216" cy="4058383"/>
            <a:chOff x="2332041" y="1475035"/>
            <a:chExt cx="4310216" cy="4058383"/>
          </a:xfrm>
        </p:grpSpPr>
        <p:grpSp>
          <p:nvGrpSpPr>
            <p:cNvPr id="9234" name="Group 9233">
              <a:extLst>
                <a:ext uri="{FF2B5EF4-FFF2-40B4-BE49-F238E27FC236}">
                  <a16:creationId xmlns:a16="http://schemas.microsoft.com/office/drawing/2014/main" id="{8E3F3ACD-3284-367E-33FF-BD89DEC27FE1}"/>
                </a:ext>
              </a:extLst>
            </p:cNvPr>
            <p:cNvGrpSpPr/>
            <p:nvPr/>
          </p:nvGrpSpPr>
          <p:grpSpPr>
            <a:xfrm>
              <a:off x="2332041" y="1475035"/>
              <a:ext cx="4310216" cy="4058383"/>
              <a:chOff x="4147984" y="1981200"/>
              <a:chExt cx="4310216" cy="4058383"/>
            </a:xfrm>
          </p:grpSpPr>
          <p:pic>
            <p:nvPicPr>
              <p:cNvPr id="9238" name="Picture 9237">
                <a:extLst>
                  <a:ext uri="{FF2B5EF4-FFF2-40B4-BE49-F238E27FC236}">
                    <a16:creationId xmlns:a16="http://schemas.microsoft.com/office/drawing/2014/main" id="{01A98FFB-C9EA-0BE5-B8E0-E926D0EF26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012" b="93079" l="7416" r="92809">
                            <a14:foregroundMark x1="78167" y1="10272" x2="89438" y2="10740"/>
                            <a14:foregroundMark x1="9459" y1="7419" x2="67066" y2="9811"/>
                            <a14:foregroundMark x1="8989" y1="7399" x2="9362" y2="7414"/>
                            <a14:foregroundMark x1="89438" y1="10740" x2="89213" y2="42243"/>
                            <a14:foregroundMark x1="89213" y1="42243" x2="90763" y2="48210"/>
                            <a14:foregroundMark x1="91419" y1="60621" x2="86517" y2="76611"/>
                            <a14:foregroundMark x1="86517" y1="76611" x2="63371" y2="82578"/>
                            <a14:foregroundMark x1="35051" y1="12754" x2="27822" y2="12961"/>
                            <a14:foregroundMark x1="65814" y1="11874" x2="36860" y2="12702"/>
                            <a14:foregroundMark x1="88764" y1="11217" x2="77396" y2="11542"/>
                            <a14:foregroundMark x1="12616" y1="11653" x2="8989" y2="5967"/>
                            <a14:foregroundMark x1="8090" y1="5012" x2="87640" y2="8115"/>
                            <a14:foregroundMark x1="6966" y1="91169" x2="28989" y2="92840"/>
                            <a14:foregroundMark x1="28989" y1="92840" x2="48315" y2="91647"/>
                            <a14:foregroundMark x1="48315" y1="91647" x2="51011" y2="71599"/>
                            <a14:foregroundMark x1="5618" y1="92124" x2="19101" y2="93317"/>
                            <a14:foregroundMark x1="19101" y1="93317" x2="59551" y2="90692"/>
                            <a14:foregroundMark x1="6517" y1="90215" x2="7865" y2="9308"/>
                            <a14:foregroundMark x1="7865" y1="9308" x2="7416" y2="8592"/>
                            <a14:foregroundMark x1="9663" y1="52983" x2="23371" y2="54654"/>
                            <a14:foregroundMark x1="23371" y1="54654" x2="34607" y2="50835"/>
                            <a14:foregroundMark x1="34607" y1="50835" x2="28989" y2="40573"/>
                            <a14:foregroundMark x1="32360" y1="14558" x2="31461" y2="31265"/>
                            <a14:foregroundMark x1="61573" y1="11933" x2="60000" y2="31504"/>
                            <a14:foregroundMark x1="60000" y1="31504" x2="64494" y2="46301"/>
                            <a14:foregroundMark x1="64494" y1="46301" x2="78876" y2="47971"/>
                            <a14:foregroundMark x1="70112" y1="84248" x2="84719" y2="84248"/>
                            <a14:foregroundMark x1="84719" y1="84248" x2="85843" y2="73031"/>
                            <a14:backgroundMark x1="93258" y1="48210" x2="93258" y2="58234"/>
                            <a14:backgroundMark x1="91685" y1="59189" x2="91685" y2="60382"/>
                            <a14:backgroundMark x1="92809" y1="57757" x2="92809" y2="60621"/>
                            <a14:backgroundMark x1="24494" y1="62053" x2="18876" y2="75656"/>
                            <a14:backgroundMark x1="18876" y1="75656" x2="32809" y2="74224"/>
                            <a14:backgroundMark x1="32809" y1="74224" x2="32809" y2="72792"/>
                            <a14:backgroundMark x1="18652" y1="20286" x2="17079" y2="39141"/>
                            <a14:backgroundMark x1="17079" y1="39141" x2="19775" y2="19570"/>
                            <a14:backgroundMark x1="13933" y1="12172" x2="24045" y2="11933"/>
                            <a14:backgroundMark x1="11910" y1="12172" x2="10787" y2="10979"/>
                            <a14:backgroundMark x1="13034" y1="11217" x2="14382" y2="12172"/>
                            <a14:backgroundMark x1="22247" y1="12888" x2="27865" y2="12888"/>
                            <a14:backgroundMark x1="38876" y1="12888" x2="36404" y2="43198"/>
                            <a14:backgroundMark x1="36404" y1="43198" x2="41348" y2="54177"/>
                            <a14:backgroundMark x1="41348" y1="54177" x2="45843" y2="23389"/>
                            <a14:backgroundMark x1="72584" y1="12411" x2="76404" y2="37232"/>
                            <a14:backgroundMark x1="76404" y1="37232" x2="71910" y2="20286"/>
                            <a14:backgroundMark x1="66067" y1="11456" x2="77303" y2="11695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147984" y="1981200"/>
                <a:ext cx="4310216" cy="4058383"/>
              </a:xfrm>
              <a:prstGeom prst="rect">
                <a:avLst/>
              </a:prstGeom>
            </p:spPr>
          </p:pic>
          <p:pic>
            <p:nvPicPr>
              <p:cNvPr id="9239" name="Picture 9238">
                <a:extLst>
                  <a:ext uri="{FF2B5EF4-FFF2-40B4-BE49-F238E27FC236}">
                    <a16:creationId xmlns:a16="http://schemas.microsoft.com/office/drawing/2014/main" id="{CFC17AC3-ACF8-E25A-2204-050A1A0FA5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85629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0" name="Picture 9239">
                <a:extLst>
                  <a:ext uri="{FF2B5EF4-FFF2-40B4-BE49-F238E27FC236}">
                    <a16:creationId xmlns:a16="http://schemas.microsoft.com/office/drawing/2014/main" id="{39F711CC-DDB8-7874-19D7-07FA803A48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1576" y="2409354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1" name="Picture 9240">
                <a:extLst>
                  <a:ext uri="{FF2B5EF4-FFF2-40B4-BE49-F238E27FC236}">
                    <a16:creationId xmlns:a16="http://schemas.microsoft.com/office/drawing/2014/main" id="{9CE297B9-9A90-501D-6139-6654220239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19963" y="3575733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2" name="Picture 9241">
                <a:extLst>
                  <a:ext uri="{FF2B5EF4-FFF2-40B4-BE49-F238E27FC236}">
                    <a16:creationId xmlns:a16="http://schemas.microsoft.com/office/drawing/2014/main" id="{5C8AE43D-B0CE-8BB1-9986-39D033102E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20554" y="3402815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3" name="Picture 9242">
                <a:extLst>
                  <a:ext uri="{FF2B5EF4-FFF2-40B4-BE49-F238E27FC236}">
                    <a16:creationId xmlns:a16="http://schemas.microsoft.com/office/drawing/2014/main" id="{59C46653-2D2B-A8C3-97EA-E340612234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97405" y="486897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4" name="Picture 9243">
                <a:extLst>
                  <a:ext uri="{FF2B5EF4-FFF2-40B4-BE49-F238E27FC236}">
                    <a16:creationId xmlns:a16="http://schemas.microsoft.com/office/drawing/2014/main" id="{900ED068-206C-2C4A-2704-A3C0D7BD26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9493" y="2409805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5" name="Picture 9244">
                <a:extLst>
                  <a:ext uri="{FF2B5EF4-FFF2-40B4-BE49-F238E27FC236}">
                    <a16:creationId xmlns:a16="http://schemas.microsoft.com/office/drawing/2014/main" id="{BB7AA270-E8CA-5DC2-1619-FE810DBF49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66684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6" name="Picture 9245">
                <a:extLst>
                  <a:ext uri="{FF2B5EF4-FFF2-40B4-BE49-F238E27FC236}">
                    <a16:creationId xmlns:a16="http://schemas.microsoft.com/office/drawing/2014/main" id="{541A8A7D-ACDB-1AF5-5972-CE886D16D5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91942" y="3575733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7" name="Picture 9246">
                <a:extLst>
                  <a:ext uri="{FF2B5EF4-FFF2-40B4-BE49-F238E27FC236}">
                    <a16:creationId xmlns:a16="http://schemas.microsoft.com/office/drawing/2014/main" id="{29FC13E5-94EA-EC83-1ADF-4D6109D422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03092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8" name="Picture 9247">
                <a:extLst>
                  <a:ext uri="{FF2B5EF4-FFF2-40B4-BE49-F238E27FC236}">
                    <a16:creationId xmlns:a16="http://schemas.microsoft.com/office/drawing/2014/main" id="{69440B62-B4B1-6B99-1AA3-58A3EFF096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2503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49" name="Picture 9248">
                <a:extLst>
                  <a:ext uri="{FF2B5EF4-FFF2-40B4-BE49-F238E27FC236}">
                    <a16:creationId xmlns:a16="http://schemas.microsoft.com/office/drawing/2014/main" id="{BFC280E9-C46D-9FDD-D284-A1F87EF921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62367" y="3412647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0" name="Picture 9249">
                <a:extLst>
                  <a:ext uri="{FF2B5EF4-FFF2-40B4-BE49-F238E27FC236}">
                    <a16:creationId xmlns:a16="http://schemas.microsoft.com/office/drawing/2014/main" id="{D6072A24-545F-D024-638C-1AA8CDFF88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51443" y="29382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1" name="Picture 9250">
                <a:extLst>
                  <a:ext uri="{FF2B5EF4-FFF2-40B4-BE49-F238E27FC236}">
                    <a16:creationId xmlns:a16="http://schemas.microsoft.com/office/drawing/2014/main" id="{FAA9FC5E-53C2-E6B8-858E-36DDB4FB5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05294" y="429632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2" name="Picture 9251">
                <a:extLst>
                  <a:ext uri="{FF2B5EF4-FFF2-40B4-BE49-F238E27FC236}">
                    <a16:creationId xmlns:a16="http://schemas.microsoft.com/office/drawing/2014/main" id="{C996ECCB-86D3-554C-CC5D-AC0F1FC62D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7563" y="4304222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3" name="Picture 9252">
                <a:extLst>
                  <a:ext uri="{FF2B5EF4-FFF2-40B4-BE49-F238E27FC236}">
                    <a16:creationId xmlns:a16="http://schemas.microsoft.com/office/drawing/2014/main" id="{DFB5AC03-37F2-14AA-26B9-3E2E64F61D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45047" y="531889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4" name="Picture 9253">
                <a:extLst>
                  <a:ext uri="{FF2B5EF4-FFF2-40B4-BE49-F238E27FC236}">
                    <a16:creationId xmlns:a16="http://schemas.microsoft.com/office/drawing/2014/main" id="{1E7F0805-D3EF-4D28-D004-7369A5828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53049" y="471657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5" name="Picture 9254">
                <a:extLst>
                  <a:ext uri="{FF2B5EF4-FFF2-40B4-BE49-F238E27FC236}">
                    <a16:creationId xmlns:a16="http://schemas.microsoft.com/office/drawing/2014/main" id="{6E2FE78F-BFC1-ACCC-BC9A-F0CA6C1405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85342" y="360082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6" name="Picture 9255">
                <a:extLst>
                  <a:ext uri="{FF2B5EF4-FFF2-40B4-BE49-F238E27FC236}">
                    <a16:creationId xmlns:a16="http://schemas.microsoft.com/office/drawing/2014/main" id="{0F88B1E2-F03A-F35D-87FB-0E45DB107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8741" y="3592578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7" name="Picture 9256">
                <a:extLst>
                  <a:ext uri="{FF2B5EF4-FFF2-40B4-BE49-F238E27FC236}">
                    <a16:creationId xmlns:a16="http://schemas.microsoft.com/office/drawing/2014/main" id="{2F5D32AE-E983-57A6-157A-C02EA5085F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4255" y="29382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8" name="Picture 9257">
                <a:extLst>
                  <a:ext uri="{FF2B5EF4-FFF2-40B4-BE49-F238E27FC236}">
                    <a16:creationId xmlns:a16="http://schemas.microsoft.com/office/drawing/2014/main" id="{B90102C4-48C7-CEF3-3D98-64E6E2A64F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28330" y="2889932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59" name="Picture 9258">
                <a:extLst>
                  <a:ext uri="{FF2B5EF4-FFF2-40B4-BE49-F238E27FC236}">
                    <a16:creationId xmlns:a16="http://schemas.microsoft.com/office/drawing/2014/main" id="{F8ACB904-81BB-B703-7758-0D4D56204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89081" y="486382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60" name="Picture 9259">
                <a:extLst>
                  <a:ext uri="{FF2B5EF4-FFF2-40B4-BE49-F238E27FC236}">
                    <a16:creationId xmlns:a16="http://schemas.microsoft.com/office/drawing/2014/main" id="{DC4FA3BB-EDB7-09C2-43DF-5DBB517F49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9493" y="4140774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61" name="Picture 9260">
                <a:extLst>
                  <a:ext uri="{FF2B5EF4-FFF2-40B4-BE49-F238E27FC236}">
                    <a16:creationId xmlns:a16="http://schemas.microsoft.com/office/drawing/2014/main" id="{4FF8F4F1-393D-ABA3-90AE-4B03DBCB5C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40165" y="4151822"/>
                <a:ext cx="318837" cy="304800"/>
              </a:xfrm>
              <a:prstGeom prst="rect">
                <a:avLst/>
              </a:prstGeom>
            </p:spPr>
          </p:pic>
        </p:grpSp>
        <p:pic>
          <p:nvPicPr>
            <p:cNvPr id="9235" name="Picture 9234">
              <a:extLst>
                <a:ext uri="{FF2B5EF4-FFF2-40B4-BE49-F238E27FC236}">
                  <a16:creationId xmlns:a16="http://schemas.microsoft.com/office/drawing/2014/main" id="{7C9CA4DC-CCBD-29D0-7CC4-E28015DED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458467" y="4751843"/>
              <a:ext cx="835114" cy="189799"/>
            </a:xfrm>
            <a:prstGeom prst="rect">
              <a:avLst/>
            </a:prstGeom>
          </p:spPr>
        </p:pic>
        <p:pic>
          <p:nvPicPr>
            <p:cNvPr id="9236" name="Picture 9235">
              <a:extLst>
                <a:ext uri="{FF2B5EF4-FFF2-40B4-BE49-F238E27FC236}">
                  <a16:creationId xmlns:a16="http://schemas.microsoft.com/office/drawing/2014/main" id="{F31472B2-2449-9E4D-A927-96B79BEA6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2798" y="3823646"/>
              <a:ext cx="318837" cy="304800"/>
            </a:xfrm>
            <a:prstGeom prst="rect">
              <a:avLst/>
            </a:prstGeom>
          </p:spPr>
        </p:pic>
        <p:pic>
          <p:nvPicPr>
            <p:cNvPr id="9237" name="Picture 9236">
              <a:extLst>
                <a:ext uri="{FF2B5EF4-FFF2-40B4-BE49-F238E27FC236}">
                  <a16:creationId xmlns:a16="http://schemas.microsoft.com/office/drawing/2014/main" id="{3CEF7CC3-07F7-F334-030E-87A4CB035D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03570" y="4366550"/>
              <a:ext cx="318837" cy="304800"/>
            </a:xfrm>
            <a:prstGeom prst="rect">
              <a:avLst/>
            </a:prstGeom>
          </p:spPr>
        </p:pic>
      </p:grpSp>
      <p:sp>
        <p:nvSpPr>
          <p:cNvPr id="9262" name="Rectangle 9261">
            <a:extLst>
              <a:ext uri="{FF2B5EF4-FFF2-40B4-BE49-F238E27FC236}">
                <a16:creationId xmlns:a16="http://schemas.microsoft.com/office/drawing/2014/main" id="{109BF269-E1C2-C193-68E4-9893CB1629D4}"/>
              </a:ext>
            </a:extLst>
          </p:cNvPr>
          <p:cNvSpPr/>
          <p:nvPr/>
        </p:nvSpPr>
        <p:spPr bwMode="auto">
          <a:xfrm>
            <a:off x="5311249" y="2286227"/>
            <a:ext cx="3606395" cy="372819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9263" name="Picture 9262">
            <a:extLst>
              <a:ext uri="{FF2B5EF4-FFF2-40B4-BE49-F238E27FC236}">
                <a16:creationId xmlns:a16="http://schemas.microsoft.com/office/drawing/2014/main" id="{39612303-DADD-2DE6-E647-386C4168E8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121" y="2866061"/>
            <a:ext cx="834886" cy="1066800"/>
          </a:xfrm>
          <a:prstGeom prst="rect">
            <a:avLst/>
          </a:prstGeom>
        </p:spPr>
      </p:pic>
      <p:pic>
        <p:nvPicPr>
          <p:cNvPr id="9264" name="Picture 9263">
            <a:extLst>
              <a:ext uri="{FF2B5EF4-FFF2-40B4-BE49-F238E27FC236}">
                <a16:creationId xmlns:a16="http://schemas.microsoft.com/office/drawing/2014/main" id="{1BD4FB58-1CC8-88F6-A4D8-ED6D358864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426" y="1559682"/>
            <a:ext cx="611706" cy="584775"/>
          </a:xfrm>
          <a:prstGeom prst="rect">
            <a:avLst/>
          </a:prstGeom>
        </p:spPr>
      </p:pic>
      <p:sp>
        <p:nvSpPr>
          <p:cNvPr id="9265" name="TextBox 9264">
            <a:extLst>
              <a:ext uri="{FF2B5EF4-FFF2-40B4-BE49-F238E27FC236}">
                <a16:creationId xmlns:a16="http://schemas.microsoft.com/office/drawing/2014/main" id="{C4AEBEB5-1A67-019F-3530-CE2EDE3685D0}"/>
              </a:ext>
            </a:extLst>
          </p:cNvPr>
          <p:cNvSpPr txBox="1"/>
          <p:nvPr/>
        </p:nvSpPr>
        <p:spPr>
          <a:xfrm>
            <a:off x="383577" y="2041707"/>
            <a:ext cx="1347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Microphone</a:t>
            </a:r>
          </a:p>
          <a:p>
            <a:pPr algn="ctr"/>
            <a:r>
              <a:rPr lang="en-CA" sz="1600" dirty="0">
                <a:solidFill>
                  <a:schemeClr val="tx1"/>
                </a:solidFill>
              </a:rPr>
              <a:t>(AMP device)</a:t>
            </a:r>
          </a:p>
        </p:txBody>
      </p:sp>
      <p:sp>
        <p:nvSpPr>
          <p:cNvPr id="9266" name="TextBox 9265">
            <a:extLst>
              <a:ext uri="{FF2B5EF4-FFF2-40B4-BE49-F238E27FC236}">
                <a16:creationId xmlns:a16="http://schemas.microsoft.com/office/drawing/2014/main" id="{94399CCA-5AFE-9C3C-E520-6FBB5CF17A2B}"/>
              </a:ext>
            </a:extLst>
          </p:cNvPr>
          <p:cNvSpPr txBox="1"/>
          <p:nvPr/>
        </p:nvSpPr>
        <p:spPr>
          <a:xfrm>
            <a:off x="-68798" y="3925281"/>
            <a:ext cx="2279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Home hub </a:t>
            </a:r>
          </a:p>
          <a:p>
            <a:pPr algn="ctr"/>
            <a:r>
              <a:rPr lang="en-CA" sz="1600" dirty="0">
                <a:solidFill>
                  <a:schemeClr val="tx1"/>
                </a:solidFill>
              </a:rPr>
              <a:t>(AMP-supporting STA)</a:t>
            </a:r>
          </a:p>
        </p:txBody>
      </p:sp>
      <p:sp>
        <p:nvSpPr>
          <p:cNvPr id="9267" name="TextBox 9266">
            <a:extLst>
              <a:ext uri="{FF2B5EF4-FFF2-40B4-BE49-F238E27FC236}">
                <a16:creationId xmlns:a16="http://schemas.microsoft.com/office/drawing/2014/main" id="{86FDF176-9900-8F6E-990A-DAA50725245A}"/>
              </a:ext>
            </a:extLst>
          </p:cNvPr>
          <p:cNvSpPr txBox="1"/>
          <p:nvPr/>
        </p:nvSpPr>
        <p:spPr>
          <a:xfrm>
            <a:off x="5383505" y="596849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First floor</a:t>
            </a:r>
          </a:p>
        </p:txBody>
      </p:sp>
      <p:sp>
        <p:nvSpPr>
          <p:cNvPr id="9268" name="TextBox 9267">
            <a:extLst>
              <a:ext uri="{FF2B5EF4-FFF2-40B4-BE49-F238E27FC236}">
                <a16:creationId xmlns:a16="http://schemas.microsoft.com/office/drawing/2014/main" id="{D99C8458-0E2F-A7AC-1515-AC329F17F3B7}"/>
              </a:ext>
            </a:extLst>
          </p:cNvPr>
          <p:cNvSpPr txBox="1"/>
          <p:nvPr/>
        </p:nvSpPr>
        <p:spPr>
          <a:xfrm>
            <a:off x="2829501" y="5411422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Second floor</a:t>
            </a:r>
          </a:p>
        </p:txBody>
      </p:sp>
      <p:grpSp>
        <p:nvGrpSpPr>
          <p:cNvPr id="9269" name="Group 9268">
            <a:extLst>
              <a:ext uri="{FF2B5EF4-FFF2-40B4-BE49-F238E27FC236}">
                <a16:creationId xmlns:a16="http://schemas.microsoft.com/office/drawing/2014/main" id="{2C6F6D62-4693-F379-6C80-5C699892B60C}"/>
              </a:ext>
            </a:extLst>
          </p:cNvPr>
          <p:cNvGrpSpPr/>
          <p:nvPr/>
        </p:nvGrpSpPr>
        <p:grpSpPr>
          <a:xfrm>
            <a:off x="4921130" y="2036488"/>
            <a:ext cx="4310216" cy="4100205"/>
            <a:chOff x="4921130" y="2036488"/>
            <a:chExt cx="4310216" cy="4100205"/>
          </a:xfrm>
        </p:grpSpPr>
        <p:grpSp>
          <p:nvGrpSpPr>
            <p:cNvPr id="9270" name="Group 9269">
              <a:extLst>
                <a:ext uri="{FF2B5EF4-FFF2-40B4-BE49-F238E27FC236}">
                  <a16:creationId xmlns:a16="http://schemas.microsoft.com/office/drawing/2014/main" id="{DB98666B-F267-F986-2420-76EEA75190BF}"/>
                </a:ext>
              </a:extLst>
            </p:cNvPr>
            <p:cNvGrpSpPr/>
            <p:nvPr/>
          </p:nvGrpSpPr>
          <p:grpSpPr>
            <a:xfrm>
              <a:off x="4921130" y="2036488"/>
              <a:ext cx="4310216" cy="4100205"/>
              <a:chOff x="4147984" y="1981200"/>
              <a:chExt cx="4310216" cy="4058383"/>
            </a:xfrm>
          </p:grpSpPr>
          <p:pic>
            <p:nvPicPr>
              <p:cNvPr id="9272" name="Picture 9271">
                <a:extLst>
                  <a:ext uri="{FF2B5EF4-FFF2-40B4-BE49-F238E27FC236}">
                    <a16:creationId xmlns:a16="http://schemas.microsoft.com/office/drawing/2014/main" id="{DB2F7212-963C-C7EE-B764-0785BFEFD0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012" b="93079" l="7416" r="92809">
                            <a14:foregroundMark x1="78167" y1="10272" x2="89438" y2="10740"/>
                            <a14:foregroundMark x1="9459" y1="7419" x2="67066" y2="9811"/>
                            <a14:foregroundMark x1="8989" y1="7399" x2="9362" y2="7414"/>
                            <a14:foregroundMark x1="89438" y1="10740" x2="89213" y2="42243"/>
                            <a14:foregroundMark x1="89213" y1="42243" x2="90763" y2="48210"/>
                            <a14:foregroundMark x1="91419" y1="60621" x2="86517" y2="76611"/>
                            <a14:foregroundMark x1="86517" y1="76611" x2="63371" y2="82578"/>
                            <a14:foregroundMark x1="35051" y1="12754" x2="27822" y2="12961"/>
                            <a14:foregroundMark x1="65814" y1="11874" x2="36860" y2="12702"/>
                            <a14:foregroundMark x1="88764" y1="11217" x2="77396" y2="11542"/>
                            <a14:foregroundMark x1="12616" y1="11653" x2="8989" y2="5967"/>
                            <a14:foregroundMark x1="8090" y1="5012" x2="87640" y2="8115"/>
                            <a14:foregroundMark x1="6966" y1="91169" x2="28989" y2="92840"/>
                            <a14:foregroundMark x1="28989" y1="92840" x2="48315" y2="91647"/>
                            <a14:foregroundMark x1="48315" y1="91647" x2="51011" y2="71599"/>
                            <a14:foregroundMark x1="5618" y1="92124" x2="19101" y2="93317"/>
                            <a14:foregroundMark x1="19101" y1="93317" x2="59551" y2="90692"/>
                            <a14:foregroundMark x1="6517" y1="90215" x2="7865" y2="9308"/>
                            <a14:foregroundMark x1="7865" y1="9308" x2="7416" y2="8592"/>
                            <a14:foregroundMark x1="9663" y1="52983" x2="23371" y2="54654"/>
                            <a14:foregroundMark x1="23371" y1="54654" x2="34607" y2="50835"/>
                            <a14:foregroundMark x1="34607" y1="50835" x2="28989" y2="40573"/>
                            <a14:foregroundMark x1="32360" y1="14558" x2="31461" y2="31265"/>
                            <a14:foregroundMark x1="61573" y1="11933" x2="60000" y2="31504"/>
                            <a14:foregroundMark x1="60000" y1="31504" x2="64494" y2="46301"/>
                            <a14:foregroundMark x1="64494" y1="46301" x2="78876" y2="47971"/>
                            <a14:foregroundMark x1="70112" y1="84248" x2="84719" y2="84248"/>
                            <a14:foregroundMark x1="84719" y1="84248" x2="85843" y2="73031"/>
                            <a14:backgroundMark x1="93258" y1="48210" x2="93258" y2="58234"/>
                            <a14:backgroundMark x1="91685" y1="59189" x2="91685" y2="60382"/>
                            <a14:backgroundMark x1="92809" y1="57757" x2="92809" y2="60621"/>
                            <a14:backgroundMark x1="24494" y1="62053" x2="18876" y2="75656"/>
                            <a14:backgroundMark x1="18876" y1="75656" x2="32809" y2="74224"/>
                            <a14:backgroundMark x1="32809" y1="74224" x2="32809" y2="72792"/>
                            <a14:backgroundMark x1="18652" y1="20286" x2="17079" y2="39141"/>
                            <a14:backgroundMark x1="17079" y1="39141" x2="19775" y2="19570"/>
                            <a14:backgroundMark x1="13933" y1="12172" x2="24045" y2="11933"/>
                            <a14:backgroundMark x1="11910" y1="12172" x2="10787" y2="10979"/>
                            <a14:backgroundMark x1="13034" y1="11217" x2="14382" y2="12172"/>
                            <a14:backgroundMark x1="22247" y1="12888" x2="27865" y2="12888"/>
                            <a14:backgroundMark x1="38876" y1="12888" x2="36404" y2="43198"/>
                            <a14:backgroundMark x1="36404" y1="43198" x2="41348" y2="54177"/>
                            <a14:backgroundMark x1="41348" y1="54177" x2="45843" y2="23389"/>
                            <a14:backgroundMark x1="72584" y1="12411" x2="76404" y2="37232"/>
                            <a14:backgroundMark x1="76404" y1="37232" x2="71910" y2="20286"/>
                            <a14:backgroundMark x1="66067" y1="11456" x2="77303" y2="11695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147984" y="1981200"/>
                <a:ext cx="4310216" cy="4058383"/>
              </a:xfrm>
              <a:prstGeom prst="rect">
                <a:avLst/>
              </a:prstGeom>
            </p:spPr>
          </p:pic>
          <p:pic>
            <p:nvPicPr>
              <p:cNvPr id="9273" name="Picture 9272">
                <a:extLst>
                  <a:ext uri="{FF2B5EF4-FFF2-40B4-BE49-F238E27FC236}">
                    <a16:creationId xmlns:a16="http://schemas.microsoft.com/office/drawing/2014/main" id="{CE341924-9DCC-BF06-B385-36ECFC0FA2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85629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4" name="Picture 9273">
                <a:extLst>
                  <a:ext uri="{FF2B5EF4-FFF2-40B4-BE49-F238E27FC236}">
                    <a16:creationId xmlns:a16="http://schemas.microsoft.com/office/drawing/2014/main" id="{C73CE35A-6802-D2FD-AF9D-579C69BE14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31576" y="2409354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5" name="Picture 9274">
                <a:extLst>
                  <a:ext uri="{FF2B5EF4-FFF2-40B4-BE49-F238E27FC236}">
                    <a16:creationId xmlns:a16="http://schemas.microsoft.com/office/drawing/2014/main" id="{A559D0B0-8EAD-B11B-EB49-1E99D67570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19963" y="3575733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6" name="Picture 9275">
                <a:extLst>
                  <a:ext uri="{FF2B5EF4-FFF2-40B4-BE49-F238E27FC236}">
                    <a16:creationId xmlns:a16="http://schemas.microsoft.com/office/drawing/2014/main" id="{AC3744EC-ACC4-2DC8-BE96-8C08A98EB5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20554" y="3402815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7" name="Picture 9276">
                <a:extLst>
                  <a:ext uri="{FF2B5EF4-FFF2-40B4-BE49-F238E27FC236}">
                    <a16:creationId xmlns:a16="http://schemas.microsoft.com/office/drawing/2014/main" id="{8EFF6BB0-02ED-95CD-0775-2B6E1FEDAB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97405" y="486897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8" name="Picture 9277">
                <a:extLst>
                  <a:ext uri="{FF2B5EF4-FFF2-40B4-BE49-F238E27FC236}">
                    <a16:creationId xmlns:a16="http://schemas.microsoft.com/office/drawing/2014/main" id="{DDA7C864-2901-31AD-CA59-20ED47C5CB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9493" y="2409805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79" name="Picture 9278">
                <a:extLst>
                  <a:ext uri="{FF2B5EF4-FFF2-40B4-BE49-F238E27FC236}">
                    <a16:creationId xmlns:a16="http://schemas.microsoft.com/office/drawing/2014/main" id="{6AABFB2B-CBE8-F5BF-7D47-EEE0914C0D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66684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0" name="Picture 9279">
                <a:extLst>
                  <a:ext uri="{FF2B5EF4-FFF2-40B4-BE49-F238E27FC236}">
                    <a16:creationId xmlns:a16="http://schemas.microsoft.com/office/drawing/2014/main" id="{305E0B3B-41C1-5159-BDCA-82BFF1F263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91942" y="3575733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1" name="Picture 9280">
                <a:extLst>
                  <a:ext uri="{FF2B5EF4-FFF2-40B4-BE49-F238E27FC236}">
                    <a16:creationId xmlns:a16="http://schemas.microsoft.com/office/drawing/2014/main" id="{6E09D9E8-1622-EF8D-2981-AB85F7D2BF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03092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2" name="Picture 9281">
                <a:extLst>
                  <a:ext uri="{FF2B5EF4-FFF2-40B4-BE49-F238E27FC236}">
                    <a16:creationId xmlns:a16="http://schemas.microsoft.com/office/drawing/2014/main" id="{F5657B64-2C04-FF8E-5ECB-8C412CFBCC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45444" y="5321710"/>
                <a:ext cx="238539" cy="304800"/>
              </a:xfrm>
              <a:prstGeom prst="rect">
                <a:avLst/>
              </a:prstGeom>
            </p:spPr>
          </p:pic>
          <p:pic>
            <p:nvPicPr>
              <p:cNvPr id="9283" name="Picture 9282">
                <a:extLst>
                  <a:ext uri="{FF2B5EF4-FFF2-40B4-BE49-F238E27FC236}">
                    <a16:creationId xmlns:a16="http://schemas.microsoft.com/office/drawing/2014/main" id="{AF91D87E-9E4C-4C21-96D2-1F2647865B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2503" y="24048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4" name="Picture 9283">
                <a:extLst>
                  <a:ext uri="{FF2B5EF4-FFF2-40B4-BE49-F238E27FC236}">
                    <a16:creationId xmlns:a16="http://schemas.microsoft.com/office/drawing/2014/main" id="{1FD6F32F-9045-9BB8-CCFD-0E35D241A3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62367" y="3412647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5" name="Picture 9284">
                <a:extLst>
                  <a:ext uri="{FF2B5EF4-FFF2-40B4-BE49-F238E27FC236}">
                    <a16:creationId xmlns:a16="http://schemas.microsoft.com/office/drawing/2014/main" id="{4A10BB27-5C0C-1FEF-B1AD-A7A6123707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51443" y="29382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6" name="Picture 9285">
                <a:extLst>
                  <a:ext uri="{FF2B5EF4-FFF2-40B4-BE49-F238E27FC236}">
                    <a16:creationId xmlns:a16="http://schemas.microsoft.com/office/drawing/2014/main" id="{2EF5D6CF-ABF1-C193-4269-D997E0660E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05294" y="429632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7" name="Picture 9286">
                <a:extLst>
                  <a:ext uri="{FF2B5EF4-FFF2-40B4-BE49-F238E27FC236}">
                    <a16:creationId xmlns:a16="http://schemas.microsoft.com/office/drawing/2014/main" id="{3B4B3014-53DF-E03A-204C-2C8FBC5882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7563" y="4304222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8" name="Picture 9287">
                <a:extLst>
                  <a:ext uri="{FF2B5EF4-FFF2-40B4-BE49-F238E27FC236}">
                    <a16:creationId xmlns:a16="http://schemas.microsoft.com/office/drawing/2014/main" id="{B98D6FFA-5DF2-F1FB-EACD-270825A788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45047" y="531889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89" name="Picture 9288">
                <a:extLst>
                  <a:ext uri="{FF2B5EF4-FFF2-40B4-BE49-F238E27FC236}">
                    <a16:creationId xmlns:a16="http://schemas.microsoft.com/office/drawing/2014/main" id="{24556F30-0AB1-24D0-8CCE-764CE3F885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53049" y="471657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0" name="Picture 9289">
                <a:extLst>
                  <a:ext uri="{FF2B5EF4-FFF2-40B4-BE49-F238E27FC236}">
                    <a16:creationId xmlns:a16="http://schemas.microsoft.com/office/drawing/2014/main" id="{06A0F112-B34A-C44E-318B-6E2387C9EA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85342" y="3600826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1" name="Picture 9290">
                <a:extLst>
                  <a:ext uri="{FF2B5EF4-FFF2-40B4-BE49-F238E27FC236}">
                    <a16:creationId xmlns:a16="http://schemas.microsoft.com/office/drawing/2014/main" id="{3E4224C0-608C-64C3-D74F-32656D8B54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8741" y="3592578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2" name="Picture 9291">
                <a:extLst>
                  <a:ext uri="{FF2B5EF4-FFF2-40B4-BE49-F238E27FC236}">
                    <a16:creationId xmlns:a16="http://schemas.microsoft.com/office/drawing/2014/main" id="{C4150F2F-2171-FDDA-8685-AA328B116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4255" y="2938289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3" name="Picture 9292">
                <a:extLst>
                  <a:ext uri="{FF2B5EF4-FFF2-40B4-BE49-F238E27FC236}">
                    <a16:creationId xmlns:a16="http://schemas.microsoft.com/office/drawing/2014/main" id="{58247F2D-E526-E5CF-494D-D638753348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28330" y="2889932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4" name="Picture 9293">
                <a:extLst>
                  <a:ext uri="{FF2B5EF4-FFF2-40B4-BE49-F238E27FC236}">
                    <a16:creationId xmlns:a16="http://schemas.microsoft.com/office/drawing/2014/main" id="{0A56879F-0362-8553-1D89-56C5A3A709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89081" y="4863821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5" name="Picture 9294">
                <a:extLst>
                  <a:ext uri="{FF2B5EF4-FFF2-40B4-BE49-F238E27FC236}">
                    <a16:creationId xmlns:a16="http://schemas.microsoft.com/office/drawing/2014/main" id="{974D5DD2-B986-4B7C-508C-B2185305D9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9493" y="4140774"/>
                <a:ext cx="318837" cy="304800"/>
              </a:xfrm>
              <a:prstGeom prst="rect">
                <a:avLst/>
              </a:prstGeom>
            </p:spPr>
          </p:pic>
          <p:pic>
            <p:nvPicPr>
              <p:cNvPr id="9296" name="Picture 9295">
                <a:extLst>
                  <a:ext uri="{FF2B5EF4-FFF2-40B4-BE49-F238E27FC236}">
                    <a16:creationId xmlns:a16="http://schemas.microsoft.com/office/drawing/2014/main" id="{1324D325-B736-E5F2-86D7-D3D67196B3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40165" y="4151822"/>
                <a:ext cx="318837" cy="304800"/>
              </a:xfrm>
              <a:prstGeom prst="rect">
                <a:avLst/>
              </a:prstGeom>
            </p:spPr>
          </p:pic>
        </p:grpSp>
        <p:pic>
          <p:nvPicPr>
            <p:cNvPr id="9271" name="Picture 9270">
              <a:extLst>
                <a:ext uri="{FF2B5EF4-FFF2-40B4-BE49-F238E27FC236}">
                  <a16:creationId xmlns:a16="http://schemas.microsoft.com/office/drawing/2014/main" id="{E0000654-10F2-27B6-289A-9A55942DA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68926" y="4256156"/>
              <a:ext cx="318837" cy="307941"/>
            </a:xfrm>
            <a:prstGeom prst="rect">
              <a:avLst/>
            </a:prstGeom>
          </p:spPr>
        </p:pic>
      </p:grpSp>
      <p:pic>
        <p:nvPicPr>
          <p:cNvPr id="9297" name="Grafik 7" descr="Drahtlosrouter Silhouette">
            <a:extLst>
              <a:ext uri="{FF2B5EF4-FFF2-40B4-BE49-F238E27FC236}">
                <a16:creationId xmlns:a16="http://schemas.microsoft.com/office/drawing/2014/main" id="{EF72EFEA-9971-1BCF-21CC-68B80FE88C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5121" y="4743942"/>
            <a:ext cx="914400" cy="914400"/>
          </a:xfrm>
          <a:prstGeom prst="rect">
            <a:avLst/>
          </a:prstGeom>
        </p:spPr>
      </p:pic>
      <p:sp>
        <p:nvSpPr>
          <p:cNvPr id="9298" name="TextBox 9297">
            <a:extLst>
              <a:ext uri="{FF2B5EF4-FFF2-40B4-BE49-F238E27FC236}">
                <a16:creationId xmlns:a16="http://schemas.microsoft.com/office/drawing/2014/main" id="{2F2EAE91-35C4-4408-82BC-0A74D2852924}"/>
              </a:ext>
            </a:extLst>
          </p:cNvPr>
          <p:cNvSpPr txBox="1"/>
          <p:nvPr/>
        </p:nvSpPr>
        <p:spPr>
          <a:xfrm>
            <a:off x="-77878" y="5587425"/>
            <a:ext cx="2714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AMP-supporting AP/STA</a:t>
            </a:r>
          </a:p>
          <a:p>
            <a:pPr algn="ctr"/>
            <a:r>
              <a:rPr lang="en-CA" sz="1600" dirty="0">
                <a:solidFill>
                  <a:schemeClr val="tx1"/>
                </a:solidFill>
              </a:rPr>
              <a:t>(potential joint transmission)</a:t>
            </a:r>
          </a:p>
        </p:txBody>
      </p:sp>
      <p:pic>
        <p:nvPicPr>
          <p:cNvPr id="9299" name="Grafik 7" descr="Drahtlosrouter Silhouette">
            <a:extLst>
              <a:ext uri="{FF2B5EF4-FFF2-40B4-BE49-F238E27FC236}">
                <a16:creationId xmlns:a16="http://schemas.microsoft.com/office/drawing/2014/main" id="{745431E6-F14F-4DC4-1F47-A4FF3F824B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55956" y="2401913"/>
            <a:ext cx="461622" cy="461622"/>
          </a:xfrm>
          <a:prstGeom prst="rect">
            <a:avLst/>
          </a:prstGeom>
        </p:spPr>
      </p:pic>
      <p:pic>
        <p:nvPicPr>
          <p:cNvPr id="9300" name="Grafik 7" descr="Drahtlosrouter Silhouette">
            <a:extLst>
              <a:ext uri="{FF2B5EF4-FFF2-40B4-BE49-F238E27FC236}">
                <a16:creationId xmlns:a16="http://schemas.microsoft.com/office/drawing/2014/main" id="{0ED92722-2C60-A353-F8C5-27443209C6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32023" y="4057328"/>
            <a:ext cx="461622" cy="461622"/>
          </a:xfrm>
          <a:prstGeom prst="rect">
            <a:avLst/>
          </a:prstGeom>
        </p:spPr>
      </p:pic>
      <p:pic>
        <p:nvPicPr>
          <p:cNvPr id="9301" name="Grafik 7" descr="Drahtlosrouter Silhouette">
            <a:extLst>
              <a:ext uri="{FF2B5EF4-FFF2-40B4-BE49-F238E27FC236}">
                <a16:creationId xmlns:a16="http://schemas.microsoft.com/office/drawing/2014/main" id="{F928C919-FE99-4F50-400C-005BBDD7CE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26103" y="3510790"/>
            <a:ext cx="461622" cy="461622"/>
          </a:xfrm>
          <a:prstGeom prst="rect">
            <a:avLst/>
          </a:prstGeom>
        </p:spPr>
      </p:pic>
      <p:pic>
        <p:nvPicPr>
          <p:cNvPr id="9302" name="Grafik 7" descr="Drahtlosrouter Silhouette">
            <a:extLst>
              <a:ext uri="{FF2B5EF4-FFF2-40B4-BE49-F238E27FC236}">
                <a16:creationId xmlns:a16="http://schemas.microsoft.com/office/drawing/2014/main" id="{A7C0FCC1-A666-485A-E95D-6F963305C3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73142" y="1800826"/>
            <a:ext cx="461622" cy="461622"/>
          </a:xfrm>
          <a:prstGeom prst="rect">
            <a:avLst/>
          </a:prstGeom>
        </p:spPr>
      </p:pic>
      <p:pic>
        <p:nvPicPr>
          <p:cNvPr id="9303" name="Picture 9302">
            <a:extLst>
              <a:ext uri="{FF2B5EF4-FFF2-40B4-BE49-F238E27FC236}">
                <a16:creationId xmlns:a16="http://schemas.microsoft.com/office/drawing/2014/main" id="{87A78FB2-C39B-C20C-89B0-E25564281B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1795" y="3587611"/>
            <a:ext cx="238539" cy="307941"/>
          </a:xfrm>
          <a:prstGeom prst="rect">
            <a:avLst/>
          </a:prstGeom>
        </p:spPr>
      </p:pic>
      <p:pic>
        <p:nvPicPr>
          <p:cNvPr id="9304" name="Picture 9303">
            <a:extLst>
              <a:ext uri="{FF2B5EF4-FFF2-40B4-BE49-F238E27FC236}">
                <a16:creationId xmlns:a16="http://schemas.microsoft.com/office/drawing/2014/main" id="{3C3A7E69-BA45-52B1-0A7E-2ED24A31AE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30173" y="4751843"/>
            <a:ext cx="238539" cy="307941"/>
          </a:xfrm>
          <a:prstGeom prst="rect">
            <a:avLst/>
          </a:prstGeom>
        </p:spPr>
      </p:pic>
      <p:pic>
        <p:nvPicPr>
          <p:cNvPr id="9305" name="Picture 9304">
            <a:extLst>
              <a:ext uri="{FF2B5EF4-FFF2-40B4-BE49-F238E27FC236}">
                <a16:creationId xmlns:a16="http://schemas.microsoft.com/office/drawing/2014/main" id="{9C2DA5D3-3B44-91CE-FD2D-6D14BEF321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5021" y="4139385"/>
            <a:ext cx="238539" cy="307941"/>
          </a:xfrm>
          <a:prstGeom prst="rect">
            <a:avLst/>
          </a:prstGeom>
        </p:spPr>
      </p:pic>
      <p:sp>
        <p:nvSpPr>
          <p:cNvPr id="9306" name="Footer Placeholder 2">
            <a:extLst>
              <a:ext uri="{FF2B5EF4-FFF2-40B4-BE49-F238E27FC236}">
                <a16:creationId xmlns:a16="http://schemas.microsoft.com/office/drawing/2014/main" id="{709DDE92-F972-30CC-928C-0AAB849E252A}"/>
              </a:ext>
            </a:extLst>
          </p:cNvPr>
          <p:cNvSpPr txBox="1">
            <a:spLocks/>
          </p:cNvSpPr>
          <p:nvPr/>
        </p:nvSpPr>
        <p:spPr>
          <a:xfrm flipH="1">
            <a:off x="4875213" y="6475413"/>
            <a:ext cx="3668647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08" name="Footer Placeholder 4">
            <a:extLst>
              <a:ext uri="{FF2B5EF4-FFF2-40B4-BE49-F238E27FC236}">
                <a16:creationId xmlns:a16="http://schemas.microsoft.com/office/drawing/2014/main" id="{7B2F69A4-7207-6785-3DC1-53192B4F62E1}"/>
              </a:ext>
            </a:extLst>
          </p:cNvPr>
          <p:cNvSpPr txBox="1">
            <a:spLocks/>
          </p:cNvSpPr>
          <p:nvPr/>
        </p:nvSpPr>
        <p:spPr>
          <a:xfrm>
            <a:off x="5167885" y="6436924"/>
            <a:ext cx="3538290" cy="12193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Patricia Bower/Vytas Kezys, HaiLa Technologies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CA" dirty="0"/>
              <a:t>Distributed microphone use case (1/2)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Description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Smart home hub STAs will migrate towards use of distributed microphones to enable hub/gateway voice-activation from anywhere in the home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AMP use case classification is Sensor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Expected to be a high-volume AMP device application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Features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Extremely low power, ambient microphone (= AMP IoT device)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Voice detection at AMP microphone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Supporting compressed voice data (very low bit rate)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Processing at home hub/gateway and beyond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Bursty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data</a:t>
            </a:r>
            <a:endParaRPr kumimoji="0" lang="en-CA" sz="1600" b="0" i="0" u="none" strike="sng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Leverages fixed AMP-supporting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STA infrastructure (e.g., smart light bulbs)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May allow for locating user acoustically for context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Can allow for noise cancellation</a:t>
            </a:r>
          </a:p>
          <a:p>
            <a:endParaRPr lang="en-US" sz="28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E63385-20C1-A8C7-3277-BED94F9BAB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004048" y="6475413"/>
            <a:ext cx="3538290" cy="121939"/>
          </a:xfrm>
        </p:spPr>
        <p:txBody>
          <a:bodyPr/>
          <a:lstStyle/>
          <a:p>
            <a:r>
              <a:rPr lang="en-GB" dirty="0"/>
              <a:t>Patricia Bower/Vytas Kezys, HaiLa Technologies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7686-7D7F-D480-8F9E-C4B5F9AD7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Distributed microphone use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A1790-CEF4-0082-6A6D-7EFC759BE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Requirements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Product-life battery or battery-free (energy harvesting)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Density of distribution: up to 1/m</a:t>
            </a:r>
            <a:r>
              <a:rPr kumimoji="0" lang="en-CA" sz="1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Infrastructure:  fixed AMP-supporting STAs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Type 1 AMP STA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Latency:  &lt;100ms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Payload:  4kbps (cumulative higher over longer voice detection cycles, e.g., 100msec)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Bursts of high duty cycle of transmit for longer periods of voice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endParaRPr lang="en-CA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31180-F012-36CA-2BAA-4277E9C96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963AC-BBAA-AE56-FD2B-23506420CB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Patricia Bower/Vytas Kezys, HaiLa Technologies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069ABB-5AB0-47C5-FFA8-A29A148F6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075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9819-CB0A-5A4A-CE4A-D644D65E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distributed microphone</a:t>
            </a:r>
            <a:br>
              <a:rPr lang="en-CA" dirty="0"/>
            </a:br>
            <a:r>
              <a:rPr lang="en-CA" dirty="0"/>
              <a:t>AMP device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1164-3A96-759F-DE72-3B4B03620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187825" cy="4113213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Problem statement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The smart home distributed microphone use case places additional constraints on AMP device specifications namely </a:t>
            </a:r>
            <a:r>
              <a:rPr kumimoji="0" lang="en-CA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 combination of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high data rates (burst), high transmit duty cycle, and extreme longevity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AMP device enabling technologies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Comparative battery life modelling of both active transmit and passive backscatter of 1Mbps DSSS uplink against different sensor update intervals was performed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At sensor sampling rate of &gt;3/sec, passive backscatter uplink is shown to support both high duty cycle and significantly extended battery life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7AC-F35D-0AA8-41B2-799C26A59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F9754-5381-244D-1D3C-D3FF20CE89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Patricia Bower/Vytas Kezys, HaiLa Technologies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E70AB-BAC7-5728-67AF-1A4E23BF8B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2DA41C-FAC7-5953-A6BB-BD8A6886BAAC}"/>
              </a:ext>
            </a:extLst>
          </p:cNvPr>
          <p:cNvSpPr txBox="1"/>
          <p:nvPr/>
        </p:nvSpPr>
        <p:spPr>
          <a:xfrm>
            <a:off x="5061275" y="5139791"/>
            <a:ext cx="3668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i="1" dirty="0">
                <a:solidFill>
                  <a:schemeClr val="tx1"/>
                </a:solidFill>
              </a:rPr>
              <a:t>AMP device battery life modelling relative to sensor sample interval: Backscatter vs Active Transmit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9FF3CE-C355-5AA0-B137-0AC00E97E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408" y="2262852"/>
            <a:ext cx="3799256" cy="28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085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C338-EAB4-6A57-089B-4379A648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C267A3-8CD1-17A1-6D86-0B6C09CDB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Future Smart Home application for distributed microphone requires both extreme longevity (low power) and high duty cycle AMP device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This application may drive a requirement for energy harvested power source in the AMP IoT devices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Propose to include these requirements </a:t>
            </a:r>
            <a:r>
              <a:rPr lang="en-CA" sz="1600" dirty="0">
                <a:latin typeface="Times New Roman"/>
              </a:rPr>
              <a:t>as part of (or a subset of)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UC3 Smart Home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Use cases </a:t>
            </a:r>
            <a:r>
              <a:rPr lang="en-CA" sz="1800" dirty="0">
                <a:latin typeface="Times New Roman"/>
              </a:rPr>
              <a:t>that would be part of </a:t>
            </a: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UC1 Smart Manufacturing may also have similar constraints for combined high data rate, high duty cycle, and extreme longevity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5257E-00BC-5696-0625-A0FB12C12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0AC2A-0F6C-9C7F-30AE-71635CF1D0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Patricia Bower/Vytas Kezys, HaiLa Technologies Inc.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91279-9C69-8C15-D151-A82E3CBA5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53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zh-CN" sz="2400" dirty="0"/>
              <a:t>1. IEEE 802.11-23/1005r0, </a:t>
            </a:r>
            <a:r>
              <a:rPr lang="en-GB" altLang="zh-CN" sz="2400" dirty="0"/>
              <a:t>Discussion on</a:t>
            </a:r>
            <a:r>
              <a:rPr lang="en-US" altLang="zh-CN" sz="2400" dirty="0"/>
              <a:t> Requirements for AMP Use Cases</a:t>
            </a:r>
            <a:endParaRPr lang="en-GB" altLang="zh-CN" sz="2400" dirty="0"/>
          </a:p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AAEC27E-6048-7B4B-51BE-0733347147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004048" y="6475413"/>
            <a:ext cx="3538290" cy="121939"/>
          </a:xfrm>
        </p:spPr>
        <p:txBody>
          <a:bodyPr/>
          <a:lstStyle/>
          <a:p>
            <a:r>
              <a:rPr lang="en-GB" dirty="0"/>
              <a:t>Patricia Bower/Vytas Kezys, HaiLa Technologies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</TotalTime>
  <Words>745</Words>
  <Application>Microsoft Office PowerPoint</Application>
  <PresentationFormat>On-screen Show (4:3)</PresentationFormat>
  <Paragraphs>103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Distributed Microphone Smart Home Application for AMP IoT devices</vt:lpstr>
      <vt:lpstr>Abstract</vt:lpstr>
      <vt:lpstr>AMP SG focus review:  Use case summary (802.11-23/1005r0)</vt:lpstr>
      <vt:lpstr>Smart Home: Distributed microphone</vt:lpstr>
      <vt:lpstr>Distributed microphone use case (1/2)</vt:lpstr>
      <vt:lpstr>Distributed microphone use case (2/2)</vt:lpstr>
      <vt:lpstr>Addressing distributed microphone AMP device constraints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Patricia  Bower</dc:creator>
  <cp:lastModifiedBy>Vytas Kezys</cp:lastModifiedBy>
  <cp:revision>7</cp:revision>
  <cp:lastPrinted>1601-01-01T00:00:00Z</cp:lastPrinted>
  <dcterms:created xsi:type="dcterms:W3CDTF">2023-07-10T13:36:47Z</dcterms:created>
  <dcterms:modified xsi:type="dcterms:W3CDTF">2023-07-11T07:03:55Z</dcterms:modified>
</cp:coreProperties>
</file>