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269" r:id="rId2"/>
    <p:sldId id="257" r:id="rId3"/>
    <p:sldId id="579" r:id="rId4"/>
    <p:sldId id="585" r:id="rId5"/>
    <p:sldId id="580" r:id="rId6"/>
    <p:sldId id="581" r:id="rId7"/>
    <p:sldId id="587" r:id="rId8"/>
    <p:sldId id="58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3875" autoAdjust="0"/>
  </p:normalViewPr>
  <p:slideViewPr>
    <p:cSldViewPr>
      <p:cViewPr varScale="1">
        <p:scale>
          <a:sx n="82" d="100"/>
          <a:sy n="82" d="100"/>
        </p:scale>
        <p:origin x="156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436707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51397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1697599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303041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353277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292176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152400" y="685800"/>
            <a:ext cx="8991600" cy="870323"/>
          </a:xfrm>
          <a:noFill/>
        </p:spPr>
        <p:txBody>
          <a:bodyPr/>
          <a:lstStyle/>
          <a:p>
            <a:r>
              <a:rPr lang="en-US" altLang="zh-CN" dirty="0">
                <a:solidFill>
                  <a:schemeClr val="tx1"/>
                </a:solidFill>
              </a:rPr>
              <a:t>Further Discussion on AMP PAR</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a:t>:</a:t>
            </a:r>
            <a:r>
              <a:rPr lang="en-US" sz="1800" b="0"/>
              <a:t> 2023-07-13</a:t>
            </a:r>
            <a:endParaRPr lang="en-US" sz="1800" b="0" dirty="0"/>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a:t>
            </a:r>
            <a:r>
              <a:rPr lang="en-GB" dirty="0"/>
              <a:t>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093245660"/>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530256">
                  <a:extLst>
                    <a:ext uri="{9D8B030D-6E8A-4147-A177-3AD203B41FA5}">
                      <a16:colId xmlns:a16="http://schemas.microsoft.com/office/drawing/2014/main" val="20000"/>
                    </a:ext>
                  </a:extLst>
                </a:gridCol>
                <a:gridCol w="1647968">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Common consensus on study scope has been achieved in TIG and further discussion on PAR scope happened in the past telcos.</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New air-interface design and further MAC optimization are needed to support ultra-low power consumption and ultra-low complexity AMP devices.</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Deployment Option 1</a:t>
            </a:r>
            <a:endParaRPr lang="zh-CN" altLang="en-US" sz="2700" b="1" dirty="0">
              <a:solidFill>
                <a:schemeClr val="tx2"/>
              </a:solidFill>
              <a:latin typeface="+mj-lt"/>
              <a:ea typeface="+mj-ea"/>
              <a:cs typeface="+mj-cs"/>
            </a:endParaRPr>
          </a:p>
        </p:txBody>
      </p:sp>
      <p:sp>
        <p:nvSpPr>
          <p:cNvPr id="18" name="文本框 17"/>
          <p:cNvSpPr txBox="1"/>
          <p:nvPr/>
        </p:nvSpPr>
        <p:spPr>
          <a:xfrm>
            <a:off x="166681" y="3826695"/>
            <a:ext cx="8610600" cy="3626249"/>
          </a:xfrm>
          <a:prstGeom prst="rect">
            <a:avLst/>
          </a:prstGeom>
          <a:noFill/>
          <a:ln w="12700">
            <a:noFill/>
            <a:prstDash val="dash"/>
          </a:ln>
        </p:spPr>
        <p:txBody>
          <a:bodyPr wrap="square" rtlCol="0">
            <a:spAutoFit/>
          </a:bodyPr>
          <a:lstStyle/>
          <a:p>
            <a:pPr marL="285750" lvl="1" indent="-285750" algn="just">
              <a:spcBef>
                <a:spcPts val="0"/>
              </a:spcBef>
              <a:spcAft>
                <a:spcPts val="600"/>
              </a:spcAft>
              <a:buFont typeface="Wingdings" panose="05000000000000000000" pitchFamily="2" charset="2"/>
              <a:buChar char="q"/>
            </a:pPr>
            <a:r>
              <a:rPr lang="en-US" sz="1800" dirty="0">
                <a:cs typeface="Times New Roman" panose="02020603050405020304" pitchFamily="18" charset="0"/>
              </a:rPr>
              <a:t>Communication links</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rPr>
              <a:t>Both DL and UL in S1G</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rPr>
              <a:t>DL: new air-interface with WUR-like design (i.e. MC-OOK) with scaling, e.g., SCS 312.5kHz </a:t>
            </a:r>
            <a:r>
              <a:rPr lang="en-US" altLang="zh-CN" sz="1400" dirty="0">
                <a:cs typeface="Times New Roman" panose="02020603050405020304" pitchFamily="18" charset="0"/>
                <a:sym typeface="Wingdings" panose="05000000000000000000" pitchFamily="2" charset="2"/>
              </a:rPr>
              <a:t> 31.25kHz, OFDM symbol duration 4us  40us, etc.</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sym typeface="Wingdings" panose="05000000000000000000" pitchFamily="2" charset="2"/>
              </a:rPr>
              <a:t>UL: </a:t>
            </a:r>
            <a:r>
              <a:rPr lang="en-US" altLang="zh-CN" sz="1400" dirty="0">
                <a:cs typeface="Times New Roman" panose="02020603050405020304" pitchFamily="18" charset="0"/>
              </a:rPr>
              <a:t>new air-interface with </a:t>
            </a:r>
            <a:r>
              <a:rPr lang="en-US" altLang="zh-CN" sz="1400" dirty="0">
                <a:cs typeface="Times New Roman" panose="02020603050405020304" pitchFamily="18" charset="0"/>
                <a:sym typeface="Wingdings" panose="05000000000000000000" pitchFamily="2" charset="2"/>
              </a:rPr>
              <a:t>OOK/FSK/PSK</a:t>
            </a:r>
          </a:p>
          <a:p>
            <a:pPr marL="285750" lvl="1" indent="-285750" algn="just">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RF power transfer (when RF power is used)</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rPr>
              <a:t>Fixed AP or mobile AP, e.g., cell phone, as RF energy source</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rPr>
              <a:t>Same S1G band as communication link </a:t>
            </a:r>
          </a:p>
          <a:p>
            <a:pPr marL="742950" lvl="2" indent="-285750" algn="just">
              <a:spcBef>
                <a:spcPts val="0"/>
              </a:spcBef>
              <a:spcAft>
                <a:spcPts val="600"/>
              </a:spcAft>
              <a:buFont typeface="Wingdings" panose="05000000000000000000" pitchFamily="2" charset="2"/>
              <a:buChar char="§"/>
            </a:pPr>
            <a:r>
              <a:rPr lang="en-US" altLang="zh-CN" sz="1400" dirty="0">
                <a:cs typeface="Times New Roman" panose="02020603050405020304" pitchFamily="18" charset="0"/>
              </a:rPr>
              <a:t>Assisting Node can be optionally deployed for additional power source </a:t>
            </a:r>
          </a:p>
          <a:p>
            <a:pPr marL="742950" lvl="2" indent="-285750" algn="just">
              <a:spcBef>
                <a:spcPts val="0"/>
              </a:spcBef>
              <a:spcAft>
                <a:spcPts val="600"/>
              </a:spcAft>
              <a:buFont typeface="Wingdings" panose="05000000000000000000" pitchFamily="2" charset="2"/>
              <a:buChar char="q"/>
            </a:pPr>
            <a:endParaRPr lang="en-US" altLang="zh-CN" sz="1400" dirty="0">
              <a:cs typeface="Times New Roman" panose="02020603050405020304" pitchFamily="18" charset="0"/>
            </a:endParaRPr>
          </a:p>
          <a:p>
            <a:pPr marL="742950" lvl="2" indent="-285750" algn="just">
              <a:spcBef>
                <a:spcPts val="0"/>
              </a:spcBef>
              <a:spcAft>
                <a:spcPts val="600"/>
              </a:spcAft>
              <a:buFont typeface="Wingdings" panose="05000000000000000000" pitchFamily="2" charset="2"/>
              <a:buChar char="q"/>
            </a:pPr>
            <a:endParaRPr lang="en-US" altLang="zh-CN" sz="1400" dirty="0">
              <a:cs typeface="Times New Roman" panose="02020603050405020304" pitchFamily="18" charset="0"/>
            </a:endParaRPr>
          </a:p>
          <a:p>
            <a:pPr marL="514350" lvl="2" algn="just">
              <a:lnSpc>
                <a:spcPct val="170000"/>
              </a:lnSpc>
            </a:pPr>
            <a:endParaRPr lang="en-US" altLang="zh-CN" sz="11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pic>
        <p:nvPicPr>
          <p:cNvPr id="3" name="图片 2">
            <a:extLst>
              <a:ext uri="{FF2B5EF4-FFF2-40B4-BE49-F238E27FC236}">
                <a16:creationId xmlns:a16="http://schemas.microsoft.com/office/drawing/2014/main" id="{785971DB-4958-DE24-546A-B672FB56ABDF}"/>
              </a:ext>
            </a:extLst>
          </p:cNvPr>
          <p:cNvPicPr>
            <a:picLocks noChangeAspect="1"/>
          </p:cNvPicPr>
          <p:nvPr/>
        </p:nvPicPr>
        <p:blipFill>
          <a:blip r:embed="rId3"/>
          <a:stretch>
            <a:fillRect/>
          </a:stretch>
        </p:blipFill>
        <p:spPr>
          <a:xfrm>
            <a:off x="1524000" y="1101664"/>
            <a:ext cx="1074513" cy="1097375"/>
          </a:xfrm>
          <a:prstGeom prst="rect">
            <a:avLst/>
          </a:prstGeom>
        </p:spPr>
      </p:pic>
      <p:pic>
        <p:nvPicPr>
          <p:cNvPr id="5" name="图片 4">
            <a:extLst>
              <a:ext uri="{FF2B5EF4-FFF2-40B4-BE49-F238E27FC236}">
                <a16:creationId xmlns:a16="http://schemas.microsoft.com/office/drawing/2014/main" id="{42EFC890-87B4-2A5E-9143-F42662E57763}"/>
              </a:ext>
            </a:extLst>
          </p:cNvPr>
          <p:cNvPicPr>
            <a:picLocks noChangeAspect="1"/>
          </p:cNvPicPr>
          <p:nvPr/>
        </p:nvPicPr>
        <p:blipFill>
          <a:blip r:embed="rId4"/>
          <a:stretch>
            <a:fillRect/>
          </a:stretch>
        </p:blipFill>
        <p:spPr>
          <a:xfrm>
            <a:off x="6345594" y="2228754"/>
            <a:ext cx="914479" cy="708721"/>
          </a:xfrm>
          <a:prstGeom prst="rect">
            <a:avLst/>
          </a:prstGeom>
        </p:spPr>
      </p:pic>
      <p:cxnSp>
        <p:nvCxnSpPr>
          <p:cNvPr id="7" name="直接箭头连接符 6">
            <a:extLst>
              <a:ext uri="{FF2B5EF4-FFF2-40B4-BE49-F238E27FC236}">
                <a16:creationId xmlns:a16="http://schemas.microsoft.com/office/drawing/2014/main" id="{96EDEEFC-895C-4E8F-AAAC-4542ABCB305C}"/>
              </a:ext>
            </a:extLst>
          </p:cNvPr>
          <p:cNvCxnSpPr>
            <a:cxnSpLocks/>
          </p:cNvCxnSpPr>
          <p:nvPr/>
        </p:nvCxnSpPr>
        <p:spPr bwMode="auto">
          <a:xfrm>
            <a:off x="3000363" y="2131577"/>
            <a:ext cx="2943237" cy="0"/>
          </a:xfrm>
          <a:prstGeom prst="straightConnector1">
            <a:avLst/>
          </a:prstGeom>
          <a:solidFill>
            <a:schemeClr val="accent1"/>
          </a:solidFill>
          <a:ln w="38100" cap="flat" cmpd="sng" algn="ctr">
            <a:solidFill>
              <a:srgbClr val="00B050"/>
            </a:solidFill>
            <a:prstDash val="dash"/>
            <a:round/>
            <a:headEnd type="none" w="lg" len="lg"/>
            <a:tailEnd type="triangle" w="lg" len="lg"/>
          </a:ln>
        </p:spPr>
      </p:cxnSp>
      <p:cxnSp>
        <p:nvCxnSpPr>
          <p:cNvPr id="10" name="直接箭头连接符 9">
            <a:extLst>
              <a:ext uri="{FF2B5EF4-FFF2-40B4-BE49-F238E27FC236}">
                <a16:creationId xmlns:a16="http://schemas.microsoft.com/office/drawing/2014/main" id="{765FC6CB-EFD8-EA5B-5A0C-1BCCE08C6B20}"/>
              </a:ext>
            </a:extLst>
          </p:cNvPr>
          <p:cNvCxnSpPr>
            <a:cxnSpLocks/>
          </p:cNvCxnSpPr>
          <p:nvPr/>
        </p:nvCxnSpPr>
        <p:spPr bwMode="auto">
          <a:xfrm flipH="1">
            <a:off x="2949013" y="2418334"/>
            <a:ext cx="2943237" cy="0"/>
          </a:xfrm>
          <a:prstGeom prst="straightConnector1">
            <a:avLst/>
          </a:prstGeom>
          <a:solidFill>
            <a:schemeClr val="accent1"/>
          </a:solidFill>
          <a:ln w="38100" cap="flat" cmpd="sng" algn="ctr">
            <a:solidFill>
              <a:srgbClr val="0000FF"/>
            </a:solidFill>
            <a:prstDash val="dash"/>
            <a:round/>
            <a:headEnd type="none" w="lg" len="lg"/>
            <a:tailEnd type="triangle" w="lg" len="lg"/>
          </a:ln>
        </p:spPr>
      </p:cxnSp>
      <p:sp>
        <p:nvSpPr>
          <p:cNvPr id="19" name="文本框 18">
            <a:extLst>
              <a:ext uri="{FF2B5EF4-FFF2-40B4-BE49-F238E27FC236}">
                <a16:creationId xmlns:a16="http://schemas.microsoft.com/office/drawing/2014/main" id="{34D786F5-F0C6-7454-440D-48515CF84740}"/>
              </a:ext>
            </a:extLst>
          </p:cNvPr>
          <p:cNvSpPr txBox="1"/>
          <p:nvPr/>
        </p:nvSpPr>
        <p:spPr>
          <a:xfrm>
            <a:off x="3733800" y="1774497"/>
            <a:ext cx="2158450" cy="276999"/>
          </a:xfrm>
          <a:prstGeom prst="rect">
            <a:avLst/>
          </a:prstGeom>
          <a:noFill/>
        </p:spPr>
        <p:txBody>
          <a:bodyPr wrap="square" rtlCol="0">
            <a:spAutoFit/>
          </a:bodyPr>
          <a:lstStyle/>
          <a:p>
            <a:r>
              <a:rPr lang="en-GB" b="1" dirty="0"/>
              <a:t>AMP DL air interface @S1G</a:t>
            </a:r>
          </a:p>
        </p:txBody>
      </p:sp>
      <p:sp>
        <p:nvSpPr>
          <p:cNvPr id="20" name="文本框 19">
            <a:extLst>
              <a:ext uri="{FF2B5EF4-FFF2-40B4-BE49-F238E27FC236}">
                <a16:creationId xmlns:a16="http://schemas.microsoft.com/office/drawing/2014/main" id="{7612877A-2D71-BE8B-018C-47F40EF102CF}"/>
              </a:ext>
            </a:extLst>
          </p:cNvPr>
          <p:cNvSpPr txBox="1"/>
          <p:nvPr/>
        </p:nvSpPr>
        <p:spPr>
          <a:xfrm>
            <a:off x="3622954" y="2500489"/>
            <a:ext cx="2269296" cy="276999"/>
          </a:xfrm>
          <a:prstGeom prst="rect">
            <a:avLst/>
          </a:prstGeom>
          <a:noFill/>
        </p:spPr>
        <p:txBody>
          <a:bodyPr wrap="square" rtlCol="0">
            <a:spAutoFit/>
          </a:bodyPr>
          <a:lstStyle/>
          <a:p>
            <a:r>
              <a:rPr lang="en-GB" b="1" dirty="0"/>
              <a:t>AMP UL air interface @S1G</a:t>
            </a:r>
          </a:p>
        </p:txBody>
      </p:sp>
      <p:sp>
        <p:nvSpPr>
          <p:cNvPr id="21" name="箭头: 下 20">
            <a:extLst>
              <a:ext uri="{FF2B5EF4-FFF2-40B4-BE49-F238E27FC236}">
                <a16:creationId xmlns:a16="http://schemas.microsoft.com/office/drawing/2014/main" id="{FDD13069-82AB-EC6E-3A71-B12C35608633}"/>
              </a:ext>
            </a:extLst>
          </p:cNvPr>
          <p:cNvSpPr/>
          <p:nvPr/>
        </p:nvSpPr>
        <p:spPr bwMode="auto">
          <a:xfrm rot="16200000">
            <a:off x="4378391" y="1549394"/>
            <a:ext cx="135832" cy="2994587"/>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22" name="文本框 21">
            <a:extLst>
              <a:ext uri="{FF2B5EF4-FFF2-40B4-BE49-F238E27FC236}">
                <a16:creationId xmlns:a16="http://schemas.microsoft.com/office/drawing/2014/main" id="{BCB51B63-BDC4-3286-D850-33209C2354AB}"/>
              </a:ext>
            </a:extLst>
          </p:cNvPr>
          <p:cNvSpPr txBox="1"/>
          <p:nvPr/>
        </p:nvSpPr>
        <p:spPr>
          <a:xfrm>
            <a:off x="3695700" y="3135850"/>
            <a:ext cx="1943100" cy="276999"/>
          </a:xfrm>
          <a:prstGeom prst="rect">
            <a:avLst/>
          </a:prstGeom>
          <a:noFill/>
        </p:spPr>
        <p:txBody>
          <a:bodyPr wrap="square" rtlCol="0">
            <a:spAutoFit/>
          </a:bodyPr>
          <a:lstStyle/>
          <a:p>
            <a:r>
              <a:rPr lang="en-GB" b="1" dirty="0"/>
              <a:t>RF power transfer @S1G</a:t>
            </a:r>
          </a:p>
        </p:txBody>
      </p:sp>
      <p:pic>
        <p:nvPicPr>
          <p:cNvPr id="24" name="图片 23">
            <a:extLst>
              <a:ext uri="{FF2B5EF4-FFF2-40B4-BE49-F238E27FC236}">
                <a16:creationId xmlns:a16="http://schemas.microsoft.com/office/drawing/2014/main" id="{5AB8AB57-6BE1-06FE-B118-5DAB52C0C8F7}"/>
              </a:ext>
            </a:extLst>
          </p:cNvPr>
          <p:cNvPicPr>
            <a:picLocks noChangeAspect="1"/>
          </p:cNvPicPr>
          <p:nvPr/>
        </p:nvPicPr>
        <p:blipFill>
          <a:blip r:embed="rId5"/>
          <a:stretch>
            <a:fillRect/>
          </a:stretch>
        </p:blipFill>
        <p:spPr>
          <a:xfrm>
            <a:off x="1729212" y="2837657"/>
            <a:ext cx="526803" cy="873383"/>
          </a:xfrm>
          <a:prstGeom prst="rect">
            <a:avLst/>
          </a:prstGeom>
        </p:spPr>
      </p:pic>
      <p:sp>
        <p:nvSpPr>
          <p:cNvPr id="25" name="文本框 24">
            <a:extLst>
              <a:ext uri="{FF2B5EF4-FFF2-40B4-BE49-F238E27FC236}">
                <a16:creationId xmlns:a16="http://schemas.microsoft.com/office/drawing/2014/main" id="{B4B3CDCA-9D0C-3675-7555-2ACA34593094}"/>
              </a:ext>
            </a:extLst>
          </p:cNvPr>
          <p:cNvSpPr txBox="1"/>
          <p:nvPr/>
        </p:nvSpPr>
        <p:spPr>
          <a:xfrm>
            <a:off x="1432204" y="2279750"/>
            <a:ext cx="1166309" cy="400110"/>
          </a:xfrm>
          <a:prstGeom prst="rect">
            <a:avLst/>
          </a:prstGeom>
          <a:noFill/>
        </p:spPr>
        <p:txBody>
          <a:bodyPr wrap="square" rtlCol="0">
            <a:spAutoFit/>
          </a:bodyPr>
          <a:lstStyle/>
          <a:p>
            <a:pPr algn="ctr"/>
            <a:r>
              <a:rPr lang="en-GB" sz="2000" b="1" dirty="0"/>
              <a:t>or</a:t>
            </a:r>
          </a:p>
        </p:txBody>
      </p:sp>
      <p:sp>
        <p:nvSpPr>
          <p:cNvPr id="26" name="文本框 25">
            <a:extLst>
              <a:ext uri="{FF2B5EF4-FFF2-40B4-BE49-F238E27FC236}">
                <a16:creationId xmlns:a16="http://schemas.microsoft.com/office/drawing/2014/main" id="{6C83BAE9-F193-7C7A-E1C0-3436ED6947CD}"/>
              </a:ext>
            </a:extLst>
          </p:cNvPr>
          <p:cNvSpPr txBox="1"/>
          <p:nvPr/>
        </p:nvSpPr>
        <p:spPr>
          <a:xfrm>
            <a:off x="314962" y="2318689"/>
            <a:ext cx="1178524" cy="338554"/>
          </a:xfrm>
          <a:prstGeom prst="rect">
            <a:avLst/>
          </a:prstGeom>
          <a:noFill/>
        </p:spPr>
        <p:txBody>
          <a:bodyPr wrap="square" rtlCol="0">
            <a:spAutoFit/>
          </a:bodyPr>
          <a:lstStyle/>
          <a:p>
            <a:r>
              <a:rPr lang="en-GB" sz="1600" b="1" dirty="0"/>
              <a:t>AMP AP</a:t>
            </a:r>
          </a:p>
        </p:txBody>
      </p:sp>
      <p:sp>
        <p:nvSpPr>
          <p:cNvPr id="28" name="文本框 27">
            <a:extLst>
              <a:ext uri="{FF2B5EF4-FFF2-40B4-BE49-F238E27FC236}">
                <a16:creationId xmlns:a16="http://schemas.microsoft.com/office/drawing/2014/main" id="{FCC074C8-8AB6-19C4-33C9-E0702E9037CB}"/>
              </a:ext>
            </a:extLst>
          </p:cNvPr>
          <p:cNvSpPr txBox="1"/>
          <p:nvPr/>
        </p:nvSpPr>
        <p:spPr>
          <a:xfrm>
            <a:off x="7315200" y="2456151"/>
            <a:ext cx="1143000" cy="276999"/>
          </a:xfrm>
          <a:prstGeom prst="rect">
            <a:avLst/>
          </a:prstGeom>
          <a:noFill/>
        </p:spPr>
        <p:txBody>
          <a:bodyPr wrap="square" rtlCol="0">
            <a:spAutoFit/>
          </a:bodyPr>
          <a:lstStyle/>
          <a:p>
            <a:r>
              <a:rPr lang="en-GB" b="1" dirty="0"/>
              <a:t>AMP STA</a:t>
            </a:r>
          </a:p>
        </p:txBody>
      </p:sp>
      <p:sp>
        <p:nvSpPr>
          <p:cNvPr id="23" name="文本框 22">
            <a:extLst>
              <a:ext uri="{FF2B5EF4-FFF2-40B4-BE49-F238E27FC236}">
                <a16:creationId xmlns:a16="http://schemas.microsoft.com/office/drawing/2014/main" id="{8A9FC020-8B49-47D9-B761-534185CE2DAF}"/>
              </a:ext>
            </a:extLst>
          </p:cNvPr>
          <p:cNvSpPr txBox="1"/>
          <p:nvPr/>
        </p:nvSpPr>
        <p:spPr>
          <a:xfrm>
            <a:off x="5715000" y="1242357"/>
            <a:ext cx="1905000" cy="276999"/>
          </a:xfrm>
          <a:prstGeom prst="rect">
            <a:avLst/>
          </a:prstGeom>
          <a:noFill/>
        </p:spPr>
        <p:txBody>
          <a:bodyPr wrap="square" rtlCol="0">
            <a:spAutoFit/>
          </a:bodyPr>
          <a:lstStyle/>
          <a:p>
            <a:pPr algn="ctr"/>
            <a:r>
              <a:rPr lang="en-GB" b="1" dirty="0"/>
              <a:t>RF power transfer @S1G</a:t>
            </a:r>
          </a:p>
        </p:txBody>
      </p:sp>
      <p:sp>
        <p:nvSpPr>
          <p:cNvPr id="31" name="文本框 30">
            <a:extLst>
              <a:ext uri="{FF2B5EF4-FFF2-40B4-BE49-F238E27FC236}">
                <a16:creationId xmlns:a16="http://schemas.microsoft.com/office/drawing/2014/main" id="{4E478F92-A6C5-4520-9207-E3876549AEE2}"/>
              </a:ext>
            </a:extLst>
          </p:cNvPr>
          <p:cNvSpPr txBox="1"/>
          <p:nvPr/>
        </p:nvSpPr>
        <p:spPr>
          <a:xfrm>
            <a:off x="7789607" y="1640254"/>
            <a:ext cx="1188676" cy="276999"/>
          </a:xfrm>
          <a:prstGeom prst="rect">
            <a:avLst/>
          </a:prstGeom>
          <a:noFill/>
        </p:spPr>
        <p:txBody>
          <a:bodyPr wrap="square" rtlCol="0">
            <a:spAutoFit/>
          </a:bodyPr>
          <a:lstStyle/>
          <a:p>
            <a:r>
              <a:rPr lang="en-GB" b="1" dirty="0"/>
              <a:t>Assisting  Node</a:t>
            </a:r>
          </a:p>
        </p:txBody>
      </p:sp>
      <p:sp>
        <p:nvSpPr>
          <p:cNvPr id="32" name="箭头: 下 31">
            <a:extLst>
              <a:ext uri="{FF2B5EF4-FFF2-40B4-BE49-F238E27FC236}">
                <a16:creationId xmlns:a16="http://schemas.microsoft.com/office/drawing/2014/main" id="{5C966346-2041-4D42-8DD1-EA08FF774C10}"/>
              </a:ext>
            </a:extLst>
          </p:cNvPr>
          <p:cNvSpPr/>
          <p:nvPr/>
        </p:nvSpPr>
        <p:spPr bwMode="auto">
          <a:xfrm rot="2670847">
            <a:off x="7333194" y="1051430"/>
            <a:ext cx="253385" cy="1075050"/>
          </a:xfrm>
          <a:prstGeom prst="downArrow">
            <a:avLst>
              <a:gd name="adj1" fmla="val 26493"/>
              <a:gd name="adj2" fmla="val 50000"/>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pic>
        <p:nvPicPr>
          <p:cNvPr id="2" name="图片 1">
            <a:extLst>
              <a:ext uri="{FF2B5EF4-FFF2-40B4-BE49-F238E27FC236}">
                <a16:creationId xmlns:a16="http://schemas.microsoft.com/office/drawing/2014/main" id="{E14FE1D6-08F3-E3CA-23FF-1F6E920A52DC}"/>
              </a:ext>
            </a:extLst>
          </p:cNvPr>
          <p:cNvPicPr>
            <a:picLocks noChangeAspect="1"/>
          </p:cNvPicPr>
          <p:nvPr/>
        </p:nvPicPr>
        <p:blipFill>
          <a:blip r:embed="rId3"/>
          <a:stretch>
            <a:fillRect/>
          </a:stretch>
        </p:blipFill>
        <p:spPr>
          <a:xfrm>
            <a:off x="7927079" y="580043"/>
            <a:ext cx="1074513" cy="1097375"/>
          </a:xfrm>
          <a:prstGeom prst="rect">
            <a:avLst/>
          </a:prstGeom>
        </p:spPr>
      </p:pic>
    </p:spTree>
    <p:extLst>
      <p:ext uri="{BB962C8B-B14F-4D97-AF65-F5344CB8AC3E}">
        <p14:creationId xmlns:p14="http://schemas.microsoft.com/office/powerpoint/2010/main" val="298108834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Deployment Option 2</a:t>
            </a:r>
            <a:endParaRPr lang="zh-CN" altLang="en-US" sz="2700" b="1" dirty="0">
              <a:solidFill>
                <a:schemeClr val="tx2"/>
              </a:solidFill>
              <a:latin typeface="+mj-lt"/>
              <a:ea typeface="+mj-ea"/>
              <a:cs typeface="+mj-cs"/>
            </a:endParaRPr>
          </a:p>
        </p:txBody>
      </p:sp>
      <p:sp>
        <p:nvSpPr>
          <p:cNvPr id="18" name="文本框 17"/>
          <p:cNvSpPr txBox="1"/>
          <p:nvPr/>
        </p:nvSpPr>
        <p:spPr>
          <a:xfrm>
            <a:off x="152400" y="3949805"/>
            <a:ext cx="8610600" cy="3395417"/>
          </a:xfrm>
          <a:prstGeom prst="rect">
            <a:avLst/>
          </a:prstGeom>
          <a:noFill/>
          <a:ln w="12700">
            <a:noFill/>
            <a:prstDash val="dash"/>
          </a:ln>
        </p:spPr>
        <p:txBody>
          <a:bodyPr wrap="square" rtlCol="0">
            <a:spAutoFit/>
          </a:bodyPr>
          <a:lstStyle/>
          <a:p>
            <a:pPr marL="285750" lvl="1" indent="-285750" algn="just">
              <a:spcBef>
                <a:spcPts val="0"/>
              </a:spcBef>
              <a:spcAft>
                <a:spcPts val="600"/>
              </a:spcAft>
              <a:buFont typeface="Wingdings" panose="05000000000000000000" pitchFamily="2" charset="2"/>
              <a:buChar char="q"/>
            </a:pPr>
            <a:r>
              <a:rPr lang="en-US" sz="2000" dirty="0">
                <a:cs typeface="Times New Roman" panose="02020603050405020304" pitchFamily="18" charset="0"/>
              </a:rPr>
              <a:t>Communication links</a:t>
            </a:r>
          </a:p>
          <a:p>
            <a:pPr marL="742950" lvl="2" indent="-285750" algn="just">
              <a:spcBef>
                <a:spcPts val="0"/>
              </a:spcBef>
              <a:spcAft>
                <a:spcPts val="600"/>
              </a:spcAft>
              <a:buFont typeface="Wingdings" panose="05000000000000000000" pitchFamily="2" charset="2"/>
              <a:buChar char="§"/>
            </a:pPr>
            <a:r>
              <a:rPr lang="en-US" altLang="zh-CN" sz="1600" dirty="0">
                <a:cs typeface="Times New Roman" panose="02020603050405020304" pitchFamily="18" charset="0"/>
              </a:rPr>
              <a:t>Both DL and UL in 2.4GHz</a:t>
            </a:r>
          </a:p>
          <a:p>
            <a:pPr marL="742950" lvl="2" indent="-285750" algn="just">
              <a:spcBef>
                <a:spcPts val="0"/>
              </a:spcBef>
              <a:spcAft>
                <a:spcPts val="600"/>
              </a:spcAft>
              <a:buFont typeface="Wingdings" panose="05000000000000000000" pitchFamily="2" charset="2"/>
              <a:buChar char="§"/>
            </a:pPr>
            <a:r>
              <a:rPr lang="en-US" altLang="zh-CN" sz="1600" dirty="0">
                <a:cs typeface="Times New Roman" panose="02020603050405020304" pitchFamily="18" charset="0"/>
              </a:rPr>
              <a:t>DL air-interface: WUR-like design</a:t>
            </a:r>
          </a:p>
          <a:p>
            <a:pPr marL="742950" lvl="2" indent="-285750" algn="just">
              <a:spcBef>
                <a:spcPts val="0"/>
              </a:spcBef>
              <a:spcAft>
                <a:spcPts val="600"/>
              </a:spcAft>
              <a:buFont typeface="Wingdings" panose="05000000000000000000" pitchFamily="2" charset="2"/>
              <a:buChar char="§"/>
            </a:pPr>
            <a:r>
              <a:rPr lang="en-US" altLang="zh-CN" sz="1600" dirty="0">
                <a:cs typeface="Times New Roman" panose="02020603050405020304" pitchFamily="18" charset="0"/>
                <a:sym typeface="Wingdings" panose="05000000000000000000" pitchFamily="2" charset="2"/>
              </a:rPr>
              <a:t>UL air-interface: OOK/PSK/FSK or DSSS for backward compatibility</a:t>
            </a:r>
          </a:p>
          <a:p>
            <a:pPr marL="285750" lvl="1" indent="-285750" algn="just">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RF power transfer(when RF power is used)</a:t>
            </a:r>
          </a:p>
          <a:p>
            <a:pPr marL="742950" lvl="2" indent="-285750" algn="just">
              <a:spcBef>
                <a:spcPts val="0"/>
              </a:spcBef>
              <a:spcAft>
                <a:spcPts val="600"/>
              </a:spcAft>
              <a:buFont typeface="Wingdings" panose="05000000000000000000" pitchFamily="2" charset="2"/>
              <a:buChar char="§"/>
            </a:pPr>
            <a:r>
              <a:rPr lang="en-US" altLang="zh-CN" sz="1600" dirty="0">
                <a:cs typeface="Times New Roman" panose="02020603050405020304" pitchFamily="18" charset="0"/>
              </a:rPr>
              <a:t>Fixed AP or mobile AP, e.g., cell phone, as RF energy source</a:t>
            </a:r>
          </a:p>
          <a:p>
            <a:pPr marL="742950" lvl="2" indent="-285750" algn="just">
              <a:spcBef>
                <a:spcPts val="0"/>
              </a:spcBef>
              <a:spcAft>
                <a:spcPts val="600"/>
              </a:spcAft>
              <a:buFont typeface="Wingdings" panose="05000000000000000000" pitchFamily="2" charset="2"/>
              <a:buChar char="§"/>
            </a:pPr>
            <a:r>
              <a:rPr lang="en-US" altLang="zh-CN" sz="1600" dirty="0">
                <a:cs typeface="Times New Roman" panose="02020603050405020304" pitchFamily="18" charset="0"/>
              </a:rPr>
              <a:t>Assisting Node can be optionally deployed for additional power source </a:t>
            </a:r>
          </a:p>
          <a:p>
            <a:pPr marL="457200" lvl="2" algn="just">
              <a:spcBef>
                <a:spcPts val="0"/>
              </a:spcBef>
              <a:spcAft>
                <a:spcPts val="600"/>
              </a:spcAft>
            </a:pPr>
            <a:endParaRPr lang="en-US" altLang="zh-CN" sz="1600" dirty="0">
              <a:cs typeface="Times New Roman" panose="02020603050405020304" pitchFamily="18" charset="0"/>
            </a:endParaRPr>
          </a:p>
          <a:p>
            <a:pPr marL="742950" lvl="2" indent="-285750" algn="just">
              <a:spcBef>
                <a:spcPts val="0"/>
              </a:spcBef>
              <a:spcAft>
                <a:spcPts val="600"/>
              </a:spcAft>
              <a:buFont typeface="Wingdings" panose="05000000000000000000" pitchFamily="2" charset="2"/>
              <a:buChar char="q"/>
            </a:pPr>
            <a:endParaRPr lang="en-US" altLang="zh-CN" sz="1600" dirty="0">
              <a:cs typeface="Times New Roman" panose="02020603050405020304" pitchFamily="18" charset="0"/>
            </a:endParaRPr>
          </a:p>
          <a:p>
            <a:pPr marL="514350" lvl="2" algn="just">
              <a:lnSpc>
                <a:spcPct val="170000"/>
              </a:lnSpc>
            </a:pPr>
            <a:endParaRPr lang="en-US" altLang="zh-CN"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pic>
        <p:nvPicPr>
          <p:cNvPr id="3" name="图片 2">
            <a:extLst>
              <a:ext uri="{FF2B5EF4-FFF2-40B4-BE49-F238E27FC236}">
                <a16:creationId xmlns:a16="http://schemas.microsoft.com/office/drawing/2014/main" id="{785971DB-4958-DE24-546A-B672FB56ABDF}"/>
              </a:ext>
            </a:extLst>
          </p:cNvPr>
          <p:cNvPicPr>
            <a:picLocks noChangeAspect="1"/>
          </p:cNvPicPr>
          <p:nvPr/>
        </p:nvPicPr>
        <p:blipFill>
          <a:blip r:embed="rId3"/>
          <a:stretch>
            <a:fillRect/>
          </a:stretch>
        </p:blipFill>
        <p:spPr>
          <a:xfrm>
            <a:off x="1524000" y="1101664"/>
            <a:ext cx="1074513" cy="1097375"/>
          </a:xfrm>
          <a:prstGeom prst="rect">
            <a:avLst/>
          </a:prstGeom>
        </p:spPr>
      </p:pic>
      <p:pic>
        <p:nvPicPr>
          <p:cNvPr id="5" name="图片 4">
            <a:extLst>
              <a:ext uri="{FF2B5EF4-FFF2-40B4-BE49-F238E27FC236}">
                <a16:creationId xmlns:a16="http://schemas.microsoft.com/office/drawing/2014/main" id="{42EFC890-87B4-2A5E-9143-F42662E57763}"/>
              </a:ext>
            </a:extLst>
          </p:cNvPr>
          <p:cNvPicPr>
            <a:picLocks noChangeAspect="1"/>
          </p:cNvPicPr>
          <p:nvPr/>
        </p:nvPicPr>
        <p:blipFill>
          <a:blip r:embed="rId4"/>
          <a:stretch>
            <a:fillRect/>
          </a:stretch>
        </p:blipFill>
        <p:spPr>
          <a:xfrm>
            <a:off x="6345594" y="2228754"/>
            <a:ext cx="914479" cy="708721"/>
          </a:xfrm>
          <a:prstGeom prst="rect">
            <a:avLst/>
          </a:prstGeom>
        </p:spPr>
      </p:pic>
      <p:cxnSp>
        <p:nvCxnSpPr>
          <p:cNvPr id="7" name="直接箭头连接符 6">
            <a:extLst>
              <a:ext uri="{FF2B5EF4-FFF2-40B4-BE49-F238E27FC236}">
                <a16:creationId xmlns:a16="http://schemas.microsoft.com/office/drawing/2014/main" id="{96EDEEFC-895C-4E8F-AAAC-4542ABCB305C}"/>
              </a:ext>
            </a:extLst>
          </p:cNvPr>
          <p:cNvCxnSpPr/>
          <p:nvPr/>
        </p:nvCxnSpPr>
        <p:spPr bwMode="auto">
          <a:xfrm>
            <a:off x="3000363" y="2131577"/>
            <a:ext cx="2943237" cy="0"/>
          </a:xfrm>
          <a:prstGeom prst="straightConnector1">
            <a:avLst/>
          </a:prstGeom>
          <a:solidFill>
            <a:schemeClr val="accent1"/>
          </a:solidFill>
          <a:ln w="38100" cap="flat" cmpd="sng" algn="ctr">
            <a:solidFill>
              <a:srgbClr val="00B050"/>
            </a:solidFill>
            <a:prstDash val="dash"/>
            <a:round/>
            <a:headEnd type="none" w="lg" len="lg"/>
            <a:tailEnd type="triangle" w="lg" len="lg"/>
          </a:ln>
        </p:spPr>
      </p:cxnSp>
      <p:cxnSp>
        <p:nvCxnSpPr>
          <p:cNvPr id="10" name="直接箭头连接符 9">
            <a:extLst>
              <a:ext uri="{FF2B5EF4-FFF2-40B4-BE49-F238E27FC236}">
                <a16:creationId xmlns:a16="http://schemas.microsoft.com/office/drawing/2014/main" id="{765FC6CB-EFD8-EA5B-5A0C-1BCCE08C6B20}"/>
              </a:ext>
            </a:extLst>
          </p:cNvPr>
          <p:cNvCxnSpPr>
            <a:cxnSpLocks/>
          </p:cNvCxnSpPr>
          <p:nvPr/>
        </p:nvCxnSpPr>
        <p:spPr bwMode="auto">
          <a:xfrm flipH="1">
            <a:off x="2949013" y="2418334"/>
            <a:ext cx="2943237" cy="0"/>
          </a:xfrm>
          <a:prstGeom prst="straightConnector1">
            <a:avLst/>
          </a:prstGeom>
          <a:solidFill>
            <a:schemeClr val="accent1"/>
          </a:solidFill>
          <a:ln w="38100" cap="flat" cmpd="sng" algn="ctr">
            <a:solidFill>
              <a:srgbClr val="0000FF"/>
            </a:solidFill>
            <a:prstDash val="dash"/>
            <a:round/>
            <a:headEnd type="none" w="lg" len="lg"/>
            <a:tailEnd type="triangle" w="lg" len="lg"/>
          </a:ln>
        </p:spPr>
      </p:cxnSp>
      <p:sp>
        <p:nvSpPr>
          <p:cNvPr id="19" name="文本框 18">
            <a:extLst>
              <a:ext uri="{FF2B5EF4-FFF2-40B4-BE49-F238E27FC236}">
                <a16:creationId xmlns:a16="http://schemas.microsoft.com/office/drawing/2014/main" id="{34D786F5-F0C6-7454-440D-48515CF84740}"/>
              </a:ext>
            </a:extLst>
          </p:cNvPr>
          <p:cNvSpPr txBox="1"/>
          <p:nvPr/>
        </p:nvSpPr>
        <p:spPr>
          <a:xfrm>
            <a:off x="3733800" y="1669547"/>
            <a:ext cx="2158450" cy="276999"/>
          </a:xfrm>
          <a:prstGeom prst="rect">
            <a:avLst/>
          </a:prstGeom>
          <a:noFill/>
        </p:spPr>
        <p:txBody>
          <a:bodyPr wrap="square" rtlCol="0">
            <a:spAutoFit/>
          </a:bodyPr>
          <a:lstStyle/>
          <a:p>
            <a:pPr algn="ctr"/>
            <a:r>
              <a:rPr lang="en-GB" b="1" dirty="0"/>
              <a:t>DL communication @2.4GHz</a:t>
            </a:r>
          </a:p>
        </p:txBody>
      </p:sp>
      <p:sp>
        <p:nvSpPr>
          <p:cNvPr id="20" name="文本框 19">
            <a:extLst>
              <a:ext uri="{FF2B5EF4-FFF2-40B4-BE49-F238E27FC236}">
                <a16:creationId xmlns:a16="http://schemas.microsoft.com/office/drawing/2014/main" id="{7612877A-2D71-BE8B-018C-47F40EF102CF}"/>
              </a:ext>
            </a:extLst>
          </p:cNvPr>
          <p:cNvSpPr txBox="1"/>
          <p:nvPr/>
        </p:nvSpPr>
        <p:spPr>
          <a:xfrm>
            <a:off x="3733800" y="2479805"/>
            <a:ext cx="2158450" cy="276999"/>
          </a:xfrm>
          <a:prstGeom prst="rect">
            <a:avLst/>
          </a:prstGeom>
          <a:noFill/>
        </p:spPr>
        <p:txBody>
          <a:bodyPr wrap="square" rtlCol="0">
            <a:spAutoFit/>
          </a:bodyPr>
          <a:lstStyle/>
          <a:p>
            <a:pPr algn="ctr"/>
            <a:r>
              <a:rPr lang="en-GB" b="1" dirty="0"/>
              <a:t>UL communication @2.4GHz</a:t>
            </a:r>
          </a:p>
        </p:txBody>
      </p:sp>
      <p:sp>
        <p:nvSpPr>
          <p:cNvPr id="21" name="箭头: 下 20">
            <a:extLst>
              <a:ext uri="{FF2B5EF4-FFF2-40B4-BE49-F238E27FC236}">
                <a16:creationId xmlns:a16="http://schemas.microsoft.com/office/drawing/2014/main" id="{FDD13069-82AB-EC6E-3A71-B12C35608633}"/>
              </a:ext>
            </a:extLst>
          </p:cNvPr>
          <p:cNvSpPr/>
          <p:nvPr/>
        </p:nvSpPr>
        <p:spPr bwMode="auto">
          <a:xfrm rot="16200000">
            <a:off x="4378391" y="1549394"/>
            <a:ext cx="135832" cy="2994587"/>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22" name="文本框 21">
            <a:extLst>
              <a:ext uri="{FF2B5EF4-FFF2-40B4-BE49-F238E27FC236}">
                <a16:creationId xmlns:a16="http://schemas.microsoft.com/office/drawing/2014/main" id="{BCB51B63-BDC4-3286-D850-33209C2354AB}"/>
              </a:ext>
            </a:extLst>
          </p:cNvPr>
          <p:cNvSpPr txBox="1"/>
          <p:nvPr/>
        </p:nvSpPr>
        <p:spPr>
          <a:xfrm>
            <a:off x="5980957" y="1242752"/>
            <a:ext cx="1905000" cy="461665"/>
          </a:xfrm>
          <a:prstGeom prst="rect">
            <a:avLst/>
          </a:prstGeom>
          <a:noFill/>
        </p:spPr>
        <p:txBody>
          <a:bodyPr wrap="square" rtlCol="0">
            <a:spAutoFit/>
          </a:bodyPr>
          <a:lstStyle/>
          <a:p>
            <a:pPr algn="ctr"/>
            <a:r>
              <a:rPr lang="en-GB" b="1" dirty="0"/>
              <a:t>RF power transfer @S1G/2.4GHz</a:t>
            </a:r>
          </a:p>
        </p:txBody>
      </p:sp>
      <p:pic>
        <p:nvPicPr>
          <p:cNvPr id="24" name="图片 23">
            <a:extLst>
              <a:ext uri="{FF2B5EF4-FFF2-40B4-BE49-F238E27FC236}">
                <a16:creationId xmlns:a16="http://schemas.microsoft.com/office/drawing/2014/main" id="{5AB8AB57-6BE1-06FE-B118-5DAB52C0C8F7}"/>
              </a:ext>
            </a:extLst>
          </p:cNvPr>
          <p:cNvPicPr>
            <a:picLocks noChangeAspect="1"/>
          </p:cNvPicPr>
          <p:nvPr/>
        </p:nvPicPr>
        <p:blipFill>
          <a:blip r:embed="rId5"/>
          <a:stretch>
            <a:fillRect/>
          </a:stretch>
        </p:blipFill>
        <p:spPr>
          <a:xfrm>
            <a:off x="1729212" y="2837657"/>
            <a:ext cx="526803" cy="873383"/>
          </a:xfrm>
          <a:prstGeom prst="rect">
            <a:avLst/>
          </a:prstGeom>
        </p:spPr>
      </p:pic>
      <p:sp>
        <p:nvSpPr>
          <p:cNvPr id="25" name="文本框 24">
            <a:extLst>
              <a:ext uri="{FF2B5EF4-FFF2-40B4-BE49-F238E27FC236}">
                <a16:creationId xmlns:a16="http://schemas.microsoft.com/office/drawing/2014/main" id="{B4B3CDCA-9D0C-3675-7555-2ACA34593094}"/>
              </a:ext>
            </a:extLst>
          </p:cNvPr>
          <p:cNvSpPr txBox="1"/>
          <p:nvPr/>
        </p:nvSpPr>
        <p:spPr>
          <a:xfrm>
            <a:off x="1432204" y="2279750"/>
            <a:ext cx="1166309" cy="400110"/>
          </a:xfrm>
          <a:prstGeom prst="rect">
            <a:avLst/>
          </a:prstGeom>
          <a:noFill/>
        </p:spPr>
        <p:txBody>
          <a:bodyPr wrap="square" rtlCol="0">
            <a:spAutoFit/>
          </a:bodyPr>
          <a:lstStyle/>
          <a:p>
            <a:pPr algn="ctr"/>
            <a:r>
              <a:rPr lang="en-GB" sz="2000" b="1" dirty="0"/>
              <a:t>or</a:t>
            </a:r>
          </a:p>
        </p:txBody>
      </p:sp>
      <p:sp>
        <p:nvSpPr>
          <p:cNvPr id="27" name="文本框 26">
            <a:extLst>
              <a:ext uri="{FF2B5EF4-FFF2-40B4-BE49-F238E27FC236}">
                <a16:creationId xmlns:a16="http://schemas.microsoft.com/office/drawing/2014/main" id="{C3BF6F11-858F-4963-DF4D-1D91A9708374}"/>
              </a:ext>
            </a:extLst>
          </p:cNvPr>
          <p:cNvSpPr txBox="1"/>
          <p:nvPr/>
        </p:nvSpPr>
        <p:spPr>
          <a:xfrm>
            <a:off x="418834" y="2367476"/>
            <a:ext cx="1195362" cy="338554"/>
          </a:xfrm>
          <a:prstGeom prst="rect">
            <a:avLst/>
          </a:prstGeom>
          <a:noFill/>
        </p:spPr>
        <p:txBody>
          <a:bodyPr wrap="square" rtlCol="0">
            <a:spAutoFit/>
          </a:bodyPr>
          <a:lstStyle/>
          <a:p>
            <a:r>
              <a:rPr lang="en-GB" sz="1600" b="1" dirty="0"/>
              <a:t>AMP AP</a:t>
            </a:r>
          </a:p>
        </p:txBody>
      </p:sp>
      <p:sp>
        <p:nvSpPr>
          <p:cNvPr id="28" name="文本框 27">
            <a:extLst>
              <a:ext uri="{FF2B5EF4-FFF2-40B4-BE49-F238E27FC236}">
                <a16:creationId xmlns:a16="http://schemas.microsoft.com/office/drawing/2014/main" id="{FCC074C8-8AB6-19C4-33C9-E0702E9037CB}"/>
              </a:ext>
            </a:extLst>
          </p:cNvPr>
          <p:cNvSpPr txBox="1"/>
          <p:nvPr/>
        </p:nvSpPr>
        <p:spPr>
          <a:xfrm>
            <a:off x="7315200" y="2456151"/>
            <a:ext cx="1143000" cy="276999"/>
          </a:xfrm>
          <a:prstGeom prst="rect">
            <a:avLst/>
          </a:prstGeom>
          <a:noFill/>
        </p:spPr>
        <p:txBody>
          <a:bodyPr wrap="square" rtlCol="0">
            <a:spAutoFit/>
          </a:bodyPr>
          <a:lstStyle/>
          <a:p>
            <a:r>
              <a:rPr lang="en-GB" b="1" dirty="0"/>
              <a:t>AMP STA</a:t>
            </a:r>
          </a:p>
        </p:txBody>
      </p:sp>
      <p:sp>
        <p:nvSpPr>
          <p:cNvPr id="29" name="文本框 28">
            <a:extLst>
              <a:ext uri="{FF2B5EF4-FFF2-40B4-BE49-F238E27FC236}">
                <a16:creationId xmlns:a16="http://schemas.microsoft.com/office/drawing/2014/main" id="{3DCCC086-AA7C-4344-A707-97D80CB50F10}"/>
              </a:ext>
            </a:extLst>
          </p:cNvPr>
          <p:cNvSpPr txBox="1"/>
          <p:nvPr/>
        </p:nvSpPr>
        <p:spPr>
          <a:xfrm>
            <a:off x="7863733" y="1729527"/>
            <a:ext cx="1188676" cy="276999"/>
          </a:xfrm>
          <a:prstGeom prst="rect">
            <a:avLst/>
          </a:prstGeom>
          <a:noFill/>
        </p:spPr>
        <p:txBody>
          <a:bodyPr wrap="square" rtlCol="0">
            <a:spAutoFit/>
          </a:bodyPr>
          <a:lstStyle/>
          <a:p>
            <a:r>
              <a:rPr lang="en-GB" b="1" dirty="0"/>
              <a:t>Assisting  Node</a:t>
            </a:r>
          </a:p>
        </p:txBody>
      </p:sp>
      <p:sp>
        <p:nvSpPr>
          <p:cNvPr id="30" name="箭头: 下 29">
            <a:extLst>
              <a:ext uri="{FF2B5EF4-FFF2-40B4-BE49-F238E27FC236}">
                <a16:creationId xmlns:a16="http://schemas.microsoft.com/office/drawing/2014/main" id="{3D992D0E-D6FE-44B0-9AB6-B21E43110634}"/>
              </a:ext>
            </a:extLst>
          </p:cNvPr>
          <p:cNvSpPr/>
          <p:nvPr/>
        </p:nvSpPr>
        <p:spPr bwMode="auto">
          <a:xfrm rot="2587495">
            <a:off x="7345637" y="1133279"/>
            <a:ext cx="253385" cy="1075050"/>
          </a:xfrm>
          <a:prstGeom prst="downArrow">
            <a:avLst>
              <a:gd name="adj1" fmla="val 26493"/>
              <a:gd name="adj2" fmla="val 50000"/>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D3F37F7C-0DE9-4C0D-A625-CF303AE2D130}"/>
              </a:ext>
            </a:extLst>
          </p:cNvPr>
          <p:cNvSpPr txBox="1"/>
          <p:nvPr/>
        </p:nvSpPr>
        <p:spPr>
          <a:xfrm>
            <a:off x="3536675" y="3200749"/>
            <a:ext cx="2552700" cy="276999"/>
          </a:xfrm>
          <a:prstGeom prst="rect">
            <a:avLst/>
          </a:prstGeom>
          <a:noFill/>
        </p:spPr>
        <p:txBody>
          <a:bodyPr wrap="square" rtlCol="0">
            <a:spAutoFit/>
          </a:bodyPr>
          <a:lstStyle/>
          <a:p>
            <a:pPr algn="ctr"/>
            <a:r>
              <a:rPr lang="en-GB" b="1" dirty="0"/>
              <a:t>RF power transfer @S1G/2.4GHz</a:t>
            </a:r>
          </a:p>
        </p:txBody>
      </p:sp>
      <p:pic>
        <p:nvPicPr>
          <p:cNvPr id="2" name="图片 1">
            <a:extLst>
              <a:ext uri="{FF2B5EF4-FFF2-40B4-BE49-F238E27FC236}">
                <a16:creationId xmlns:a16="http://schemas.microsoft.com/office/drawing/2014/main" id="{F09D870B-164C-8A96-591B-AA6543CD4DD0}"/>
              </a:ext>
            </a:extLst>
          </p:cNvPr>
          <p:cNvPicPr>
            <a:picLocks noChangeAspect="1"/>
          </p:cNvPicPr>
          <p:nvPr/>
        </p:nvPicPr>
        <p:blipFill>
          <a:blip r:embed="rId3"/>
          <a:stretch>
            <a:fillRect/>
          </a:stretch>
        </p:blipFill>
        <p:spPr>
          <a:xfrm>
            <a:off x="8006603" y="660305"/>
            <a:ext cx="1074513" cy="1097375"/>
          </a:xfrm>
          <a:prstGeom prst="rect">
            <a:avLst/>
          </a:prstGeom>
        </p:spPr>
      </p:pic>
    </p:spTree>
    <p:extLst>
      <p:ext uri="{BB962C8B-B14F-4D97-AF65-F5344CB8AC3E}">
        <p14:creationId xmlns:p14="http://schemas.microsoft.com/office/powerpoint/2010/main" val="1570523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Issues to be standardized</a:t>
            </a:r>
            <a:endParaRPr lang="zh-CN" altLang="en-US" sz="2700" b="1" dirty="0">
              <a:solidFill>
                <a:schemeClr val="tx2"/>
              </a:solidFill>
              <a:latin typeface="+mj-lt"/>
              <a:ea typeface="+mj-ea"/>
              <a:cs typeface="+mj-cs"/>
            </a:endParaRPr>
          </a:p>
        </p:txBody>
      </p:sp>
      <p:sp>
        <p:nvSpPr>
          <p:cNvPr id="18" name="文本框 17"/>
          <p:cNvSpPr txBox="1"/>
          <p:nvPr/>
        </p:nvSpPr>
        <p:spPr>
          <a:xfrm>
            <a:off x="152400" y="999672"/>
            <a:ext cx="8610600" cy="5022978"/>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2000" b="1" dirty="0">
                <a:cs typeface="Times New Roman" panose="02020603050405020304" pitchFamily="18" charset="0"/>
              </a:rPr>
              <a:t>New</a:t>
            </a:r>
            <a:r>
              <a:rPr lang="en-US" altLang="zh-CN" sz="2000" dirty="0">
                <a:cs typeface="Times New Roman" panose="02020603050405020304" pitchFamily="18" charset="0"/>
              </a:rPr>
              <a:t> air-interface design for DL/UL for deployment option 1(Sub-1 GHz), e.g.</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rPr>
              <a:t>WUR-like design for DL</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rPr>
              <a:t>OOK/PSK/FSK for UL</a:t>
            </a:r>
          </a:p>
          <a:p>
            <a:pPr marL="285750" lvl="1" indent="-285750" algn="just">
              <a:lnSpc>
                <a:spcPct val="150000"/>
              </a:lnSpc>
              <a:spcBef>
                <a:spcPts val="0"/>
              </a:spcBef>
              <a:spcAft>
                <a:spcPts val="600"/>
              </a:spcAft>
              <a:buFont typeface="Wingdings" panose="05000000000000000000" pitchFamily="2" charset="2"/>
              <a:buChar char="q"/>
            </a:pPr>
            <a:r>
              <a:rPr lang="en-US" altLang="zh-CN" sz="2000" b="1" dirty="0">
                <a:cs typeface="Times New Roman" panose="02020603050405020304" pitchFamily="18" charset="0"/>
              </a:rPr>
              <a:t>Enhanced </a:t>
            </a:r>
            <a:r>
              <a:rPr lang="en-US" altLang="zh-CN" sz="2000" dirty="0">
                <a:cs typeface="Times New Roman" panose="02020603050405020304" pitchFamily="18" charset="0"/>
              </a:rPr>
              <a:t>air-interface for deployment option 2 (2.4GHz), e.g.</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rPr>
              <a:t>WUR for DL </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sym typeface="Wingdings" panose="05000000000000000000" pitchFamily="2" charset="2"/>
              </a:rPr>
              <a:t>OOK/PSK/FSK or </a:t>
            </a:r>
            <a:r>
              <a:rPr lang="en-US" altLang="zh-CN" sz="1800" dirty="0">
                <a:cs typeface="Times New Roman" panose="02020603050405020304" pitchFamily="18" charset="0"/>
              </a:rPr>
              <a:t>DSSS for UL with backward combability </a:t>
            </a:r>
          </a:p>
          <a:p>
            <a:pPr marL="285750" lvl="1"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MAC optimization  for both deployment option 1/2, e.g.</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rPr>
              <a:t>Routine MAC procedures including association/disassociation and authentication, etc.</a:t>
            </a:r>
          </a:p>
          <a:p>
            <a:pPr marL="1057275" lvl="2" indent="-342900" algn="just">
              <a:lnSpc>
                <a:spcPct val="150000"/>
              </a:lnSpc>
              <a:buFont typeface="Arial" panose="020B0604020202020204" pitchFamily="34" charset="0"/>
              <a:buChar char="•"/>
            </a:pPr>
            <a:r>
              <a:rPr lang="en-US" altLang="zh-CN" sz="1800" dirty="0">
                <a:cs typeface="Times New Roman" panose="02020603050405020304" pitchFamily="18" charset="0"/>
              </a:rPr>
              <a:t>Channel access schemes, power management, MAC compression etc. </a:t>
            </a:r>
          </a:p>
          <a:p>
            <a:pPr marL="285750" lvl="1"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Further consider whether to specify RF power transfer</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spTree>
    <p:extLst>
      <p:ext uri="{BB962C8B-B14F-4D97-AF65-F5344CB8AC3E}">
        <p14:creationId xmlns:p14="http://schemas.microsoft.com/office/powerpoint/2010/main" val="357492877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Par Scope Consideration</a:t>
            </a:r>
            <a:endParaRPr lang="zh-CN" altLang="en-US" sz="2700" b="1" dirty="0">
              <a:solidFill>
                <a:schemeClr val="tx2"/>
              </a:solidFill>
              <a:latin typeface="+mj-lt"/>
              <a:ea typeface="+mj-ea"/>
              <a:cs typeface="+mj-cs"/>
            </a:endParaRPr>
          </a:p>
        </p:txBody>
      </p:sp>
      <p:sp>
        <p:nvSpPr>
          <p:cNvPr id="18" name="文本框 17"/>
          <p:cNvSpPr txBox="1"/>
          <p:nvPr/>
        </p:nvSpPr>
        <p:spPr>
          <a:xfrm>
            <a:off x="152400" y="1548346"/>
            <a:ext cx="8610600" cy="4421018"/>
          </a:xfrm>
          <a:prstGeom prst="rect">
            <a:avLst/>
          </a:prstGeom>
          <a:noFill/>
          <a:ln w="12700">
            <a:noFill/>
            <a:prstDash val="dash"/>
          </a:ln>
        </p:spPr>
        <p:txBody>
          <a:bodyPr wrap="square" rtlCol="0">
            <a:spAutoFit/>
          </a:bodyPr>
          <a:lstStyle/>
          <a:p>
            <a:pPr marL="542925" lvl="1" indent="-285750" algn="just">
              <a:lnSpc>
                <a:spcPct val="150000"/>
              </a:lnSpc>
              <a:buFont typeface="Wingdings" panose="05000000000000000000" pitchFamily="2" charset="2"/>
              <a:buChar char="q"/>
            </a:pPr>
            <a:r>
              <a:rPr lang="en-GB" altLang="zh-CN" sz="2000" dirty="0">
                <a:cs typeface="Times New Roman" panose="02020603050405020304" pitchFamily="18" charset="0"/>
              </a:rPr>
              <a:t>Operation frequency should be specified and both S1G and 2.4GHz can be supported.</a:t>
            </a:r>
          </a:p>
          <a:p>
            <a:pPr marL="542925" lvl="1" indent="-285750" algn="just">
              <a:lnSpc>
                <a:spcPct val="150000"/>
              </a:lnSpc>
              <a:buFont typeface="Wingdings" panose="05000000000000000000" pitchFamily="2" charset="2"/>
              <a:buChar char="q"/>
            </a:pPr>
            <a:r>
              <a:rPr lang="en-GB" altLang="zh-CN" sz="2000" dirty="0">
                <a:cs typeface="Times New Roman" panose="02020603050405020304" pitchFamily="18" charset="0"/>
              </a:rPr>
              <a:t>Other detailed requirements, e.g., data rate, channel bandwidth, can be left for TG</a:t>
            </a:r>
            <a:endParaRPr lang="en-GB" altLang="zh-CN" sz="2000" u="sng" dirty="0">
              <a:cs typeface="Times New Roman" panose="02020603050405020304" pitchFamily="18" charset="0"/>
            </a:endParaRPr>
          </a:p>
          <a:p>
            <a:pPr marL="542925" lvl="1" indent="-285750" algn="just">
              <a:lnSpc>
                <a:spcPct val="150000"/>
              </a:lnSpc>
              <a:buFont typeface="Wingdings" panose="05000000000000000000" pitchFamily="2" charset="2"/>
              <a:buChar char="q"/>
            </a:pPr>
            <a:r>
              <a:rPr lang="en-GB" altLang="zh-CN" sz="2000" dirty="0">
                <a:cs typeface="Times New Roman" panose="02020603050405020304" pitchFamily="18" charset="0"/>
              </a:rPr>
              <a:t>Both communication and positioning should be supported</a:t>
            </a:r>
          </a:p>
          <a:p>
            <a:pPr marL="542925" lvl="1" indent="-285750" algn="just">
              <a:lnSpc>
                <a:spcPct val="150000"/>
              </a:lnSpc>
              <a:buFont typeface="Wingdings" panose="05000000000000000000" pitchFamily="2" charset="2"/>
              <a:buChar char="q"/>
            </a:pPr>
            <a:r>
              <a:rPr lang="en-GB" altLang="zh-CN" sz="2000" dirty="0">
                <a:cs typeface="Times New Roman" panose="02020603050405020304" pitchFamily="18" charset="0"/>
              </a:rPr>
              <a:t>Co-existence should be considered and backward compatibility can be considered in some special cases, e.g., UL design in deployment option 2. </a:t>
            </a:r>
            <a:endParaRPr lang="zh-CN" altLang="zh-CN" sz="1800" i="1" dirty="0">
              <a:cs typeface="Times New Roman" panose="02020603050405020304" pitchFamily="18" charset="0"/>
            </a:endParaRPr>
          </a:p>
          <a:p>
            <a:pPr marL="257175" lvl="1" algn="just">
              <a:lnSpc>
                <a:spcPct val="150000"/>
              </a:lnSpc>
            </a:pPr>
            <a:endParaRPr lang="zh-CN" altLang="zh-CN" sz="2400" dirty="0">
              <a:latin typeface="Times New Roman" panose="02020603050405020304" pitchFamily="18" charset="0"/>
              <a:cs typeface="Times New Roman" panose="02020603050405020304" pitchFamily="18" charset="0"/>
            </a:endParaRPr>
          </a:p>
          <a:p>
            <a:pPr marL="514350" lvl="2" algn="just">
              <a:lnSpc>
                <a:spcPct val="170000"/>
              </a:lnSpc>
            </a:pPr>
            <a:endParaRPr lang="en-US" altLang="zh-CN" sz="24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spTree>
    <p:extLst>
      <p:ext uri="{BB962C8B-B14F-4D97-AF65-F5344CB8AC3E}">
        <p14:creationId xmlns:p14="http://schemas.microsoft.com/office/powerpoint/2010/main" val="469235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Suggested </a:t>
            </a:r>
            <a:r>
              <a:rPr lang="en-US" altLang="zh-CN" sz="2700" b="1" dirty="0">
                <a:solidFill>
                  <a:schemeClr val="tx2"/>
                </a:solidFill>
                <a:latin typeface="+mj-lt"/>
                <a:ea typeface="+mj-ea"/>
                <a:cs typeface="+mj-cs"/>
              </a:rPr>
              <a:t>Consolidated </a:t>
            </a:r>
            <a:r>
              <a:rPr lang="en-GB" altLang="zh-CN" sz="2700" b="1" dirty="0">
                <a:solidFill>
                  <a:schemeClr val="tx2"/>
                </a:solidFill>
                <a:latin typeface="+mj-lt"/>
                <a:ea typeface="+mj-ea"/>
                <a:cs typeface="+mj-cs"/>
              </a:rPr>
              <a:t>PAR</a:t>
            </a:r>
            <a:endParaRPr lang="zh-CN" altLang="en-US" sz="2700" b="1" dirty="0">
              <a:solidFill>
                <a:schemeClr val="tx2"/>
              </a:solidFill>
              <a:latin typeface="+mj-lt"/>
              <a:ea typeface="+mj-ea"/>
              <a:cs typeface="+mj-cs"/>
            </a:endParaRPr>
          </a:p>
        </p:txBody>
      </p:sp>
      <p:sp>
        <p:nvSpPr>
          <p:cNvPr id="18" name="文本框 17"/>
          <p:cNvSpPr txBox="1"/>
          <p:nvPr/>
        </p:nvSpPr>
        <p:spPr>
          <a:xfrm>
            <a:off x="266700" y="1254339"/>
            <a:ext cx="8610600" cy="4853701"/>
          </a:xfrm>
          <a:prstGeom prst="rect">
            <a:avLst/>
          </a:prstGeom>
          <a:noFill/>
          <a:ln w="12700">
            <a:noFill/>
            <a:prstDash val="dash"/>
          </a:ln>
        </p:spPr>
        <p:txBody>
          <a:bodyPr wrap="square" rtlCol="0">
            <a:spAutoFit/>
          </a:bodyPr>
          <a:lstStyle/>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defines modifications to both the IEEE 802.11 Medium Access Control layer (MAC) and Physical Layers (PHY) to enable operation of ambient powered (AMP) devices by energy harvesting. This amendment defines:</a:t>
            </a:r>
          </a:p>
          <a:p>
            <a:pPr marL="0" marR="0" indent="0">
              <a:spcBef>
                <a:spcPts val="0"/>
              </a:spcBef>
              <a:spcAft>
                <a:spcPts val="0"/>
              </a:spcAft>
              <a:buNone/>
            </a:pPr>
            <a:endParaRPr lang="en-GB" sz="2000" dirty="0">
              <a:effectLst/>
              <a:latin typeface="Times New Roman" panose="02020603050405020304" pitchFamily="18" charset="0"/>
              <a:ea typeface="SimSun" panose="02010600030101010101" pitchFamily="2" charset="-122"/>
            </a:endParaRP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a:t>
            </a:r>
            <a:r>
              <a:rPr lang="en-GB" sz="2000" dirty="0">
                <a:latin typeface="Times New Roman" panose="02020603050405020304" pitchFamily="18" charset="0"/>
                <a:ea typeface="SimSun" panose="02010600030101010101" pitchFamily="2" charset="-122"/>
              </a:rPr>
              <a:t>mode </a:t>
            </a:r>
            <a:r>
              <a:rPr lang="en-GB" sz="2000" dirty="0">
                <a:ea typeface="SimSun" panose="02010600030101010101" pitchFamily="2" charset="-122"/>
              </a:rPr>
              <a:t>of </a:t>
            </a:r>
            <a:r>
              <a:rPr lang="en-GB" sz="2000" dirty="0">
                <a:latin typeface="Times New Roman" panose="02020603050405020304" pitchFamily="18" charset="0"/>
                <a:ea typeface="SimSun" panose="02010600030101010101" pitchFamily="2" charset="-122"/>
              </a:rPr>
              <a:t>data communication in sub-1GHz or 2.4 GHz band</a:t>
            </a:r>
          </a:p>
          <a:p>
            <a:pPr marR="0">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of data communication with legacy WLAN networks in 2.4GHz band</a:t>
            </a:r>
          </a:p>
          <a:p>
            <a:pPr>
              <a:spcBef>
                <a:spcPts val="0"/>
              </a:spcBef>
              <a:spcAft>
                <a:spcPts val="0"/>
              </a:spcAft>
              <a:buFontTx/>
              <a:buChar char="-"/>
            </a:pPr>
            <a:r>
              <a:rPr lang="en-GB" sz="2000" dirty="0">
                <a:effectLst/>
                <a:latin typeface="Times New Roman" panose="02020603050405020304" pitchFamily="18" charset="0"/>
                <a:ea typeface="SimSun" panose="02010600030101010101" pitchFamily="2" charset="-122"/>
              </a:rPr>
              <a:t>at least one mode to support </a:t>
            </a:r>
            <a:r>
              <a:rPr lang="en-GB" sz="2000" dirty="0">
                <a:latin typeface="Times New Roman" panose="02020603050405020304" pitchFamily="18" charset="0"/>
                <a:ea typeface="SimSun" panose="02010600030101010101" pitchFamily="2" charset="-122"/>
              </a:rPr>
              <a:t>RF energy harvesting </a:t>
            </a:r>
            <a:r>
              <a:rPr lang="en-GB" sz="2000" dirty="0">
                <a:effectLst/>
                <a:latin typeface="Times New Roman" panose="02020603050405020304" pitchFamily="18" charset="0"/>
                <a:ea typeface="SimSun" panose="02010600030101010101" pitchFamily="2" charset="-122"/>
              </a:rPr>
              <a:t>in sub-1GHz or 2.4GHz </a:t>
            </a:r>
          </a:p>
          <a:p>
            <a:pPr marR="0">
              <a:spcBef>
                <a:spcPts val="0"/>
              </a:spcBef>
              <a:spcAft>
                <a:spcPts val="0"/>
              </a:spcAft>
              <a:buFontTx/>
              <a:buChar char="-"/>
            </a:pPr>
            <a:r>
              <a:rPr lang="en-GB" sz="2000" dirty="0">
                <a:latin typeface="Times New Roman" panose="02020603050405020304" pitchFamily="18" charset="0"/>
                <a:ea typeface="SimSun" panose="02010600030101010101" pitchFamily="2" charset="-122"/>
              </a:rPr>
              <a:t>at least one mode to support </a:t>
            </a:r>
            <a:r>
              <a:rPr lang="en-GB" sz="2000" dirty="0">
                <a:effectLst/>
                <a:latin typeface="Times New Roman" panose="02020603050405020304" pitchFamily="18" charset="0"/>
                <a:ea typeface="SimSun" panose="02010600030101010101" pitchFamily="2" charset="-122"/>
              </a:rPr>
              <a:t>positioning function</a:t>
            </a:r>
          </a:p>
          <a:p>
            <a:pPr marL="0" marR="0" indent="0">
              <a:spcBef>
                <a:spcPts val="0"/>
              </a:spcBef>
              <a:spcAft>
                <a:spcPts val="0"/>
              </a:spcAft>
              <a:buNone/>
            </a:pPr>
            <a:r>
              <a:rPr lang="en-GB" sz="2000" dirty="0">
                <a:effectLst/>
                <a:latin typeface="Times New Roman" panose="02020603050405020304" pitchFamily="18" charset="0"/>
                <a:ea typeface="SimSun" panose="02010600030101010101" pitchFamily="2" charset="-122"/>
              </a:rPr>
              <a:t> </a:t>
            </a:r>
            <a:endParaRPr lang="en-GB" sz="2000" dirty="0">
              <a:ea typeface="SimSun" panose="02010600030101010101" pitchFamily="2" charset="-122"/>
            </a:endParaRPr>
          </a:p>
          <a:p>
            <a:pPr marL="0" marR="0" indent="0" algn="just">
              <a:spcBef>
                <a:spcPts val="0"/>
              </a:spcBef>
              <a:spcAft>
                <a:spcPts val="0"/>
              </a:spcAft>
              <a:buNone/>
            </a:pPr>
            <a:r>
              <a:rPr lang="en-GB" sz="2000" dirty="0">
                <a:effectLst/>
                <a:latin typeface="Times New Roman" panose="02020603050405020304" pitchFamily="18" charset="0"/>
                <a:ea typeface="SimSun" panose="02010600030101010101" pitchFamily="2" charset="-122"/>
              </a:rPr>
              <a:t>This amendment shall provide coexistence with deployed devices compliant with IEEE Std 802.11™-2020 and operating in the same band.</a:t>
            </a:r>
          </a:p>
          <a:p>
            <a:pPr marL="0" marR="0" indent="0" algn="just">
              <a:spcBef>
                <a:spcPts val="0"/>
              </a:spcBef>
              <a:spcAft>
                <a:spcPts val="0"/>
              </a:spcAft>
              <a:buNone/>
            </a:pPr>
            <a:endParaRPr lang="en-GB" sz="2000" dirty="0">
              <a:ea typeface="SimSun" panose="02010600030101010101" pitchFamily="2" charset="-122"/>
            </a:endParaRPr>
          </a:p>
          <a:p>
            <a:pPr marL="0" marR="0" indent="0" algn="just">
              <a:spcBef>
                <a:spcPts val="0"/>
              </a:spcBef>
              <a:spcAft>
                <a:spcPts val="0"/>
              </a:spcAft>
              <a:buNone/>
            </a:pPr>
            <a:r>
              <a:rPr lang="en-GB" sz="2000" b="1" dirty="0">
                <a:effectLst/>
                <a:latin typeface="Times New Roman" panose="02020603050405020304" pitchFamily="18" charset="0"/>
                <a:ea typeface="SimSun" panose="02010600030101010101" pitchFamily="2" charset="-122"/>
              </a:rPr>
              <a:t>Note</a:t>
            </a:r>
            <a:r>
              <a:rPr lang="en-GB" sz="2000" dirty="0">
                <a:effectLst/>
                <a:latin typeface="Times New Roman" panose="02020603050405020304" pitchFamily="18" charset="0"/>
                <a:ea typeface="SimSun" panose="02010600030101010101" pitchFamily="2" charset="-122"/>
              </a:rPr>
              <a:t>: this baseline version is subject to further changes depending </a:t>
            </a:r>
            <a:r>
              <a:rPr lang="en-GB" sz="2000" dirty="0">
                <a:ea typeface="SimSun" panose="02010600030101010101" pitchFamily="2" charset="-122"/>
              </a:rPr>
              <a:t>on discussion.</a:t>
            </a:r>
            <a:endParaRPr lang="en-GB" sz="2000"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spTree>
    <p:extLst>
      <p:ext uri="{BB962C8B-B14F-4D97-AF65-F5344CB8AC3E}">
        <p14:creationId xmlns:p14="http://schemas.microsoft.com/office/powerpoint/2010/main" val="48270754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905000"/>
            <a:ext cx="8610600" cy="2268378"/>
          </a:xfrm>
          <a:prstGeom prst="rect">
            <a:avLst/>
          </a:prstGeom>
          <a:noFill/>
          <a:ln w="12700">
            <a:noFill/>
            <a:prstDash val="dash"/>
          </a:ln>
        </p:spPr>
        <p:txBody>
          <a:bodyPr wrap="square" rtlCol="0">
            <a:spAutoFit/>
          </a:bodyPr>
          <a:lstStyle/>
          <a:p>
            <a:pPr marL="342900" marR="0" indent="-342900">
              <a:spcBef>
                <a:spcPts val="0"/>
              </a:spcBef>
              <a:spcAft>
                <a:spcPts val="0"/>
              </a:spcAft>
              <a:buFont typeface="Arial" panose="020B0604020202020204" pitchFamily="34" charset="0"/>
              <a:buChar char="•"/>
            </a:pPr>
            <a:r>
              <a:rPr lang="en-GB" sz="2800" b="1" dirty="0">
                <a:effectLst/>
                <a:latin typeface="Times New Roman" panose="02020603050405020304" pitchFamily="18" charset="0"/>
                <a:ea typeface="SimSun" panose="02010600030101010101" pitchFamily="2" charset="-122"/>
              </a:rPr>
              <a:t>Issues including deployment options, issues to be standardized are presented.</a:t>
            </a:r>
          </a:p>
          <a:p>
            <a:pPr marL="342900" marR="0" indent="-342900">
              <a:spcBef>
                <a:spcPts val="0"/>
              </a:spcBef>
              <a:spcAft>
                <a:spcPts val="0"/>
              </a:spcAft>
              <a:buFont typeface="Arial" panose="020B0604020202020204" pitchFamily="34" charset="0"/>
              <a:buChar char="•"/>
            </a:pPr>
            <a:endParaRPr lang="en-GB" sz="2800" b="1" dirty="0">
              <a:effectLst/>
              <a:latin typeface="Times New Roman" panose="02020603050405020304" pitchFamily="18" charset="0"/>
              <a:ea typeface="SimSun" panose="02010600030101010101" pitchFamily="2" charset="-122"/>
            </a:endParaRPr>
          </a:p>
          <a:p>
            <a:pPr marL="342900" marR="0" indent="-342900">
              <a:spcBef>
                <a:spcPts val="0"/>
              </a:spcBef>
              <a:spcAft>
                <a:spcPts val="0"/>
              </a:spcAft>
              <a:buFont typeface="Arial" panose="020B0604020202020204" pitchFamily="34" charset="0"/>
              <a:buChar char="•"/>
            </a:pPr>
            <a:r>
              <a:rPr lang="en-GB" sz="2800" b="1" dirty="0">
                <a:ea typeface="SimSun" panose="02010600030101010101" pitchFamily="2" charset="-122"/>
              </a:rPr>
              <a:t>Consolidated PAR is proposed.</a:t>
            </a:r>
            <a:endParaRPr lang="en-GB" sz="2800" b="1" dirty="0">
              <a:effectLst/>
              <a:latin typeface="Times New Roman" panose="02020603050405020304" pitchFamily="18" charset="0"/>
              <a:ea typeface="SimSun" panose="02010600030101010101" pitchFamily="2" charset="-122"/>
            </a:endParaRPr>
          </a:p>
          <a:p>
            <a:pPr marL="514350" lvl="2" algn="just">
              <a:lnSpc>
                <a:spcPct val="170000"/>
              </a:lnSpc>
            </a:pPr>
            <a:endParaRPr lang="en-US" altLang="zh-CN" sz="2000" kern="100" dirty="0">
              <a:ea typeface="宋体" panose="02010600030101010101" pitchFamily="2"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a:t>
            </a:r>
            <a:r>
              <a:rPr lang="en-GB" dirty="0"/>
              <a:t>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802.11-23/</a:t>
            </a:r>
            <a:r>
              <a:rPr lang="en-GB" sz="1800" b="1" dirty="0">
                <a:solidFill>
                  <a:srgbClr val="000000"/>
                </a:solidFill>
                <a:latin typeface="+mn-lt"/>
              </a:rPr>
              <a:t>1190r4</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2023</a:t>
            </a:r>
            <a:endParaRPr lang="en-GB" sz="1800" b="1" dirty="0"/>
          </a:p>
        </p:txBody>
      </p:sp>
    </p:spTree>
    <p:extLst>
      <p:ext uri="{BB962C8B-B14F-4D97-AF65-F5344CB8AC3E}">
        <p14:creationId xmlns:p14="http://schemas.microsoft.com/office/powerpoint/2010/main" val="166092864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6040</TotalTime>
  <Words>761</Words>
  <Application>Microsoft Office PowerPoint</Application>
  <PresentationFormat>全屏显示(4:3)</PresentationFormat>
  <Paragraphs>128</Paragraphs>
  <Slides>8</Slides>
  <Notes>8</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8</vt:i4>
      </vt:variant>
    </vt:vector>
  </HeadingPairs>
  <TitlesOfParts>
    <vt:vector size="12" baseType="lpstr">
      <vt:lpstr>Arial</vt:lpstr>
      <vt:lpstr>Times New Roman</vt:lpstr>
      <vt:lpstr>Wingdings</vt:lpstr>
      <vt:lpstr>ACcord Submission Template</vt:lpstr>
      <vt:lpstr>Further Discussion on AMP PAR</vt:lpstr>
      <vt:lpstr>Abstract</vt:lpstr>
      <vt:lpstr>PowerPoint 演示文稿</vt:lpstr>
      <vt:lpstr>PowerPoint 演示文稿</vt:lpstr>
      <vt:lpstr>PowerPoint 演示文稿</vt:lpstr>
      <vt:lpstr>PowerPoint 演示文稿</vt:lpstr>
      <vt:lpstr>PowerPoint 演示文稿</vt:lpstr>
      <vt:lpstr>PowerPoint 演示文稿</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Qi Yinan</cp:lastModifiedBy>
  <cp:revision>1837</cp:revision>
  <cp:lastPrinted>1998-02-10T13:28:00Z</cp:lastPrinted>
  <dcterms:created xsi:type="dcterms:W3CDTF">2009-12-02T19:05:00Z</dcterms:created>
  <dcterms:modified xsi:type="dcterms:W3CDTF">2023-07-13T08:27:55Z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