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12" r:id="rId3"/>
    <p:sldId id="425" r:id="rId4"/>
    <p:sldId id="438" r:id="rId5"/>
    <p:sldId id="439" r:id="rId6"/>
    <p:sldId id="441" r:id="rId7"/>
    <p:sldId id="434" r:id="rId8"/>
    <p:sldId id="429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Ming Gan" initials="M" lastIdx="7" clrIdx="1">
    <p:extLst>
      <p:ext uri="{19B8F6BF-5375-455C-9EA6-DF929625EA0E}">
        <p15:presenceInfo xmlns:p15="http://schemas.microsoft.com/office/powerpoint/2012/main" userId="Ming Gan" providerId="None"/>
      </p:ext>
    </p:extLst>
  </p:cmAuthor>
  <p:cmAuthor id="3" name="Stephen McCann" initials="SM" lastIdx="2" clrIdx="2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4" name="Yan Xin" initials="YX" lastIdx="4" clrIdx="3">
    <p:extLst>
      <p:ext uri="{19B8F6BF-5375-455C-9EA6-DF929625EA0E}">
        <p15:presenceInfo xmlns:p15="http://schemas.microsoft.com/office/powerpoint/2012/main" userId="Yan Xin" providerId="None"/>
      </p:ext>
    </p:extLst>
  </p:cmAuthor>
  <p:cmAuthor id="5" name="Shimi Shilo (TRC)" initials="SS(" lastIdx="4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00CC99"/>
    <a:srgbClr val="00B050"/>
    <a:srgbClr val="90FA93"/>
    <a:srgbClr val="FAE690"/>
    <a:srgbClr val="FD9491"/>
    <a:srgbClr val="DFB7D9"/>
    <a:srgbClr val="C2C2FE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23" autoAdjust="0"/>
  </p:normalViewPr>
  <p:slideViewPr>
    <p:cSldViewPr>
      <p:cViewPr varScale="1">
        <p:scale>
          <a:sx n="69" d="100"/>
          <a:sy n="69" d="100"/>
        </p:scale>
        <p:origin x="112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7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12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July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7179" y="6475413"/>
            <a:ext cx="12267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/>
              <a:t>Tony</a:t>
            </a:r>
            <a:r>
              <a:rPr lang="en-US" dirty="0"/>
              <a:t> </a:t>
            </a:r>
            <a:r>
              <a:rPr lang="en-US" altLang="zh-CN" dirty="0"/>
              <a:t>Zeng</a:t>
            </a:r>
            <a:r>
              <a:rPr lang="en-US" dirty="0"/>
              <a:t>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82749" y="332601"/>
            <a:ext cx="39627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802.11-23/1186-00-0</a:t>
            </a:r>
            <a:r>
              <a:rPr lang="en-US" altLang="zh-CN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wng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7179" y="6475413"/>
            <a:ext cx="1226746" cy="184666"/>
          </a:xfrm>
        </p:spPr>
        <p:txBody>
          <a:bodyPr/>
          <a:lstStyle/>
          <a:p>
            <a:r>
              <a:rPr lang="en-US" dirty="0"/>
              <a:t>Tony Zeng,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239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</a:rPr>
              <a:t>Multi-AP coordination over </a:t>
            </a:r>
            <a:r>
              <a:rPr lang="en-US" altLang="zh-CN" dirty="0" err="1">
                <a:solidFill>
                  <a:schemeClr val="tx1"/>
                </a:solidFill>
              </a:rPr>
              <a:t>Fibre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</a:t>
            </a:r>
            <a:r>
              <a:rPr lang="en-US" altLang="zh-CN" sz="2000" b="0" dirty="0"/>
              <a:t>06</a:t>
            </a:r>
            <a:r>
              <a:rPr lang="en-US" sz="2000" b="0" dirty="0"/>
              <a:t>-25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</a:t>
            </a:r>
            <a:r>
              <a:rPr lang="en-US" dirty="0"/>
              <a:t>2023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259820"/>
              </p:ext>
            </p:extLst>
          </p:nvPr>
        </p:nvGraphicFramePr>
        <p:xfrm>
          <a:off x="990600" y="2820385"/>
          <a:ext cx="7239000" cy="31269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Tony Zeng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tony.zengyan@huawei.com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Xuming</a:t>
                      </a: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Wu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>
                          <a:latin typeface="Times New Roman"/>
                          <a:ea typeface="Times New Roman"/>
                          <a:cs typeface="Arial"/>
                        </a:rPr>
                        <a:t>Yanchun</a:t>
                      </a:r>
                      <a:r>
                        <a:rPr lang="en-US" altLang="zh-CN" sz="1200" dirty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4259" y="1773194"/>
            <a:ext cx="7772400" cy="4399005"/>
          </a:xfrm>
        </p:spPr>
        <p:txBody>
          <a:bodyPr/>
          <a:lstStyle/>
          <a:p>
            <a:r>
              <a:rPr lang="en-US" altLang="zh-CN" sz="2000" dirty="0"/>
              <a:t>Throughput enhancement is</a:t>
            </a:r>
            <a:r>
              <a:rPr lang="zh-CN" altLang="en-US" sz="2000" dirty="0"/>
              <a:t> </a:t>
            </a:r>
            <a:r>
              <a:rPr lang="en-US" altLang="zh-CN" sz="2000" dirty="0"/>
              <a:t>not</a:t>
            </a:r>
            <a:r>
              <a:rPr lang="zh-CN" altLang="en-US" sz="2000" dirty="0"/>
              <a:t> </a:t>
            </a:r>
            <a:r>
              <a:rPr lang="en-US" altLang="zh-CN" sz="2000" dirty="0"/>
              <a:t>the only driven factor for service operator to evolve the in-premises network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High-end XR continually grows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3D naked eye display provides 3D imaging and multiple view angles</a:t>
            </a:r>
          </a:p>
          <a:p>
            <a:r>
              <a:rPr lang="en-US" altLang="zh-CN" sz="2000" dirty="0" err="1"/>
              <a:t>QoE</a:t>
            </a:r>
            <a:r>
              <a:rPr lang="en-US" altLang="zh-CN" sz="2000" dirty="0"/>
              <a:t> is becoming the key factor for Wi-Fi deployment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Latency: industrial application, cloud gaming, XR, etc.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Green: green ICT, ICT enables green digitalization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Others: connectivity, etc. </a:t>
            </a:r>
            <a:endParaRPr lang="en-US" altLang="zh-CN" sz="2000" dirty="0"/>
          </a:p>
          <a:p>
            <a:r>
              <a:rPr lang="en-US" altLang="zh-CN" sz="2000" dirty="0"/>
              <a:t>UHR matches the needs to solve the </a:t>
            </a:r>
            <a:r>
              <a:rPr lang="en-US" altLang="zh-CN" sz="2000" dirty="0" err="1"/>
              <a:t>QoE</a:t>
            </a:r>
            <a:r>
              <a:rPr lang="en-US" altLang="zh-CN" sz="2000" dirty="0"/>
              <a:t> problems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Traditionally, IEEE 802.11 is mainly focusing on air interface</a:t>
            </a:r>
          </a:p>
          <a:p>
            <a:r>
              <a:rPr lang="en-US" altLang="zh-CN" sz="2000" dirty="0"/>
              <a:t>ITU-T SG15 Q3 is working on defining in-premises </a:t>
            </a:r>
            <a:r>
              <a:rPr lang="en-US" altLang="zh-CN" sz="2000" dirty="0" err="1"/>
              <a:t>fibre</a:t>
            </a:r>
            <a:r>
              <a:rPr lang="en-US" altLang="zh-CN" sz="2000" dirty="0"/>
              <a:t> communication protocol (</a:t>
            </a:r>
            <a:r>
              <a:rPr lang="en-US" altLang="zh-CN" sz="2000" dirty="0" err="1"/>
              <a:t>G.fin</a:t>
            </a:r>
            <a:r>
              <a:rPr lang="en-US" altLang="zh-CN" sz="2000" dirty="0"/>
              <a:t> series recommendation &amp; G.p2pf) for </a:t>
            </a:r>
            <a:r>
              <a:rPr lang="en-US" altLang="zh-CN" sz="2000" dirty="0" err="1"/>
              <a:t>Fibre</a:t>
            </a:r>
            <a:r>
              <a:rPr lang="en-US" altLang="zh-CN" sz="2000" dirty="0"/>
              <a:t>-to-the-room (FTTR) scenario for full Wi-Fi coverage   </a:t>
            </a:r>
            <a:r>
              <a:rPr lang="en-US" altLang="zh-CN" sz="1600" kern="1200" dirty="0">
                <a:ea typeface="宋体" panose="02010600030101010101" pitchFamily="2" charset="-122"/>
              </a:rPr>
              <a:t>  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Tony Zeng,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1395312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>
                <a:solidFill>
                  <a:schemeClr val="tx1"/>
                </a:solidFill>
              </a:rPr>
              <a:t>Fibre</a:t>
            </a:r>
            <a:r>
              <a:rPr lang="en-US" altLang="zh-CN" dirty="0">
                <a:solidFill>
                  <a:schemeClr val="tx1"/>
                </a:solidFill>
              </a:rPr>
              <a:t>-to-The-Room (FTTR)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Tony Zeng,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/>
              <a:t>July 2023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00C8C7EC-0737-4767-930E-8057699C8AD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52600"/>
            <a:ext cx="3962400" cy="1524000"/>
          </a:xfrm>
          <a:prstGeom prst="rect">
            <a:avLst/>
          </a:prstGeom>
          <a:noFill/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32C06E92-7157-422E-87B8-8279EE273BB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828800"/>
            <a:ext cx="3657600" cy="1371600"/>
          </a:xfrm>
          <a:prstGeom prst="rect">
            <a:avLst/>
          </a:prstGeom>
          <a:noFill/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37E43EA3-D79A-41B1-8CCF-26CC32A2E571}"/>
              </a:ext>
            </a:extLst>
          </p:cNvPr>
          <p:cNvSpPr/>
          <p:nvPr/>
        </p:nvSpPr>
        <p:spPr>
          <a:xfrm>
            <a:off x="1828800" y="3429000"/>
            <a:ext cx="1556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zh-CN" sz="1400" dirty="0">
                <a:latin typeface="+mj-lt"/>
                <a:ea typeface="微软雅黑" panose="020B0503020204020204" pitchFamily="34" charset="-122"/>
              </a:rPr>
              <a:t>Home scenario</a:t>
            </a:r>
            <a:endParaRPr lang="zh-CN" altLang="en-US" sz="1400" dirty="0"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35F591E-D103-46CD-BC7D-382B54BB1C59}"/>
              </a:ext>
            </a:extLst>
          </p:cNvPr>
          <p:cNvSpPr/>
          <p:nvPr/>
        </p:nvSpPr>
        <p:spPr>
          <a:xfrm>
            <a:off x="5784183" y="3401447"/>
            <a:ext cx="17588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+mj-lt"/>
                <a:ea typeface="微软雅黑" panose="020B0503020204020204" pitchFamily="34" charset="-122"/>
              </a:rPr>
              <a:t>Business </a:t>
            </a:r>
            <a:r>
              <a:rPr lang="en-GB" altLang="zh-CN" sz="1400" dirty="0">
                <a:latin typeface="+mj-lt"/>
                <a:ea typeface="微软雅黑" panose="020B0503020204020204" pitchFamily="34" charset="-122"/>
              </a:rPr>
              <a:t>scenario</a:t>
            </a:r>
            <a:endParaRPr lang="zh-CN" altLang="en-US" sz="1400" dirty="0">
              <a:latin typeface="+mj-lt"/>
              <a:ea typeface="微软雅黑" panose="020B0503020204020204" pitchFamily="34" charset="-122"/>
            </a:endParaRPr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id="{E18A7775-0A6D-4BF2-B7F0-1762A2DD7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3810000"/>
            <a:ext cx="8153400" cy="2514600"/>
          </a:xfrm>
        </p:spPr>
        <p:txBody>
          <a:bodyPr/>
          <a:lstStyle/>
          <a:p>
            <a:r>
              <a:rPr lang="en-US" altLang="zh-CN" sz="2000" dirty="0"/>
              <a:t>Home scenario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P2MP </a:t>
            </a:r>
            <a:r>
              <a:rPr lang="en-US" altLang="zh-CN" sz="1600" kern="1200" dirty="0" err="1">
                <a:ea typeface="宋体" panose="02010600030101010101" pitchFamily="2" charset="-122"/>
              </a:rPr>
              <a:t>fibre</a:t>
            </a:r>
            <a:r>
              <a:rPr lang="en-US" altLang="zh-CN" sz="1600" kern="1200" dirty="0">
                <a:ea typeface="宋体" panose="02010600030101010101" pitchFamily="2" charset="-122"/>
              </a:rPr>
              <a:t> topology for scalability, direct link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Symmetric rate (2.5/10Gbps), stable &amp; reliable connection, extremely low latency, etc.</a:t>
            </a:r>
            <a:endParaRPr lang="en-US" altLang="zh-CN" sz="2000" dirty="0"/>
          </a:p>
          <a:p>
            <a:r>
              <a:rPr lang="en-US" altLang="zh-CN" sz="2000" dirty="0"/>
              <a:t>Business scenario (live application, smart office, building, etc.)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Dense connection (32 APs), long range@1km, remote power feed, 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Super uplink, low/guaranteed latency, east-west streaming, seamless roaming, etc.</a:t>
            </a:r>
            <a:endParaRPr lang="en-US" altLang="zh-CN" sz="2000" dirty="0"/>
          </a:p>
          <a:p>
            <a:r>
              <a:rPr lang="en-US" altLang="zh-CN" sz="2000" dirty="0" err="1"/>
              <a:t>Omdia</a:t>
            </a:r>
            <a:r>
              <a:rPr lang="en-US" altLang="zh-CN" sz="2000" dirty="0"/>
              <a:t> forecasts 7 million system set of FTTR will be deployed in China by 2023  </a:t>
            </a:r>
            <a:r>
              <a:rPr lang="en-US" altLang="zh-CN" sz="1600" kern="1200" dirty="0">
                <a:ea typeface="宋体" panose="02010600030101010101" pitchFamily="2" charset="-12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23541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The framework of FTTR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Tony Zeng,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/>
              <a:t>July 2023</a:t>
            </a:r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id="{E18A7775-0A6D-4BF2-B7F0-1762A2DD78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419600"/>
            <a:ext cx="8382000" cy="1828800"/>
          </a:xfrm>
        </p:spPr>
        <p:txBody>
          <a:bodyPr/>
          <a:lstStyle/>
          <a:p>
            <a:r>
              <a:rPr lang="en-US" altLang="zh-CN" sz="2000" dirty="0"/>
              <a:t>Control plane: Centralized </a:t>
            </a:r>
            <a:r>
              <a:rPr lang="en-US" altLang="zh-CN" sz="2000" dirty="0" err="1"/>
              <a:t>fibre</a:t>
            </a:r>
            <a:r>
              <a:rPr lang="en-US" altLang="zh-CN" sz="2000" dirty="0"/>
              <a:t>-wireless coordination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Identify service flow and differentiate the service QoS 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MFU dynamically collects the Wi-Fi and network relevant information such as data buffer, link status, etc. 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The MFU controller does analysis and makes decision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The decision is sent to each SFU through the </a:t>
            </a:r>
            <a:r>
              <a:rPr lang="en-US" altLang="zh-CN" sz="1600" kern="1200" dirty="0" err="1">
                <a:ea typeface="宋体" panose="02010600030101010101" pitchFamily="2" charset="-122"/>
              </a:rPr>
              <a:t>fibre</a:t>
            </a:r>
            <a:r>
              <a:rPr lang="en-US" altLang="zh-CN" sz="1600" kern="1200" dirty="0">
                <a:ea typeface="宋体" panose="02010600030101010101" pitchFamily="2" charset="-122"/>
              </a:rPr>
              <a:t> network</a:t>
            </a:r>
          </a:p>
          <a:p>
            <a:pPr lvl="1">
              <a:lnSpc>
                <a:spcPct val="90000"/>
              </a:lnSpc>
            </a:pPr>
            <a:endParaRPr lang="en-US" altLang="zh-CN" sz="2000" dirty="0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89DBA96F-7400-4A79-8D54-C8984C7D449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4038600" cy="274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EB5E0B56-64A4-4657-B504-364DFF138F9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600200"/>
            <a:ext cx="3657600" cy="27432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箭头: 右 15">
            <a:extLst>
              <a:ext uri="{FF2B5EF4-FFF2-40B4-BE49-F238E27FC236}">
                <a16:creationId xmlns:a16="http://schemas.microsoft.com/office/drawing/2014/main" id="{128ABBC2-7D56-40E3-BDE1-A75D99185DC7}"/>
              </a:ext>
            </a:extLst>
          </p:cNvPr>
          <p:cNvSpPr/>
          <p:nvPr/>
        </p:nvSpPr>
        <p:spPr bwMode="auto">
          <a:xfrm>
            <a:off x="4648200" y="2438400"/>
            <a:ext cx="360040" cy="288032"/>
          </a:xfrm>
          <a:prstGeom prst="rightArrow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" name="椭圆 2">
            <a:extLst>
              <a:ext uri="{FF2B5EF4-FFF2-40B4-BE49-F238E27FC236}">
                <a16:creationId xmlns:a16="http://schemas.microsoft.com/office/drawing/2014/main" id="{6DBF9F84-42E7-4CF1-8818-845734B29D51}"/>
              </a:ext>
            </a:extLst>
          </p:cNvPr>
          <p:cNvSpPr/>
          <p:nvPr/>
        </p:nvSpPr>
        <p:spPr bwMode="auto">
          <a:xfrm>
            <a:off x="5638800" y="2590800"/>
            <a:ext cx="457200" cy="304800"/>
          </a:xfrm>
          <a:prstGeom prst="ellipse">
            <a:avLst/>
          </a:prstGeom>
          <a:noFill/>
          <a:ln w="635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C4A9AAFD-184C-4CAF-9999-6C62F5253BC7}"/>
              </a:ext>
            </a:extLst>
          </p:cNvPr>
          <p:cNvCxnSpPr/>
          <p:nvPr/>
        </p:nvCxnSpPr>
        <p:spPr bwMode="auto">
          <a:xfrm flipH="1">
            <a:off x="5410200" y="2895600"/>
            <a:ext cx="304800" cy="4572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C00000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17" name="内容占位符 2">
            <a:extLst>
              <a:ext uri="{FF2B5EF4-FFF2-40B4-BE49-F238E27FC236}">
                <a16:creationId xmlns:a16="http://schemas.microsoft.com/office/drawing/2014/main" id="{CFED835B-6A1C-4661-A3A7-B2D3416EAEC2}"/>
              </a:ext>
            </a:extLst>
          </p:cNvPr>
          <p:cNvSpPr txBox="1">
            <a:spLocks/>
          </p:cNvSpPr>
          <p:nvPr/>
        </p:nvSpPr>
        <p:spPr bwMode="auto">
          <a:xfrm>
            <a:off x="4343400" y="3352800"/>
            <a:ext cx="1828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altLang="zh-CN" sz="1200" b="0" kern="0" dirty="0">
                <a:solidFill>
                  <a:srgbClr val="C00000"/>
                </a:solidFill>
              </a:rPr>
              <a:t>the available interfaces from Wi-Fi are important for </a:t>
            </a:r>
            <a:r>
              <a:rPr lang="en-US" altLang="zh-CN" sz="1200" b="0" kern="0" dirty="0" err="1">
                <a:solidFill>
                  <a:srgbClr val="C00000"/>
                </a:solidFill>
              </a:rPr>
              <a:t>fibre</a:t>
            </a:r>
            <a:r>
              <a:rPr lang="en-US" altLang="zh-CN" sz="1200" b="0" kern="0" dirty="0">
                <a:solidFill>
                  <a:srgbClr val="C00000"/>
                </a:solidFill>
              </a:rPr>
              <a:t> link to help coordination  </a:t>
            </a:r>
            <a:endParaRPr lang="en-US" altLang="zh-CN" sz="1400" b="0" kern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439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Coordination differences between FTTR and UHR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Tony Zeng,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/>
              <a:t>July 2023</a:t>
            </a: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287919D2-C7E3-49A7-B25B-D9B09126E25B}"/>
              </a:ext>
            </a:extLst>
          </p:cNvPr>
          <p:cNvSpPr/>
          <p:nvPr/>
        </p:nvSpPr>
        <p:spPr>
          <a:xfrm>
            <a:off x="5181600" y="3253327"/>
            <a:ext cx="2133600" cy="709073"/>
          </a:xfrm>
          <a:prstGeom prst="ellipse">
            <a:avLst/>
          </a:prstGeom>
          <a:solidFill>
            <a:srgbClr val="F8B53C">
              <a:lumMod val="40000"/>
              <a:lumOff val="60000"/>
              <a:alpha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algn="ctr" defTabSz="9141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AEF3325C-00EF-40D8-B976-87C2D3EF06B3}"/>
              </a:ext>
            </a:extLst>
          </p:cNvPr>
          <p:cNvSpPr/>
          <p:nvPr/>
        </p:nvSpPr>
        <p:spPr>
          <a:xfrm>
            <a:off x="5562600" y="2438400"/>
            <a:ext cx="2031203" cy="689722"/>
          </a:xfrm>
          <a:prstGeom prst="ellipse">
            <a:avLst/>
          </a:prstGeom>
          <a:solidFill>
            <a:srgbClr val="F8B53C">
              <a:lumMod val="40000"/>
              <a:lumOff val="60000"/>
              <a:alpha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algn="ctr" defTabSz="9141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451B7157-8860-4C3E-8A6B-2F7EE3C8C302}"/>
              </a:ext>
            </a:extLst>
          </p:cNvPr>
          <p:cNvSpPr/>
          <p:nvPr/>
        </p:nvSpPr>
        <p:spPr>
          <a:xfrm>
            <a:off x="6067599" y="1672478"/>
            <a:ext cx="2031203" cy="689722"/>
          </a:xfrm>
          <a:prstGeom prst="ellipse">
            <a:avLst/>
          </a:prstGeom>
          <a:solidFill>
            <a:srgbClr val="F8B53C">
              <a:lumMod val="40000"/>
              <a:lumOff val="60000"/>
              <a:alpha val="5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algn="ctr" defTabSz="9141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id="{F29BF7BF-2CA1-4D80-A3D3-5434B4C662D1}"/>
              </a:ext>
            </a:extLst>
          </p:cNvPr>
          <p:cNvSpPr/>
          <p:nvPr/>
        </p:nvSpPr>
        <p:spPr>
          <a:xfrm>
            <a:off x="4097571" y="1995507"/>
            <a:ext cx="2263217" cy="1654224"/>
          </a:xfrm>
          <a:custGeom>
            <a:avLst/>
            <a:gdLst>
              <a:gd name="connsiteX0" fmla="*/ 1691111 w 1691111"/>
              <a:gd name="connsiteY0" fmla="*/ 0 h 1390650"/>
              <a:gd name="connsiteX1" fmla="*/ 119486 w 1691111"/>
              <a:gd name="connsiteY1" fmla="*/ 257175 h 1390650"/>
              <a:gd name="connsiteX2" fmla="*/ 214736 w 1691111"/>
              <a:gd name="connsiteY2" fmla="*/ 914400 h 1390650"/>
              <a:gd name="connsiteX3" fmla="*/ 1052936 w 1691111"/>
              <a:gd name="connsiteY3" fmla="*/ 1390650 h 139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1111" h="1390650">
                <a:moveTo>
                  <a:pt x="1691111" y="0"/>
                </a:moveTo>
                <a:cubicBezTo>
                  <a:pt x="1028329" y="52387"/>
                  <a:pt x="365548" y="104775"/>
                  <a:pt x="119486" y="257175"/>
                </a:cubicBezTo>
                <a:cubicBezTo>
                  <a:pt x="-126577" y="409575"/>
                  <a:pt x="59161" y="725487"/>
                  <a:pt x="214736" y="914400"/>
                </a:cubicBezTo>
                <a:cubicBezTo>
                  <a:pt x="370311" y="1103313"/>
                  <a:pt x="711623" y="1246981"/>
                  <a:pt x="1052936" y="1390650"/>
                </a:cubicBezTo>
              </a:path>
            </a:pathLst>
          </a:custGeom>
          <a:noFill/>
          <a:ln w="12700" cap="flat" cmpd="sng" algn="ctr">
            <a:solidFill>
              <a:srgbClr val="C7000A"/>
            </a:solidFill>
            <a:prstDash val="dash"/>
            <a:miter lim="800000"/>
            <a:headEnd type="stealth"/>
            <a:tailEnd type="stealth"/>
          </a:ln>
          <a:effectLst/>
        </p:spPr>
        <p:txBody>
          <a:bodyPr rtlCol="0" anchor="ctr"/>
          <a:lstStyle/>
          <a:p>
            <a:pPr marL="0" marR="0" lvl="0" indent="0" algn="ctr" defTabSz="9141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799" b="0" i="0" u="none" strike="noStrike" kern="0" cap="none" spc="0" normalizeH="0" baseline="0" noProof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Arial" panose="020B0604020202020204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8" name="任意多边形: 形状 17">
            <a:extLst>
              <a:ext uri="{FF2B5EF4-FFF2-40B4-BE49-F238E27FC236}">
                <a16:creationId xmlns:a16="http://schemas.microsoft.com/office/drawing/2014/main" id="{4C6CF6AB-7E6C-4DDA-BE3E-B9269F15D5E1}"/>
              </a:ext>
            </a:extLst>
          </p:cNvPr>
          <p:cNvSpPr/>
          <p:nvPr/>
        </p:nvSpPr>
        <p:spPr>
          <a:xfrm>
            <a:off x="6067599" y="2136428"/>
            <a:ext cx="1492830" cy="1394240"/>
          </a:xfrm>
          <a:custGeom>
            <a:avLst/>
            <a:gdLst>
              <a:gd name="connsiteX0" fmla="*/ 600075 w 1115466"/>
              <a:gd name="connsiteY0" fmla="*/ 0 h 1038225"/>
              <a:gd name="connsiteX1" fmla="*/ 1009650 w 1115466"/>
              <a:gd name="connsiteY1" fmla="*/ 200025 h 1038225"/>
              <a:gd name="connsiteX2" fmla="*/ 1028700 w 1115466"/>
              <a:gd name="connsiteY2" fmla="*/ 695325 h 1038225"/>
              <a:gd name="connsiteX3" fmla="*/ 0 w 1115466"/>
              <a:gd name="connsiteY3" fmla="*/ 1038225 h 103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5466" h="1038225">
                <a:moveTo>
                  <a:pt x="600075" y="0"/>
                </a:moveTo>
                <a:cubicBezTo>
                  <a:pt x="769144" y="42069"/>
                  <a:pt x="938213" y="84138"/>
                  <a:pt x="1009650" y="200025"/>
                </a:cubicBezTo>
                <a:cubicBezTo>
                  <a:pt x="1081088" y="315913"/>
                  <a:pt x="1196975" y="555625"/>
                  <a:pt x="1028700" y="695325"/>
                </a:cubicBezTo>
                <a:cubicBezTo>
                  <a:pt x="860425" y="835025"/>
                  <a:pt x="430212" y="936625"/>
                  <a:pt x="0" y="1038225"/>
                </a:cubicBezTo>
              </a:path>
            </a:pathLst>
          </a:custGeom>
          <a:noFill/>
          <a:ln w="12700" cap="flat" cmpd="sng" algn="ctr">
            <a:solidFill>
              <a:srgbClr val="1D13DD"/>
            </a:solidFill>
            <a:prstDash val="dash"/>
            <a:miter lim="800000"/>
            <a:headEnd type="stealth"/>
            <a:tailEnd type="stealth"/>
          </a:ln>
          <a:effectLst/>
        </p:spPr>
        <p:txBody>
          <a:bodyPr rtlCol="0" anchor="ctr"/>
          <a:lstStyle/>
          <a:p>
            <a:pPr marL="0" marR="0" lvl="0" indent="0" algn="ctr" defTabSz="91411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799" b="0" i="0" u="none" strike="noStrike" kern="0" cap="none" spc="0" normalizeH="0" baseline="0" noProof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Arial" panose="020B0604020202020204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C1F3D382-584D-4240-8B4D-6246F506F0FA}"/>
              </a:ext>
            </a:extLst>
          </p:cNvPr>
          <p:cNvSpPr/>
          <p:nvPr/>
        </p:nvSpPr>
        <p:spPr>
          <a:xfrm>
            <a:off x="1219200" y="2819400"/>
            <a:ext cx="31746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0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Multi-AP coordination over </a:t>
            </a:r>
            <a:r>
              <a:rPr lang="en-US" altLang="zh-CN" kern="0" dirty="0" err="1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fibre</a:t>
            </a:r>
            <a:r>
              <a:rPr lang="en-US" altLang="zh-CN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link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716B0C5C-3806-4386-84E6-0EFB66A5C16C}"/>
              </a:ext>
            </a:extLst>
          </p:cNvPr>
          <p:cNvSpPr/>
          <p:nvPr/>
        </p:nvSpPr>
        <p:spPr>
          <a:xfrm>
            <a:off x="2819400" y="3657600"/>
            <a:ext cx="38604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0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0" dirty="0">
                <a:solidFill>
                  <a:srgbClr val="1D13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Multi-AP coordination through air interface</a:t>
            </a:r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E62A6380-9B65-4D9C-A29F-C82B4A6A2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676400"/>
            <a:ext cx="7035281" cy="2209800"/>
          </a:xfrm>
          <a:prstGeom prst="rect">
            <a:avLst/>
          </a:prstGeom>
        </p:spPr>
      </p:pic>
      <p:sp>
        <p:nvSpPr>
          <p:cNvPr id="25" name="内容占位符 2">
            <a:extLst>
              <a:ext uri="{FF2B5EF4-FFF2-40B4-BE49-F238E27FC236}">
                <a16:creationId xmlns:a16="http://schemas.microsoft.com/office/drawing/2014/main" id="{790DB4C9-4DDD-417A-ABBA-FAA8FE272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343400"/>
            <a:ext cx="8382000" cy="1828800"/>
          </a:xfrm>
        </p:spPr>
        <p:txBody>
          <a:bodyPr/>
          <a:lstStyle/>
          <a:p>
            <a:r>
              <a:rPr lang="en-US" altLang="zh-CN" sz="2000" dirty="0" err="1"/>
              <a:t>Fibre</a:t>
            </a:r>
            <a:r>
              <a:rPr lang="en-US" altLang="zh-CN" sz="2000" dirty="0"/>
              <a:t> link should be a complement way for multi-AP coordination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Guaranteed low latency channel for control message exchange in PHY and DLL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Data are well coordinated by TDMA scheme for uplink and broadcasting in downlink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Tree topology, in which controller is set in MFU 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High throughput backhauling over </a:t>
            </a:r>
            <a:r>
              <a:rPr lang="en-US" altLang="zh-CN" sz="1600" kern="1200" dirty="0" err="1">
                <a:ea typeface="宋体" panose="02010600030101010101" pitchFamily="2" charset="-122"/>
              </a:rPr>
              <a:t>fibre</a:t>
            </a:r>
            <a:r>
              <a:rPr lang="en-US" altLang="zh-CN" sz="1600" kern="1200" dirty="0">
                <a:ea typeface="宋体" panose="02010600030101010101" pitchFamily="2" charset="-122"/>
              </a:rPr>
              <a:t>, best for Co-BF &amp; Joint transmission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Nature high synchronization over </a:t>
            </a:r>
            <a:r>
              <a:rPr lang="en-US" altLang="zh-CN" sz="1600" kern="1200" dirty="0" err="1">
                <a:ea typeface="宋体" panose="02010600030101010101" pitchFamily="2" charset="-122"/>
              </a:rPr>
              <a:t>fibre</a:t>
            </a:r>
            <a:r>
              <a:rPr lang="en-US" altLang="zh-CN" sz="1600" kern="1200" dirty="0">
                <a:ea typeface="宋体" panose="02010600030101010101" pitchFamily="2" charset="-122"/>
              </a:rPr>
              <a:t> network (OOK modulation over 2.5G/10G) </a:t>
            </a:r>
            <a:endParaRPr lang="en-US" altLang="zh-CN" kern="1200" dirty="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endParaRPr lang="en-US" altLang="zh-CN" sz="1600" kern="1200" dirty="0"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5830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Neighbor coordination in optical access network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Tony Zeng,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/>
              <a:t>July 2023</a:t>
            </a:r>
          </a:p>
        </p:txBody>
      </p:sp>
      <p:sp>
        <p:nvSpPr>
          <p:cNvPr id="25" name="内容占位符 2">
            <a:extLst>
              <a:ext uri="{FF2B5EF4-FFF2-40B4-BE49-F238E27FC236}">
                <a16:creationId xmlns:a16="http://schemas.microsoft.com/office/drawing/2014/main" id="{790DB4C9-4DDD-417A-ABBA-FAA8FE272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876800"/>
            <a:ext cx="8382000" cy="1524000"/>
          </a:xfrm>
        </p:spPr>
        <p:txBody>
          <a:bodyPr/>
          <a:lstStyle/>
          <a:p>
            <a:r>
              <a:rPr lang="en-US" altLang="zh-CN" sz="2000" dirty="0"/>
              <a:t>To enable global coordination through a E2E network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Additional controller in central office -&gt; Real-time coordination message exchanging: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zh-CN" sz="1600" kern="1200" dirty="0">
                <a:ea typeface="宋体" panose="02010600030101010101" pitchFamily="2" charset="-122"/>
              </a:rPr>
              <a:t>① under the same PON port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zh-CN" sz="1600" kern="1200" dirty="0">
                <a:ea typeface="宋体" panose="02010600030101010101" pitchFamily="2" charset="-122"/>
              </a:rPr>
              <a:t>② between different PON port of same OLT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zh-CN" sz="1600" kern="1200" dirty="0">
                <a:ea typeface="宋体" panose="02010600030101010101" pitchFamily="2" charset="-122"/>
              </a:rPr>
              <a:t>③ between different PON port of different OLT</a:t>
            </a:r>
          </a:p>
          <a:p>
            <a:pPr lvl="1">
              <a:lnSpc>
                <a:spcPct val="90000"/>
              </a:lnSpc>
            </a:pPr>
            <a:endParaRPr lang="en-US" altLang="zh-CN" sz="1600" kern="1200" dirty="0">
              <a:ea typeface="宋体" panose="02010600030101010101" pitchFamily="2" charset="-122"/>
            </a:endParaRPr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5430047E-4DD9-43F2-B616-9865AF8DCC4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315200" cy="3429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53086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057400"/>
          </a:xfrm>
        </p:spPr>
        <p:txBody>
          <a:bodyPr/>
          <a:lstStyle/>
          <a:p>
            <a:pPr algn="just"/>
            <a:r>
              <a:rPr lang="en-US" altLang="zh-CN" dirty="0"/>
              <a:t>Multi-AP coordination over </a:t>
            </a:r>
            <a:r>
              <a:rPr lang="en-US" altLang="zh-CN" dirty="0" err="1"/>
              <a:t>fibre</a:t>
            </a:r>
            <a:r>
              <a:rPr lang="en-US" altLang="zh-CN" dirty="0"/>
              <a:t> can be complementary way as that over air interface:</a:t>
            </a:r>
            <a:endParaRPr lang="en-US" altLang="zh-CN" strike="sngStrike" dirty="0">
              <a:solidFill>
                <a:srgbClr val="1E1EFA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zh-CN" sz="1800" kern="1200" dirty="0">
                <a:ea typeface="宋体" panose="02010600030101010101" pitchFamily="2" charset="-122"/>
              </a:rPr>
              <a:t>UHR may specify the multi-AP coordination control interface for </a:t>
            </a:r>
            <a:r>
              <a:rPr lang="en-US" altLang="zh-CN" sz="1800" kern="1200" dirty="0" err="1">
                <a:ea typeface="宋体" panose="02010600030101010101" pitchFamily="2" charset="-122"/>
              </a:rPr>
              <a:t>fibre</a:t>
            </a:r>
            <a:r>
              <a:rPr lang="en-US" altLang="zh-CN" sz="1800" kern="1200" dirty="0">
                <a:ea typeface="宋体" panose="02010600030101010101" pitchFamily="2" charset="-122"/>
              </a:rPr>
              <a:t> backhaul link</a:t>
            </a:r>
          </a:p>
          <a:p>
            <a:pPr lvl="1">
              <a:lnSpc>
                <a:spcPct val="90000"/>
              </a:lnSpc>
            </a:pPr>
            <a:endParaRPr lang="en-US" altLang="zh-CN" sz="1800" kern="1200" dirty="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endParaRPr lang="en-US" altLang="zh-CN" sz="1600" kern="1200" dirty="0"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Tony Zeng,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dirty="0"/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3567321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References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400" dirty="0"/>
              <a:t>[1] 11-22-1083-01-0wng-next-generation-sg-formation</a:t>
            </a:r>
          </a:p>
          <a:p>
            <a:r>
              <a:rPr lang="en-US" altLang="zh-CN" sz="1400" dirty="0"/>
              <a:t>[2] ITU-T G.9940 High speed </a:t>
            </a:r>
            <a:r>
              <a:rPr lang="en-US" altLang="zh-CN" sz="1400" dirty="0" err="1"/>
              <a:t>fibre</a:t>
            </a:r>
            <a:r>
              <a:rPr lang="en-US" altLang="zh-CN" sz="1400" dirty="0"/>
              <a:t>-based in-premises transceivers – system architecture</a:t>
            </a:r>
          </a:p>
          <a:p>
            <a:r>
              <a:rPr lang="en-US" altLang="zh-CN" sz="1400" dirty="0"/>
              <a:t>[3] ITU-T GSTP-FTTR Use cases and requirements of </a:t>
            </a:r>
            <a:r>
              <a:rPr lang="en-US" altLang="zh-CN" sz="1400" dirty="0" err="1"/>
              <a:t>fibre</a:t>
            </a:r>
            <a:r>
              <a:rPr lang="en-US" altLang="zh-CN" sz="1400" dirty="0"/>
              <a:t>-to-the-room (FTTR)</a:t>
            </a:r>
          </a:p>
          <a:p>
            <a:r>
              <a:rPr lang="en-US" altLang="zh-CN" sz="1400" dirty="0"/>
              <a:t>[4] ITU-T G.suppl.78 Use case and requirements of </a:t>
            </a:r>
            <a:r>
              <a:rPr lang="en-US" altLang="zh-CN" sz="1400" dirty="0" err="1"/>
              <a:t>fibre</a:t>
            </a:r>
            <a:r>
              <a:rPr lang="en-US" altLang="zh-CN" sz="1400" dirty="0"/>
              <a:t>-to-the-room for small business applications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Tony Zeng,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/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17873007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90248</TotalTime>
  <Words>631</Words>
  <Application>Microsoft Office PowerPoint</Application>
  <PresentationFormat>全屏显示(4:3)</PresentationFormat>
  <Paragraphs>103</Paragraphs>
  <Slides>8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ＭＳ Ｐゴシック</vt:lpstr>
      <vt:lpstr>黑体</vt:lpstr>
      <vt:lpstr>宋体</vt:lpstr>
      <vt:lpstr>微软雅黑</vt:lpstr>
      <vt:lpstr>Arial</vt:lpstr>
      <vt:lpstr>Times New Roman</vt:lpstr>
      <vt:lpstr>Wingdings</vt:lpstr>
      <vt:lpstr>802-11-Submission</vt:lpstr>
      <vt:lpstr>Multi-AP coordination over Fibre</vt:lpstr>
      <vt:lpstr>Introduction</vt:lpstr>
      <vt:lpstr>Fibre-to-The-Room (FTTR)</vt:lpstr>
      <vt:lpstr>The framework of FTTR</vt:lpstr>
      <vt:lpstr>Coordination differences between FTTR and UHR</vt:lpstr>
      <vt:lpstr>Neighbor coordination in optical access network</vt:lpstr>
      <vt:lpstr>Summary</vt:lpstr>
      <vt:lpstr>References</vt:lpstr>
    </vt:vector>
  </TitlesOfParts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zengyan (H)</cp:lastModifiedBy>
  <cp:revision>913</cp:revision>
  <cp:lastPrinted>1998-02-10T13:28:06Z</cp:lastPrinted>
  <dcterms:created xsi:type="dcterms:W3CDTF">2013-11-12T18:41:50Z</dcterms:created>
  <dcterms:modified xsi:type="dcterms:W3CDTF">2023-07-08T18:28:22Z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(3)VcoibvW0b+TDIdwkyq/nMc6VNCK842xDtWdU2hBtCg8t6IkNRrI3I51CZZ+n4vnZ5UD/+d7u
T0cm4VC8Uaq91C5q1gQpkll40amo6JyTNDeR0AFsA9VC4vTLCkSYxyk07RQGob6vxjC9OV2z
pjIdkq6uNHJYUNEvA32Gcu7of7I43X/ylb7UT5L3ff+MV+bz8uTxJe0a77KwNhgJk9yBbfJv
jXf5LrzcSdKs/1YfMB</vt:lpwstr>
  </property>
  <property fmtid="{D5CDD505-2E9C-101B-9397-08002B2CF9AE}" pid="4" name="_2015_ms_pID_7253431">
    <vt:lpwstr>EooZSDd5XAh9M+uVUtDrYgqhR8WOtEksGgW3YW1rZpnwX7SEeZWULe
tMeJNSxmP1afFpyKNrekPUBvugcB7DM5gnWQlvCxrR29jhZIhlzfB1qSmhjqmXQJdo5q4y5L
eOGdryaFIrVyrKO7y31flVVE+th7GpQOYy7jETzasANBGLND7zOhWRd+LaWTebGxnaNumabt
5t68FuO4vtlMv5lyPYiNDSANWC0vdhAD6Rrt</vt:lpwstr>
  </property>
  <property fmtid="{D5CDD505-2E9C-101B-9397-08002B2CF9AE}" pid="5" name="_2015_ms_pID_7253432">
    <vt:lpwstr>0w==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1657456861</vt:lpwstr>
  </property>
</Properties>
</file>