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899" r:id="rId3"/>
    <p:sldId id="914" r:id="rId4"/>
    <p:sldId id="918" r:id="rId5"/>
    <p:sldId id="927" r:id="rId6"/>
    <p:sldId id="925" r:id="rId7"/>
    <p:sldId id="926" r:id="rId8"/>
    <p:sldId id="929" r:id="rId9"/>
    <p:sldId id="921" r:id="rId10"/>
    <p:sldId id="922" r:id="rId11"/>
    <p:sldId id="878"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E9F7"/>
    <a:srgbClr val="C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91" autoAdjust="0"/>
    <p:restoredTop sz="96357" autoAdjust="0"/>
  </p:normalViewPr>
  <p:slideViewPr>
    <p:cSldViewPr>
      <p:cViewPr varScale="1">
        <p:scale>
          <a:sx n="80" d="100"/>
          <a:sy n="80" d="100"/>
        </p:scale>
        <p:origin x="304" y="60"/>
      </p:cViewPr>
      <p:guideLst>
        <p:guide orient="horz" pos="2160"/>
        <p:guide pos="3840"/>
      </p:guideLst>
    </p:cSldViewPr>
  </p:slideViewPr>
  <p:outlineViewPr>
    <p:cViewPr varScale="1">
      <p:scale>
        <a:sx n="50" d="100"/>
        <a:sy n="50" d="100"/>
      </p:scale>
      <p:origin x="0" y="-2592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802.11-23-xxxx-00-0uhr</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ltLang="zh-CN"/>
              <a:t>Jan 2023</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802.11-23-xxxx-00-0uhr</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ltLang="zh-CN"/>
              <a:t>Jan 2023</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ltLang="zh-CN"/>
              <a:t>Jan 2023</a:t>
            </a:r>
            <a:endParaRPr lang="en-US"/>
          </a:p>
        </p:txBody>
      </p:sp>
      <p:sp>
        <p:nvSpPr>
          <p:cNvPr id="6" name="Rectangle 6"/>
          <p:cNvSpPr>
            <a:spLocks noGrp="1" noChangeArrowheads="1"/>
          </p:cNvSpPr>
          <p:nvPr>
            <p:ph type="ftr"/>
          </p:nvPr>
        </p:nvSpPr>
        <p:spPr>
          <a:ln/>
        </p:spPr>
        <p:txBody>
          <a:bodyPr/>
          <a:lstStyle/>
          <a:p>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页眉占位符 1"/>
          <p:cNvSpPr>
            <a:spLocks noGrp="1"/>
          </p:cNvSpPr>
          <p:nvPr>
            <p:ph type="hdr" idx="10"/>
          </p:nvPr>
        </p:nvSpPr>
        <p:spPr/>
        <p:txBody>
          <a:bodyPr/>
          <a:lstStyle/>
          <a:p>
            <a:r>
              <a:rPr lang="en-US"/>
              <a:t>doc.: IEEE 802.11-23-xxxx-00-0uhr</a:t>
            </a:r>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2</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65456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3</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3124797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4</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25174267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6</a:t>
            </a:fld>
            <a:endParaRPr lang="en-US"/>
          </a:p>
        </p:txBody>
      </p:sp>
      <p:sp>
        <p:nvSpPr>
          <p:cNvPr id="8" name="页眉占位符 7"/>
          <p:cNvSpPr>
            <a:spLocks noGrp="1"/>
          </p:cNvSpPr>
          <p:nvPr>
            <p:ph type="hdr" idx="14"/>
          </p:nvPr>
        </p:nvSpPr>
        <p:spPr/>
        <p:txBody>
          <a:bodyPr/>
          <a:lstStyle/>
          <a:p>
            <a:r>
              <a:rPr lang="en-US"/>
              <a:t>doc.: IEEE 802.11-23-xxxx-00-0uhr</a:t>
            </a:r>
          </a:p>
        </p:txBody>
      </p:sp>
    </p:spTree>
    <p:extLst>
      <p:ext uri="{BB962C8B-B14F-4D97-AF65-F5344CB8AC3E}">
        <p14:creationId xmlns:p14="http://schemas.microsoft.com/office/powerpoint/2010/main" val="22073919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802.11-23-xxxx-00-0uhr</a:t>
            </a:r>
          </a:p>
        </p:txBody>
      </p:sp>
      <p:sp>
        <p:nvSpPr>
          <p:cNvPr id="5" name="日期占位符 4"/>
          <p:cNvSpPr>
            <a:spLocks noGrp="1"/>
          </p:cNvSpPr>
          <p:nvPr>
            <p:ph type="dt" idx="11"/>
          </p:nvPr>
        </p:nvSpPr>
        <p:spPr/>
        <p:txBody>
          <a:bodyPr/>
          <a:lstStyle/>
          <a:p>
            <a:r>
              <a:rPr lang="en-US" altLang="zh-CN"/>
              <a:t>Jan 2023</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3729480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idx="10"/>
          </p:nvPr>
        </p:nvSpPr>
        <p:spPr/>
        <p:txBody>
          <a:bodyPr/>
          <a:lstStyle/>
          <a:p>
            <a:r>
              <a:rPr lang="en-US"/>
              <a:t>doc.: IEEE 802.11-22-1931-00-0uhr</a:t>
            </a:r>
          </a:p>
        </p:txBody>
      </p:sp>
      <p:sp>
        <p:nvSpPr>
          <p:cNvPr id="5" name="日期占位符 4"/>
          <p:cNvSpPr>
            <a:spLocks noGrp="1"/>
          </p:cNvSpPr>
          <p:nvPr>
            <p:ph type="dt" idx="11"/>
          </p:nvPr>
        </p:nvSpPr>
        <p:spPr/>
        <p:txBody>
          <a:bodyPr/>
          <a:lstStyle/>
          <a:p>
            <a:r>
              <a:rPr lang="de-DE"/>
              <a:t>July 2022</a:t>
            </a:r>
            <a:endParaRPr lang="en-US"/>
          </a:p>
        </p:txBody>
      </p:sp>
      <p:sp>
        <p:nvSpPr>
          <p:cNvPr id="6" name="页脚占位符 5"/>
          <p:cNvSpPr>
            <a:spLocks noGrp="1"/>
          </p:cNvSpPr>
          <p:nvPr>
            <p:ph type="ftr" idx="12"/>
          </p:nvPr>
        </p:nvSpPr>
        <p:spPr/>
        <p:txBody>
          <a:bodyPr/>
          <a:lstStyle/>
          <a:p>
            <a:endParaRPr lang="en-US"/>
          </a:p>
        </p:txBody>
      </p:sp>
      <p:sp>
        <p:nvSpPr>
          <p:cNvPr id="7" name="灯片编号占位符 6"/>
          <p:cNvSpPr>
            <a:spLocks noGrp="1"/>
          </p:cNvSpPr>
          <p:nvPr>
            <p:ph type="sldNum" idx="13"/>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38500566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en-GB"/>
          </a:p>
        </p:txBody>
      </p:sp>
      <p:sp>
        <p:nvSpPr>
          <p:cNvPr id="7" name="标题 6"/>
          <p:cNvSpPr>
            <a:spLocks noGrp="1"/>
          </p:cNvSpPr>
          <p:nvPr>
            <p:ph type="title"/>
          </p:nvPr>
        </p:nvSpPr>
        <p:spPr/>
        <p:txBody>
          <a:bodyPr/>
          <a:lstStyle/>
          <a:p>
            <a:r>
              <a:rPr lang="zh-CN" altLang="en-US"/>
              <a:t>单击此处编辑母版标题样式</a:t>
            </a:r>
          </a:p>
        </p:txBody>
      </p:sp>
      <p:sp>
        <p:nvSpPr>
          <p:cNvPr id="8" name="日期占位符 7"/>
          <p:cNvSpPr>
            <a:spLocks noGrp="1"/>
          </p:cNvSpPr>
          <p:nvPr>
            <p:ph type="dt" idx="10"/>
          </p:nvPr>
        </p:nvSpPr>
        <p:spPr/>
        <p:txBody>
          <a:bodyPr/>
          <a:lstStyle/>
          <a:p>
            <a:r>
              <a:rPr lang="en-US" altLang="zh-CN"/>
              <a:t>July 2023</a:t>
            </a:r>
            <a:endParaRPr lang="en-GB" dirty="0"/>
          </a:p>
        </p:txBody>
      </p:sp>
      <p:sp>
        <p:nvSpPr>
          <p:cNvPr id="9" name="页脚占位符 8"/>
          <p:cNvSpPr>
            <a:spLocks noGrp="1"/>
          </p:cNvSpPr>
          <p:nvPr>
            <p:ph type="ftr" idx="11"/>
          </p:nvPr>
        </p:nvSpPr>
        <p:spPr/>
        <p:txBody>
          <a:bodyPr/>
          <a:lstStyle/>
          <a:p>
            <a:r>
              <a:rPr lang="en-GB" dirty="0" err="1"/>
              <a:t>Ziyang</a:t>
            </a:r>
            <a:r>
              <a:rPr lang="en-GB" dirty="0"/>
              <a:t> Guo, Huawei</a:t>
            </a:r>
          </a:p>
        </p:txBody>
      </p:sp>
      <p:sp>
        <p:nvSpPr>
          <p:cNvPr id="10" name="灯片编号占位符 9"/>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Ziyang Guo,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de-DE"/>
              <a:t>Mastertitelformat bearbeiten</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Date Placeholder 3"/>
          <p:cNvSpPr>
            <a:spLocks noGrp="1"/>
          </p:cNvSpPr>
          <p:nvPr>
            <p:ph type="dt" idx="10"/>
          </p:nvPr>
        </p:nvSpPr>
        <p:spPr/>
        <p:txBody>
          <a:bodyPr/>
          <a:lstStyle>
            <a:lvl1pPr>
              <a:defRPr/>
            </a:lvl1pPr>
          </a:lstStyle>
          <a:p>
            <a:r>
              <a:rPr lang="en-US" altLang="zh-CN"/>
              <a:t>July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Ziyang Guo,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Date Placeholder 4"/>
          <p:cNvSpPr>
            <a:spLocks noGrp="1"/>
          </p:cNvSpPr>
          <p:nvPr>
            <p:ph type="dt" idx="10"/>
          </p:nvPr>
        </p:nvSpPr>
        <p:spPr/>
        <p:txBody>
          <a:bodyPr/>
          <a:lstStyle>
            <a:lvl1pPr>
              <a:defRPr/>
            </a:lvl1pPr>
          </a:lstStyle>
          <a:p>
            <a:r>
              <a:rPr lang="en-US" altLang="zh-CN"/>
              <a:t>July 2023</a:t>
            </a:r>
            <a:endParaRPr lang="en-GB" altLang="zh-CN" dirty="0"/>
          </a:p>
        </p:txBody>
      </p:sp>
      <p:sp>
        <p:nvSpPr>
          <p:cNvPr id="6" name="Footer Placeholder 5"/>
          <p:cNvSpPr>
            <a:spLocks noGrp="1"/>
          </p:cNvSpPr>
          <p:nvPr>
            <p:ph type="ftr" idx="11"/>
          </p:nvPr>
        </p:nvSpPr>
        <p:spPr/>
        <p:txBody>
          <a:bodyPr/>
          <a:lstStyle>
            <a:lvl1pPr>
              <a:defRPr/>
            </a:lvl1pPr>
          </a:lstStyle>
          <a:p>
            <a:r>
              <a:rPr lang="en-GB" altLang="zh-CN"/>
              <a:t>Ziyang Guo, Huawei</a:t>
            </a:r>
            <a:endParaRPr lang="en-GB" altLang="zh-CN"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de-DE"/>
              <a:t>Mastertitelformat bearbeiten</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7" name="Date Placeholder 6"/>
          <p:cNvSpPr>
            <a:spLocks noGrp="1"/>
          </p:cNvSpPr>
          <p:nvPr>
            <p:ph type="dt" idx="10"/>
          </p:nvPr>
        </p:nvSpPr>
        <p:spPr/>
        <p:txBody>
          <a:bodyPr/>
          <a:lstStyle>
            <a:lvl1pPr>
              <a:defRPr/>
            </a:lvl1pPr>
          </a:lstStyle>
          <a:p>
            <a:r>
              <a:rPr lang="en-US" altLang="zh-CN"/>
              <a:t>July 2023</a:t>
            </a:r>
            <a:endParaRPr lang="en-GB" altLang="zh-CN"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ltLang="zh-CN"/>
              <a:t>Ziyang Guo,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Date Placeholder 2"/>
          <p:cNvSpPr>
            <a:spLocks noGrp="1"/>
          </p:cNvSpPr>
          <p:nvPr>
            <p:ph type="dt" idx="10"/>
          </p:nvPr>
        </p:nvSpPr>
        <p:spPr/>
        <p:txBody>
          <a:bodyPr/>
          <a:lstStyle>
            <a:lvl1pPr>
              <a:defRPr/>
            </a:lvl1pPr>
          </a:lstStyle>
          <a:p>
            <a:r>
              <a:rPr lang="en-US" altLang="zh-CN"/>
              <a:t>July 2023</a:t>
            </a:r>
            <a:endParaRPr lang="en-GB" altLang="zh-CN" dirty="0"/>
          </a:p>
        </p:txBody>
      </p:sp>
      <p:sp>
        <p:nvSpPr>
          <p:cNvPr id="4" name="Footer Placeholder 3"/>
          <p:cNvSpPr>
            <a:spLocks noGrp="1"/>
          </p:cNvSpPr>
          <p:nvPr>
            <p:ph type="ftr" idx="11"/>
          </p:nvPr>
        </p:nvSpPr>
        <p:spPr/>
        <p:txBody>
          <a:bodyPr/>
          <a:lstStyle>
            <a:lvl1pPr>
              <a:defRPr/>
            </a:lvl1pPr>
          </a:lstStyle>
          <a:p>
            <a:r>
              <a:rPr lang="en-GB" altLang="zh-CN"/>
              <a:t>Ziyang Guo, Huawei</a:t>
            </a:r>
            <a:endParaRPr lang="en-GB" altLang="zh-CN"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zh-CN"/>
              <a:t>July 2023</a:t>
            </a:r>
            <a:endParaRPr lang="en-GB" altLang="zh-CN" dirty="0"/>
          </a:p>
        </p:txBody>
      </p:sp>
      <p:sp>
        <p:nvSpPr>
          <p:cNvPr id="3" name="Footer Placeholder 2"/>
          <p:cNvSpPr>
            <a:spLocks noGrp="1"/>
          </p:cNvSpPr>
          <p:nvPr>
            <p:ph type="ftr" idx="11"/>
          </p:nvPr>
        </p:nvSpPr>
        <p:spPr/>
        <p:txBody>
          <a:bodyPr/>
          <a:lstStyle>
            <a:lvl1pPr>
              <a:defRPr/>
            </a:lvl1pPr>
          </a:lstStyle>
          <a:p>
            <a:r>
              <a:rPr lang="en-GB" altLang="zh-CN"/>
              <a:t>Ziyang Guo, Huawei</a:t>
            </a:r>
            <a:endParaRPr lang="en-GB" altLang="zh-CN"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GB"/>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July 2023</a:t>
            </a:r>
            <a:endParaRPr lang="en-GB" altLang="zh-CN" dirty="0"/>
          </a:p>
        </p:txBody>
      </p:sp>
      <p:sp>
        <p:nvSpPr>
          <p:cNvPr id="5" name="Footer Placeholder 4"/>
          <p:cNvSpPr>
            <a:spLocks noGrp="1"/>
          </p:cNvSpPr>
          <p:nvPr>
            <p:ph type="ftr" idx="11"/>
          </p:nvPr>
        </p:nvSpPr>
        <p:spPr/>
        <p:txBody>
          <a:bodyPr/>
          <a:lstStyle>
            <a:lvl1pPr>
              <a:defRPr/>
            </a:lvl1pPr>
          </a:lstStyle>
          <a:p>
            <a:r>
              <a:rPr lang="en-GB" altLang="zh-CN"/>
              <a:t>Ziyang Guo, Huawei</a:t>
            </a:r>
            <a:endParaRPr lang="en-GB" altLang="zh-CN"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de-DE"/>
              <a:t>Mastertitelformat bearbeiten</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e Placeholder 3"/>
          <p:cNvSpPr>
            <a:spLocks noGrp="1"/>
          </p:cNvSpPr>
          <p:nvPr>
            <p:ph type="dt" idx="10"/>
          </p:nvPr>
        </p:nvSpPr>
        <p:spPr/>
        <p:txBody>
          <a:bodyPr/>
          <a:lstStyle>
            <a:lvl1pPr>
              <a:defRPr/>
            </a:lvl1pPr>
          </a:lstStyle>
          <a:p>
            <a:r>
              <a:rPr lang="en-US" altLang="zh-CN"/>
              <a:t>July 2023</a:t>
            </a:r>
            <a:endParaRPr lang="en-GB" altLang="zh-CN" dirty="0"/>
          </a:p>
        </p:txBody>
      </p:sp>
      <p:sp>
        <p:nvSpPr>
          <p:cNvPr id="5" name="Footer Placeholder 4"/>
          <p:cNvSpPr>
            <a:spLocks noGrp="1"/>
          </p:cNvSpPr>
          <p:nvPr>
            <p:ph type="ftr" idx="11"/>
          </p:nvPr>
        </p:nvSpPr>
        <p:spPr/>
        <p:txBody>
          <a:bodyPr/>
          <a:lstStyle>
            <a:lvl1pPr>
              <a:defRPr/>
            </a:lvl1pPr>
          </a:lstStyle>
          <a:p>
            <a:r>
              <a:rPr lang="en-GB"/>
              <a:t>Ziyang Guo,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Ziyang</a:t>
            </a:r>
            <a:r>
              <a:rPr lang="en-GB" dirty="0"/>
              <a:t> Guo, Huawei</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802.11-23-1182-01-aiml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onnx.a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0.png"/><Relationship Id="rId9" Type="http://schemas.openxmlformats.org/officeDocument/2006/relationships/image" Target="../media/image9.png"/></Relationships>
</file>

<file path=ppt/slides/_rels/slide5.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_rels/slide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782633" y="606425"/>
            <a:ext cx="10726216"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dirty="0"/>
              <a:t>Follow-up </a:t>
            </a:r>
            <a:r>
              <a:rPr lang="en-US" dirty="0"/>
              <a:t>Discussions on Neural Network Model Sharing for WLAN</a:t>
            </a:r>
          </a:p>
        </p:txBody>
      </p:sp>
      <p:sp>
        <p:nvSpPr>
          <p:cNvPr id="3074" name="Rectangle 2"/>
          <p:cNvSpPr>
            <a:spLocks noGrp="1" noChangeArrowheads="1"/>
          </p:cNvSpPr>
          <p:nvPr>
            <p:ph type="subTitle" idx="1"/>
          </p:nvPr>
        </p:nvSpPr>
        <p:spPr>
          <a:xfrm>
            <a:off x="1878541" y="1924807"/>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a:t>
            </a:r>
          </a:p>
        </p:txBody>
      </p:sp>
      <p:sp>
        <p:nvSpPr>
          <p:cNvPr id="6" name="Date Placeholder 3"/>
          <p:cNvSpPr>
            <a:spLocks noGrp="1"/>
          </p:cNvSpPr>
          <p:nvPr>
            <p:ph type="dt" idx="10"/>
          </p:nvPr>
        </p:nvSpPr>
        <p:spPr>
          <a:xfrm>
            <a:off x="929217" y="333375"/>
            <a:ext cx="2499764" cy="273050"/>
          </a:xfrm>
        </p:spPr>
        <p:txBody>
          <a:bodyPr/>
          <a:lstStyle/>
          <a:p>
            <a:r>
              <a:rPr lang="en-US" altLang="zh-CN"/>
              <a:t>July 2023</a:t>
            </a:r>
            <a:endParaRPr lang="en-GB" dirty="0"/>
          </a:p>
        </p:txBody>
      </p:sp>
      <p:sp>
        <p:nvSpPr>
          <p:cNvPr id="7" name="Footer Placeholder 4"/>
          <p:cNvSpPr>
            <a:spLocks noGrp="1"/>
          </p:cNvSpPr>
          <p:nvPr>
            <p:ph type="ftr" idx="11"/>
          </p:nvPr>
        </p:nvSpPr>
        <p:spPr>
          <a:xfrm>
            <a:off x="7143757" y="6475414"/>
            <a:ext cx="4246027" cy="180975"/>
          </a:xfrm>
        </p:spPr>
        <p:txBody>
          <a:bodyPr/>
          <a:lstStyle/>
          <a:p>
            <a:r>
              <a:rPr lang="en-GB" altLang="zh-CN"/>
              <a:t>Ziyang Guo, Huawei</a:t>
            </a:r>
            <a:endParaRPr lang="en-GB" altLang="zh-CN" dirty="0"/>
          </a:p>
        </p:txBody>
      </p:sp>
      <p:sp>
        <p:nvSpPr>
          <p:cNvPr id="8" name="Slide Number Placeholder 5"/>
          <p:cNvSpPr>
            <a:spLocks noGrp="1"/>
          </p:cNvSpPr>
          <p:nvPr>
            <p:ph type="sldNum" idx="12"/>
          </p:nvPr>
        </p:nvSpPr>
        <p:spPr>
          <a:xfrm>
            <a:off x="5793318" y="6475414"/>
            <a:ext cx="704849" cy="363537"/>
          </a:xfrm>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1020756" y="23709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764017099"/>
              </p:ext>
            </p:extLst>
          </p:nvPr>
        </p:nvGraphicFramePr>
        <p:xfrm>
          <a:off x="1087839" y="2924944"/>
          <a:ext cx="10115805" cy="2304256"/>
        </p:xfrm>
        <a:graphic>
          <a:graphicData uri="http://schemas.openxmlformats.org/drawingml/2006/table">
            <a:tbl>
              <a:tblPr>
                <a:tableStyleId>{5C22544A-7EE6-4342-B048-85BDC9FD1C3A}</a:tableStyleId>
              </a:tblPr>
              <a:tblGrid>
                <a:gridCol w="2242865">
                  <a:extLst>
                    <a:ext uri="{9D8B030D-6E8A-4147-A177-3AD203B41FA5}">
                      <a16:colId xmlns:a16="http://schemas.microsoft.com/office/drawing/2014/main" val="1982600515"/>
                    </a:ext>
                  </a:extLst>
                </a:gridCol>
                <a:gridCol w="1561575">
                  <a:extLst>
                    <a:ext uri="{9D8B030D-6E8A-4147-A177-3AD203B41FA5}">
                      <a16:colId xmlns:a16="http://schemas.microsoft.com/office/drawing/2014/main" val="2703258511"/>
                    </a:ext>
                  </a:extLst>
                </a:gridCol>
                <a:gridCol w="1988193">
                  <a:extLst>
                    <a:ext uri="{9D8B030D-6E8A-4147-A177-3AD203B41FA5}">
                      <a16:colId xmlns:a16="http://schemas.microsoft.com/office/drawing/2014/main" val="20002"/>
                    </a:ext>
                  </a:extLst>
                </a:gridCol>
                <a:gridCol w="1134957">
                  <a:extLst>
                    <a:ext uri="{9D8B030D-6E8A-4147-A177-3AD203B41FA5}">
                      <a16:colId xmlns:a16="http://schemas.microsoft.com/office/drawing/2014/main" val="20003"/>
                    </a:ext>
                  </a:extLst>
                </a:gridCol>
                <a:gridCol w="3188215">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mn-lt"/>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cs typeface="Calibri" panose="020F0502020204030204" pitchFamily="34" charset="0"/>
                        </a:rPr>
                        <a:t>Affiliations</a:t>
                      </a:r>
                      <a:endParaRPr lang="en-US" sz="1800" b="1"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ea typeface="Times New Roman" panose="02020603050405020304" pitchFamily="18" charset="0"/>
                          <a:cs typeface="Calibri" panose="020F0502020204030204" pitchFamily="34" charset="0"/>
                        </a:rPr>
                        <a:t>Address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ea typeface="Times New Roman" panose="02020603050405020304" pitchFamily="18" charset="0"/>
                          <a:cs typeface="Calibri" panose="020F0502020204030204" pitchFamily="34" charset="0"/>
                        </a:rPr>
                        <a:t>Phone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mn-lt"/>
                          <a:cs typeface="Calibri" panose="020F0502020204030204" pitchFamily="34" charset="0"/>
                        </a:rPr>
                        <a:t>Email</a:t>
                      </a:r>
                      <a:endParaRPr lang="en-US" sz="1800" b="1"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665212">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err="1">
                          <a:effectLst/>
                          <a:latin typeface="+mn-lt"/>
                          <a:ea typeface="+mn-ea"/>
                          <a:cs typeface="Calibri" panose="020F0502020204030204" pitchFamily="34" charset="0"/>
                        </a:rPr>
                        <a:t>Ziyang</a:t>
                      </a:r>
                      <a:r>
                        <a:rPr lang="en-US" altLang="zh-CN" sz="1800" dirty="0">
                          <a:effectLst/>
                          <a:latin typeface="+mn-lt"/>
                          <a:ea typeface="+mn-ea"/>
                          <a:cs typeface="Calibri" panose="020F0502020204030204" pitchFamily="34" charset="0"/>
                        </a:rPr>
                        <a:t> Guo</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mn-lt"/>
                          <a:ea typeface="+mn-ea"/>
                          <a:cs typeface="Calibri" panose="020F0502020204030204" pitchFamily="34" charset="0"/>
                        </a:rPr>
                        <a:t>Huawei</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l">
                        <a:lnSpc>
                          <a:spcPct val="110000"/>
                        </a:lnSpc>
                        <a:spcBef>
                          <a:spcPts val="0"/>
                        </a:spcBef>
                        <a:spcAft>
                          <a:spcPts val="0"/>
                        </a:spcAft>
                      </a:pPr>
                      <a:r>
                        <a:rPr lang="en-US" sz="1800" dirty="0">
                          <a:effectLst/>
                          <a:latin typeface="+mn-lt"/>
                          <a:ea typeface="Times New Roman" panose="02020603050405020304" pitchFamily="18" charset="0"/>
                          <a:cs typeface="Calibri" panose="020F0502020204030204" pitchFamily="34" charset="0"/>
                        </a:rPr>
                        <a:t>Huawei Base, </a:t>
                      </a:r>
                      <a:r>
                        <a:rPr lang="en-US" sz="1800" dirty="0" err="1">
                          <a:effectLst/>
                          <a:latin typeface="+mn-lt"/>
                          <a:ea typeface="Times New Roman" panose="02020603050405020304" pitchFamily="18" charset="0"/>
                          <a:cs typeface="Calibri" panose="020F0502020204030204" pitchFamily="34" charset="0"/>
                        </a:rPr>
                        <a:t>Bantian</a:t>
                      </a:r>
                      <a:r>
                        <a:rPr lang="en-US" sz="1800" dirty="0">
                          <a:effectLst/>
                          <a:latin typeface="+mn-lt"/>
                          <a:ea typeface="Times New Roman" panose="02020603050405020304" pitchFamily="18" charset="0"/>
                          <a:cs typeface="Calibri" panose="020F0502020204030204" pitchFamily="34" charset="0"/>
                        </a:rPr>
                        <a:t>,</a:t>
                      </a:r>
                      <a:r>
                        <a:rPr lang="en-US" sz="1800" baseline="0" dirty="0">
                          <a:effectLst/>
                          <a:latin typeface="+mn-lt"/>
                          <a:ea typeface="Times New Roman" panose="02020603050405020304" pitchFamily="18" charset="0"/>
                          <a:cs typeface="Calibri" panose="020F0502020204030204" pitchFamily="34" charset="0"/>
                        </a:rPr>
                        <a:t> </a:t>
                      </a:r>
                      <a:r>
                        <a:rPr lang="en-US" sz="1800" baseline="0" dirty="0" err="1">
                          <a:effectLst/>
                          <a:latin typeface="+mn-lt"/>
                          <a:ea typeface="Times New Roman" panose="02020603050405020304" pitchFamily="18" charset="0"/>
                          <a:cs typeface="Calibri" panose="020F0502020204030204" pitchFamily="34" charset="0"/>
                        </a:rPr>
                        <a:t>Longgang</a:t>
                      </a:r>
                      <a:r>
                        <a:rPr lang="en-US" sz="1800" baseline="0" dirty="0">
                          <a:effectLst/>
                          <a:latin typeface="+mn-lt"/>
                          <a:ea typeface="Times New Roman" panose="02020603050405020304" pitchFamily="18" charset="0"/>
                          <a:cs typeface="Calibri" panose="020F0502020204030204" pitchFamily="34" charset="0"/>
                        </a:rPr>
                        <a:t>, Shenzhen, Guangdong, China, 518129</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endParaRPr lang="en-US" sz="1800" dirty="0">
                        <a:effectLst/>
                        <a:latin typeface="+mn-lt"/>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mn-lt"/>
                          <a:cs typeface="Calibri" panose="020F0502020204030204" pitchFamily="34" charset="0"/>
                        </a:rPr>
                        <a:t>guoziyang@huawei.com</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576064">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a:effectLst/>
                          <a:latin typeface="+mn-lt"/>
                          <a:ea typeface="Times New Roman" panose="02020603050405020304" pitchFamily="18" charset="0"/>
                          <a:cs typeface="Calibri" panose="020F0502020204030204" pitchFamily="34" charset="0"/>
                        </a:rPr>
                        <a:t>Peng Liu</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dirty="0">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72008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altLang="zh-CN" sz="1800" dirty="0">
                          <a:effectLst/>
                          <a:latin typeface="+mn-lt"/>
                          <a:ea typeface="Times New Roman" panose="02020603050405020304" pitchFamily="18" charset="0"/>
                          <a:cs typeface="Calibri" panose="020F0502020204030204" pitchFamily="34" charset="0"/>
                        </a:rPr>
                        <a:t>Ross Jian Yu</a:t>
                      </a:r>
                      <a:endParaRPr lang="en-US" sz="1800" dirty="0">
                        <a:effectLst/>
                        <a:latin typeface="+mn-lt"/>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zh-CN" altLang="en-US"/>
                    </a:p>
                  </a:txBody>
                  <a:tcPr/>
                </a:tc>
                <a:tc vMerge="1">
                  <a:txBody>
                    <a:bodyPr/>
                    <a:lstStyle/>
                    <a:p>
                      <a:endParaRPr lang="zh-CN" altLang="en-US"/>
                    </a:p>
                  </a:txBody>
                  <a:tcPr/>
                </a:tc>
                <a:tc>
                  <a:txBody>
                    <a:bodyPr/>
                    <a:lstStyle/>
                    <a:p>
                      <a:endParaRPr lang="zh-CN" altLang="en-US">
                        <a:latin typeface="+mn-lt"/>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zh-CN" altLang="en-US" dirty="0">
                        <a:latin typeface="+mn-l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Summary</a:t>
            </a:r>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
        <p:nvSpPr>
          <p:cNvPr id="9" name="内容占位符 2">
            <a:extLst>
              <a:ext uri="{FF2B5EF4-FFF2-40B4-BE49-F238E27FC236}">
                <a16:creationId xmlns:a16="http://schemas.microsoft.com/office/drawing/2014/main" id="{26695F2F-5024-4F49-BF35-FFDFDBED809E}"/>
              </a:ext>
            </a:extLst>
          </p:cNvPr>
          <p:cNvSpPr>
            <a:spLocks noGrp="1"/>
          </p:cNvSpPr>
          <p:nvPr>
            <p:ph idx="1"/>
          </p:nvPr>
        </p:nvSpPr>
        <p:spPr>
          <a:xfrm>
            <a:off x="983433" y="1830389"/>
            <a:ext cx="10292052" cy="4341809"/>
          </a:xfrm>
        </p:spPr>
        <p:txBody>
          <a:bodyPr/>
          <a:lstStyle/>
          <a:p>
            <a:pPr>
              <a:buFont typeface="Arial" panose="020B0604020202020204" pitchFamily="34" charset="0"/>
              <a:buChar char="•"/>
            </a:pPr>
            <a:r>
              <a:rPr lang="en-US" altLang="zh-CN" sz="2800" dirty="0">
                <a:solidFill>
                  <a:schemeClr val="tx1"/>
                </a:solidFill>
              </a:rPr>
              <a:t>In this contribution, we take channel access and rate adaptation as example to further discuss the neural network model architecture, including</a:t>
            </a:r>
            <a:endParaRPr lang="en-US" altLang="zh-CN" sz="3200" dirty="0">
              <a:solidFill>
                <a:schemeClr val="tx1"/>
              </a:solidFill>
            </a:endParaRPr>
          </a:p>
          <a:p>
            <a:pPr lvl="1">
              <a:buFont typeface="Arial" panose="020B0604020202020204" pitchFamily="34" charset="0"/>
              <a:buChar char="•"/>
            </a:pPr>
            <a:r>
              <a:rPr lang="en-US" altLang="zh-CN" sz="2400" dirty="0">
                <a:solidFill>
                  <a:schemeClr val="tx1"/>
                </a:solidFill>
              </a:rPr>
              <a:t>Pre- and post- processing</a:t>
            </a:r>
          </a:p>
          <a:p>
            <a:pPr lvl="1">
              <a:buFont typeface="Arial" panose="020B0604020202020204" pitchFamily="34" charset="0"/>
              <a:buChar char="•"/>
            </a:pPr>
            <a:r>
              <a:rPr lang="en-US" altLang="zh-CN" sz="2400" dirty="0">
                <a:solidFill>
                  <a:schemeClr val="tx1"/>
                </a:solidFill>
              </a:rPr>
              <a:t>Inputs and reference format</a:t>
            </a:r>
          </a:p>
          <a:p>
            <a:pPr lvl="1">
              <a:buFont typeface="Arial" panose="020B0604020202020204" pitchFamily="34" charset="0"/>
              <a:buChar char="•"/>
            </a:pPr>
            <a:r>
              <a:rPr lang="en-US" altLang="zh-CN" sz="2400" dirty="0">
                <a:solidFill>
                  <a:schemeClr val="tx1"/>
                </a:solidFill>
              </a:rPr>
              <a:t>Technical feasibility of model reuse and corresponding benefits</a:t>
            </a: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dirty="0"/>
          </a:p>
          <a:p>
            <a:pPr>
              <a:buFont typeface="Arial" panose="020B0604020202020204" pitchFamily="34" charset="0"/>
              <a:buChar char="•"/>
            </a:pPr>
            <a:endParaRPr lang="en-US" altLang="zh-CN" dirty="0">
              <a:solidFill>
                <a:schemeClr val="tx1"/>
              </a:solidFill>
            </a:endParaRPr>
          </a:p>
        </p:txBody>
      </p:sp>
    </p:spTree>
    <p:extLst>
      <p:ext uri="{BB962C8B-B14F-4D97-AF65-F5344CB8AC3E}">
        <p14:creationId xmlns:p14="http://schemas.microsoft.com/office/powerpoint/2010/main" val="26286583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a:t>
            </a:r>
            <a:endParaRPr lang="zh-CN" altLang="en-US" dirty="0"/>
          </a:p>
        </p:txBody>
      </p:sp>
      <p:sp>
        <p:nvSpPr>
          <p:cNvPr id="3" name="内容占位符 2"/>
          <p:cNvSpPr>
            <a:spLocks noGrp="1"/>
          </p:cNvSpPr>
          <p:nvPr>
            <p:ph idx="1"/>
          </p:nvPr>
        </p:nvSpPr>
        <p:spPr>
          <a:xfrm>
            <a:off x="1055440" y="1981202"/>
            <a:ext cx="10081120" cy="3968078"/>
          </a:xfrm>
        </p:spPr>
        <p:txBody>
          <a:bodyPr/>
          <a:lstStyle/>
          <a:p>
            <a:pPr marL="0" indent="0"/>
            <a:r>
              <a:rPr lang="en-US" altLang="zh-CN" sz="1600" dirty="0"/>
              <a:t>[1] 11-23-0750-00-aiml-discussions-on-neural-network-model-sharing-for-wlan</a:t>
            </a:r>
          </a:p>
          <a:p>
            <a:pPr marL="0" indent="0"/>
            <a:r>
              <a:rPr lang="en-US" altLang="zh-CN" sz="1600" dirty="0"/>
              <a:t>[2] 11-22-1522-01-aiml-drl-based-channel-access</a:t>
            </a:r>
          </a:p>
          <a:p>
            <a:pPr marL="0" indent="0"/>
            <a:r>
              <a:rPr lang="en-US" altLang="zh-CN" sz="1600" dirty="0">
                <a:solidFill>
                  <a:schemeClr val="tx1"/>
                </a:solidFill>
              </a:rPr>
              <a:t>[3] Z. Guo, Z. Chen, P. Liu, J. Luo, X. Yang and X. Sun, "Multi-Agent Reinforcement Learning-Based Distributed Channel Access for Next Generation Wireless Networks," in IEEE Journal on Selected Areas in Communications, vol. 40, no. 5, pp. 1587-1599, May 2022, </a:t>
            </a:r>
            <a:r>
              <a:rPr lang="en-US" altLang="zh-CN" sz="1600" dirty="0" err="1">
                <a:solidFill>
                  <a:schemeClr val="tx1"/>
                </a:solidFill>
              </a:rPr>
              <a:t>doi</a:t>
            </a:r>
            <a:r>
              <a:rPr lang="en-US" altLang="zh-CN" sz="1600" dirty="0">
                <a:solidFill>
                  <a:schemeClr val="tx1"/>
                </a:solidFill>
              </a:rPr>
              <a:t>: 10.1109/JSAC.2022.3143251.</a:t>
            </a:r>
          </a:p>
          <a:p>
            <a:pPr marL="0" indent="0"/>
            <a:r>
              <a:rPr lang="en-US" altLang="zh-CN" sz="1600" dirty="0">
                <a:solidFill>
                  <a:schemeClr val="tx1"/>
                </a:solidFill>
              </a:rPr>
              <a:t>[4] W. Lin, Z. Guo, P. Liu, M. Du, X. Sun and X. Yang, "Deep Reinforcement Learning based Rate Adaptation for Wi-Fi Networks," 2022 IEEE 96th Vehicular Technology Conference (VTC2022-Fall), London, United Kingdom, 2022, pp. 1-5, </a:t>
            </a:r>
            <a:r>
              <a:rPr lang="en-US" altLang="zh-CN" sz="1600" dirty="0" err="1">
                <a:solidFill>
                  <a:schemeClr val="tx1"/>
                </a:solidFill>
              </a:rPr>
              <a:t>doi</a:t>
            </a:r>
            <a:r>
              <a:rPr lang="en-US" altLang="zh-CN" sz="1600" dirty="0">
                <a:solidFill>
                  <a:schemeClr val="tx1"/>
                </a:solidFill>
              </a:rPr>
              <a:t>: 10.1109/VTC2022-Fall57202.2022.10012797.</a:t>
            </a:r>
          </a:p>
          <a:p>
            <a:pPr marL="0" indent="0"/>
            <a:r>
              <a:rPr lang="en-US" altLang="zh-CN" sz="1600" dirty="0">
                <a:solidFill>
                  <a:schemeClr val="tx1"/>
                </a:solidFill>
              </a:rPr>
              <a:t>[5] L. Zhang, H. Yin, Z. Zhou, S. Roy and Y. Sun, "Enhancing </a:t>
            </a:r>
            <a:r>
              <a:rPr lang="en-US" altLang="zh-CN" sz="1600" dirty="0" err="1">
                <a:solidFill>
                  <a:schemeClr val="tx1"/>
                </a:solidFill>
              </a:rPr>
              <a:t>WiFi</a:t>
            </a:r>
            <a:r>
              <a:rPr lang="en-US" altLang="zh-CN" sz="1600" dirty="0">
                <a:solidFill>
                  <a:schemeClr val="tx1"/>
                </a:solidFill>
              </a:rPr>
              <a:t> Multiple Access Performance with Federated Deep Reinforcement Learning," 2020 IEEE 92nd Vehicular Technology Conference (VTC2020-Fall), Victoria, BC, Canada, 2020, pp. 1-6, </a:t>
            </a:r>
            <a:r>
              <a:rPr lang="en-US" altLang="zh-CN" sz="1600" dirty="0" err="1">
                <a:solidFill>
                  <a:schemeClr val="tx1"/>
                </a:solidFill>
              </a:rPr>
              <a:t>doi</a:t>
            </a:r>
            <a:r>
              <a:rPr lang="en-US" altLang="zh-CN" sz="1600" dirty="0">
                <a:solidFill>
                  <a:schemeClr val="tx1"/>
                </a:solidFill>
              </a:rPr>
              <a:t>: 10.1109/VTC2020-Fall49728.2020.9348485.</a:t>
            </a:r>
          </a:p>
          <a:p>
            <a:pPr marL="0" indent="0" eaLnBrk="0" hangingPunct="0">
              <a:spcBef>
                <a:spcPct val="20000"/>
              </a:spcBef>
            </a:pPr>
            <a:r>
              <a:rPr lang="en-US" altLang="zh-CN" sz="1600" dirty="0">
                <a:solidFill>
                  <a:schemeClr val="tx1"/>
                </a:solidFill>
              </a:rPr>
              <a:t>[6] Open Neural Network Exchange (ONNX), </a:t>
            </a:r>
            <a:r>
              <a:rPr lang="en-US" altLang="zh-CN" sz="1600" dirty="0">
                <a:solidFill>
                  <a:schemeClr val="tx1"/>
                </a:solidFill>
                <a:hlinkClick r:id="rId3"/>
              </a:rPr>
              <a:t>https://onnx.ai</a:t>
            </a:r>
            <a:endParaRPr lang="en-US" altLang="zh-CN" sz="1600" dirty="0">
              <a:solidFill>
                <a:schemeClr val="tx1"/>
              </a:solidFill>
            </a:endParaRPr>
          </a:p>
          <a:p>
            <a:pPr marL="0" indent="0" eaLnBrk="0" hangingPunct="0">
              <a:spcBef>
                <a:spcPct val="20000"/>
              </a:spcBef>
            </a:pPr>
            <a:r>
              <a:rPr lang="en-US" altLang="zh-CN" sz="1600" dirty="0">
                <a:solidFill>
                  <a:schemeClr val="tx1"/>
                </a:solidFill>
              </a:rPr>
              <a:t>[7] The </a:t>
            </a:r>
            <a:r>
              <a:rPr lang="en-US" altLang="zh-CN" sz="1600" dirty="0" err="1">
                <a:solidFill>
                  <a:schemeClr val="tx1"/>
                </a:solidFill>
              </a:rPr>
              <a:t>Khronos</a:t>
            </a:r>
            <a:r>
              <a:rPr lang="en-US" altLang="zh-CN" sz="1600" dirty="0">
                <a:solidFill>
                  <a:schemeClr val="tx1"/>
                </a:solidFill>
              </a:rPr>
              <a:t> NNEF Working Group, “Neural Network Exchange Format”, https://www.khronos.org/registry/NNEF/specs/1.0/nnef-1.0.5.html</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Tree>
    <p:extLst>
      <p:ext uri="{BB962C8B-B14F-4D97-AF65-F5344CB8AC3E}">
        <p14:creationId xmlns:p14="http://schemas.microsoft.com/office/powerpoint/2010/main" val="219155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p:txBody>
          <a:bodyPr/>
          <a:lstStyle/>
          <a:p>
            <a:r>
              <a:rPr lang="en-US" altLang="zh-CN" dirty="0"/>
              <a:t>Introduction</a:t>
            </a:r>
            <a:endParaRPr lang="zh-CN" altLang="en-US" dirty="0"/>
          </a:p>
        </p:txBody>
      </p:sp>
      <p:sp>
        <p:nvSpPr>
          <p:cNvPr id="3" name="内容占位符 2">
            <a:extLst>
              <a:ext uri="{FF2B5EF4-FFF2-40B4-BE49-F238E27FC236}">
                <a16:creationId xmlns:a16="http://schemas.microsoft.com/office/drawing/2014/main" id="{26695F2F-5024-4F49-BF35-FFDFDBED809E}"/>
              </a:ext>
            </a:extLst>
          </p:cNvPr>
          <p:cNvSpPr>
            <a:spLocks noGrp="1"/>
          </p:cNvSpPr>
          <p:nvPr>
            <p:ph idx="1"/>
          </p:nvPr>
        </p:nvSpPr>
        <p:spPr/>
        <p:txBody>
          <a:bodyPr/>
          <a:lstStyle/>
          <a:p>
            <a:pPr>
              <a:buFont typeface="Arial" panose="020B0604020202020204" pitchFamily="34" charset="0"/>
              <a:buChar char="•"/>
            </a:pPr>
            <a:r>
              <a:rPr lang="en-US" altLang="zh-CN" dirty="0">
                <a:solidFill>
                  <a:schemeClr val="tx1"/>
                </a:solidFill>
              </a:rPr>
              <a:t>In [1], we revisited the use cases in the previous submission and observed that most of them can be regarded as transmission scheme optimization. Then, we investigated the neural network model architecture on transmission scheme optimization, which consists of inputs, pre-processing, core neural network and post-processing, and discussed the functions and possible standardization impacts/ways for each part.</a:t>
            </a:r>
          </a:p>
          <a:p>
            <a:pPr>
              <a:buFont typeface="Arial" panose="020B0604020202020204" pitchFamily="34" charset="0"/>
              <a:buChar char="•"/>
            </a:pPr>
            <a:r>
              <a:rPr lang="en-US" altLang="zh-CN" dirty="0">
                <a:solidFill>
                  <a:schemeClr val="tx1"/>
                </a:solidFill>
              </a:rPr>
              <a:t>In this submission, we take channel access and rate adaptation as example</a:t>
            </a:r>
            <a:r>
              <a:rPr lang="en-US" altLang="zh-CN" dirty="0"/>
              <a:t>. We </a:t>
            </a:r>
            <a:r>
              <a:rPr lang="en-US" altLang="zh-CN" dirty="0">
                <a:solidFill>
                  <a:schemeClr val="tx1"/>
                </a:solidFill>
              </a:rPr>
              <a:t>study the technical feasibility of model reuse, i.e., a model with the same architecture is able to perform well on both tasks.</a:t>
            </a:r>
          </a:p>
          <a:p>
            <a:pPr lvl="1">
              <a:buFont typeface="Arial" panose="020B0604020202020204" pitchFamily="34" charset="0"/>
              <a:buChar char="•"/>
            </a:pPr>
            <a:endParaRPr lang="en-US" altLang="zh-CN" sz="2400" dirty="0">
              <a:solidFill>
                <a:schemeClr val="tx1"/>
              </a:solidFill>
            </a:endParaRPr>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p:spTree>
    <p:extLst>
      <p:ext uri="{BB962C8B-B14F-4D97-AF65-F5344CB8AC3E}">
        <p14:creationId xmlns:p14="http://schemas.microsoft.com/office/powerpoint/2010/main" val="2313816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p:txBody>
          <a:bodyPr/>
          <a:lstStyle/>
          <a:p>
            <a:r>
              <a:rPr lang="en-US" altLang="zh-CN" sz="2800" dirty="0"/>
              <a:t>Recap: Neural Network Model Architecture[1]</a:t>
            </a:r>
            <a:endParaRPr lang="zh-CN" altLang="en-US" sz="2800" dirty="0"/>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p:grpSp>
        <p:nvGrpSpPr>
          <p:cNvPr id="12" name="组合 11"/>
          <p:cNvGrpSpPr/>
          <p:nvPr/>
        </p:nvGrpSpPr>
        <p:grpSpPr>
          <a:xfrm>
            <a:off x="733263" y="1684456"/>
            <a:ext cx="4821835" cy="2420431"/>
            <a:chOff x="7673777" y="2475703"/>
            <a:chExt cx="4821835" cy="2420431"/>
          </a:xfrm>
        </p:grpSpPr>
        <p:pic>
          <p:nvPicPr>
            <p:cNvPr id="13" name="内容占位符 7"/>
            <p:cNvPicPr>
              <a:picLocks noChangeAspect="1"/>
            </p:cNvPicPr>
            <p:nvPr/>
          </p:nvPicPr>
          <p:blipFill rotWithShape="1">
            <a:blip r:embed="rId3"/>
            <a:srcRect b="23673"/>
            <a:stretch/>
          </p:blipFill>
          <p:spPr bwMode="auto">
            <a:xfrm>
              <a:off x="9486562" y="2475703"/>
              <a:ext cx="381283" cy="779035"/>
            </a:xfrm>
            <a:prstGeom prst="rect">
              <a:avLst/>
            </a:prstGeom>
            <a:noFill/>
            <a:ln w="9525">
              <a:noFill/>
              <a:round/>
              <a:headEnd/>
              <a:tailEnd/>
            </a:ln>
            <a:effectLst/>
          </p:spPr>
        </p:pic>
        <p:pic>
          <p:nvPicPr>
            <p:cNvPr id="14" name="图片 13"/>
            <p:cNvPicPr>
              <a:picLocks noChangeAspect="1"/>
            </p:cNvPicPr>
            <p:nvPr/>
          </p:nvPicPr>
          <p:blipFill rotWithShape="1">
            <a:blip r:embed="rId4"/>
            <a:srcRect b="35329"/>
            <a:stretch/>
          </p:blipFill>
          <p:spPr>
            <a:xfrm>
              <a:off x="8510677" y="3962025"/>
              <a:ext cx="443408" cy="406894"/>
            </a:xfrm>
            <a:prstGeom prst="rect">
              <a:avLst/>
            </a:prstGeom>
          </p:spPr>
        </p:pic>
        <p:pic>
          <p:nvPicPr>
            <p:cNvPr id="15" name="图片 14"/>
            <p:cNvPicPr>
              <a:picLocks noChangeAspect="1"/>
            </p:cNvPicPr>
            <p:nvPr/>
          </p:nvPicPr>
          <p:blipFill rotWithShape="1">
            <a:blip r:embed="rId4"/>
            <a:srcRect b="35329"/>
            <a:stretch/>
          </p:blipFill>
          <p:spPr>
            <a:xfrm>
              <a:off x="9601684" y="4250057"/>
              <a:ext cx="443408" cy="406894"/>
            </a:xfrm>
            <a:prstGeom prst="rect">
              <a:avLst/>
            </a:prstGeom>
          </p:spPr>
        </p:pic>
        <p:pic>
          <p:nvPicPr>
            <p:cNvPr id="16" name="图片 15"/>
            <p:cNvPicPr>
              <a:picLocks noChangeAspect="1"/>
            </p:cNvPicPr>
            <p:nvPr/>
          </p:nvPicPr>
          <p:blipFill rotWithShape="1">
            <a:blip r:embed="rId4"/>
            <a:srcRect b="35329"/>
            <a:stretch/>
          </p:blipFill>
          <p:spPr>
            <a:xfrm>
              <a:off x="10692691" y="3962025"/>
              <a:ext cx="443408" cy="406894"/>
            </a:xfrm>
            <a:prstGeom prst="rect">
              <a:avLst/>
            </a:prstGeom>
          </p:spPr>
        </p:pic>
        <p:sp>
          <p:nvSpPr>
            <p:cNvPr id="17" name="文本框 16"/>
            <p:cNvSpPr txBox="1"/>
            <p:nvPr/>
          </p:nvSpPr>
          <p:spPr>
            <a:xfrm>
              <a:off x="8041942" y="4410532"/>
              <a:ext cx="835967" cy="276999"/>
            </a:xfrm>
            <a:prstGeom prst="rect">
              <a:avLst/>
            </a:prstGeom>
            <a:noFill/>
          </p:spPr>
          <p:txBody>
            <a:bodyPr wrap="square" rtlCol="0">
              <a:spAutoFit/>
            </a:bodyPr>
            <a:lstStyle/>
            <a:p>
              <a:r>
                <a:rPr lang="en-US" altLang="zh-CN" sz="1200" dirty="0">
                  <a:solidFill>
                    <a:schemeClr val="tx1"/>
                  </a:solidFill>
                </a:rPr>
                <a:t>Non-AP 1</a:t>
              </a:r>
              <a:endParaRPr lang="zh-CN" altLang="en-US" sz="1200" dirty="0">
                <a:solidFill>
                  <a:schemeClr val="tx1"/>
                </a:solidFill>
              </a:endParaRPr>
            </a:p>
          </p:txBody>
        </p:sp>
        <p:sp>
          <p:nvSpPr>
            <p:cNvPr id="18" name="文本框 17"/>
            <p:cNvSpPr txBox="1"/>
            <p:nvPr/>
          </p:nvSpPr>
          <p:spPr>
            <a:xfrm>
              <a:off x="9287599" y="4619135"/>
              <a:ext cx="846247" cy="276999"/>
            </a:xfrm>
            <a:prstGeom prst="rect">
              <a:avLst/>
            </a:prstGeom>
            <a:noFill/>
          </p:spPr>
          <p:txBody>
            <a:bodyPr wrap="square" rtlCol="0">
              <a:spAutoFit/>
            </a:bodyPr>
            <a:lstStyle/>
            <a:p>
              <a:r>
                <a:rPr lang="en-US" altLang="zh-CN" sz="1200" dirty="0">
                  <a:solidFill>
                    <a:schemeClr val="tx1"/>
                  </a:solidFill>
                </a:rPr>
                <a:t>Non-AP 2</a:t>
              </a:r>
              <a:endParaRPr lang="zh-CN" altLang="en-US" sz="1200" dirty="0">
                <a:solidFill>
                  <a:schemeClr val="tx1"/>
                </a:solidFill>
              </a:endParaRPr>
            </a:p>
          </p:txBody>
        </p:sp>
        <p:sp>
          <p:nvSpPr>
            <p:cNvPr id="19" name="文本框 18"/>
            <p:cNvSpPr txBox="1"/>
            <p:nvPr/>
          </p:nvSpPr>
          <p:spPr>
            <a:xfrm>
              <a:off x="9486562" y="3241945"/>
              <a:ext cx="620916" cy="276999"/>
            </a:xfrm>
            <a:prstGeom prst="rect">
              <a:avLst/>
            </a:prstGeom>
            <a:noFill/>
          </p:spPr>
          <p:txBody>
            <a:bodyPr wrap="square" rtlCol="0">
              <a:spAutoFit/>
            </a:bodyPr>
            <a:lstStyle/>
            <a:p>
              <a:r>
                <a:rPr lang="en-US" altLang="zh-CN" sz="1200" dirty="0">
                  <a:solidFill>
                    <a:schemeClr val="tx1"/>
                  </a:solidFill>
                </a:rPr>
                <a:t>AP</a:t>
              </a:r>
              <a:endParaRPr lang="zh-CN" altLang="en-US" sz="1200" dirty="0">
                <a:solidFill>
                  <a:schemeClr val="tx1"/>
                </a:solidFill>
              </a:endParaRPr>
            </a:p>
          </p:txBody>
        </p:sp>
        <p:cxnSp>
          <p:nvCxnSpPr>
            <p:cNvPr id="20" name="直接箭头连接符 19"/>
            <p:cNvCxnSpPr>
              <a:stCxn id="14" idx="0"/>
            </p:cNvCxnSpPr>
            <p:nvPr/>
          </p:nvCxnSpPr>
          <p:spPr bwMode="auto">
            <a:xfrm flipV="1">
              <a:off x="8732381" y="3203691"/>
              <a:ext cx="639429" cy="758334"/>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1" name="直接箭头连接符 20"/>
            <p:cNvCxnSpPr>
              <a:stCxn id="15" idx="0"/>
            </p:cNvCxnSpPr>
            <p:nvPr/>
          </p:nvCxnSpPr>
          <p:spPr bwMode="auto">
            <a:xfrm flipH="1" flipV="1">
              <a:off x="9763478" y="3468203"/>
              <a:ext cx="59910" cy="781854"/>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cxnSp>
          <p:nvCxnSpPr>
            <p:cNvPr id="22" name="直接箭头连接符 21"/>
            <p:cNvCxnSpPr>
              <a:stCxn id="16" idx="0"/>
            </p:cNvCxnSpPr>
            <p:nvPr/>
          </p:nvCxnSpPr>
          <p:spPr bwMode="auto">
            <a:xfrm flipH="1" flipV="1">
              <a:off x="9945153" y="3199115"/>
              <a:ext cx="969242" cy="762910"/>
            </a:xfrm>
            <a:prstGeom prst="straightConnector1">
              <a:avLst/>
            </a:prstGeom>
            <a:solidFill>
              <a:srgbClr val="00B8FF"/>
            </a:solidFill>
            <a:ln w="9525" cap="flat" cmpd="sng" algn="ctr">
              <a:solidFill>
                <a:srgbClr val="0070C0"/>
              </a:solidFill>
              <a:prstDash val="solid"/>
              <a:round/>
              <a:headEnd type="none" w="med" len="med"/>
              <a:tailEnd type="triangle"/>
            </a:ln>
            <a:effectLst/>
          </p:spPr>
        </p:cxnSp>
        <p:sp>
          <p:nvSpPr>
            <p:cNvPr id="23" name="矩形 22"/>
            <p:cNvSpPr/>
            <p:nvPr/>
          </p:nvSpPr>
          <p:spPr>
            <a:xfrm>
              <a:off x="10024292" y="2634421"/>
              <a:ext cx="1073499" cy="338554"/>
            </a:xfrm>
            <a:prstGeom prst="rect">
              <a:avLst/>
            </a:prstGeom>
          </p:spPr>
          <p:txBody>
            <a:bodyPr wrap="none">
              <a:spAutoFit/>
            </a:bodyPr>
            <a:lstStyle/>
            <a:p>
              <a:r>
                <a:rPr lang="en-US" altLang="zh-CN" sz="1600" dirty="0" err="1">
                  <a:solidFill>
                    <a:schemeClr val="tx1"/>
                  </a:solidFill>
                </a:rPr>
                <a:t>Train@AP</a:t>
              </a:r>
              <a:endParaRPr lang="zh-CN" altLang="en-US" sz="1600" dirty="0">
                <a:solidFill>
                  <a:schemeClr val="tx1"/>
                </a:solidFill>
              </a:endParaRPr>
            </a:p>
          </p:txBody>
        </p:sp>
        <p:sp>
          <p:nvSpPr>
            <p:cNvPr id="24" name="矩形 23"/>
            <p:cNvSpPr/>
            <p:nvPr/>
          </p:nvSpPr>
          <p:spPr>
            <a:xfrm>
              <a:off x="10035760" y="4508279"/>
              <a:ext cx="2202847" cy="338554"/>
            </a:xfrm>
            <a:prstGeom prst="rect">
              <a:avLst/>
            </a:prstGeom>
          </p:spPr>
          <p:txBody>
            <a:bodyPr wrap="none">
              <a:spAutoFit/>
            </a:bodyPr>
            <a:lstStyle/>
            <a:p>
              <a:r>
                <a:rPr lang="en-US" altLang="zh-CN" sz="1600" dirty="0" err="1">
                  <a:solidFill>
                    <a:schemeClr val="tx1"/>
                  </a:solidFill>
                </a:rPr>
                <a:t>Inference@non-AP</a:t>
              </a:r>
              <a:r>
                <a:rPr lang="en-US" altLang="zh-CN" sz="1600" dirty="0">
                  <a:solidFill>
                    <a:schemeClr val="tx1"/>
                  </a:solidFill>
                </a:rPr>
                <a:t> STA</a:t>
              </a:r>
              <a:endParaRPr lang="zh-CN" altLang="en-US" sz="1600" dirty="0">
                <a:solidFill>
                  <a:schemeClr val="tx1"/>
                </a:solidFill>
              </a:endParaRPr>
            </a:p>
          </p:txBody>
        </p:sp>
        <p:cxnSp>
          <p:nvCxnSpPr>
            <p:cNvPr id="25" name="直接箭头连接符 24"/>
            <p:cNvCxnSpPr/>
            <p:nvPr/>
          </p:nvCxnSpPr>
          <p:spPr bwMode="auto">
            <a:xfrm flipV="1">
              <a:off x="8826723" y="3294934"/>
              <a:ext cx="639429" cy="758334"/>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cxnSp>
          <p:nvCxnSpPr>
            <p:cNvPr id="26" name="直接箭头连接符 25"/>
            <p:cNvCxnSpPr/>
            <p:nvPr/>
          </p:nvCxnSpPr>
          <p:spPr bwMode="auto">
            <a:xfrm flipH="1" flipV="1">
              <a:off x="9866015" y="3397613"/>
              <a:ext cx="79138" cy="914735"/>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cxnSp>
          <p:nvCxnSpPr>
            <p:cNvPr id="27" name="直接箭头连接符 26"/>
            <p:cNvCxnSpPr/>
            <p:nvPr/>
          </p:nvCxnSpPr>
          <p:spPr bwMode="auto">
            <a:xfrm flipH="1" flipV="1">
              <a:off x="10024292" y="3130893"/>
              <a:ext cx="967411" cy="735927"/>
            </a:xfrm>
            <a:prstGeom prst="straightConnector1">
              <a:avLst/>
            </a:prstGeom>
            <a:solidFill>
              <a:srgbClr val="00B8FF"/>
            </a:solidFill>
            <a:ln w="9525" cap="flat" cmpd="sng" algn="ctr">
              <a:solidFill>
                <a:srgbClr val="C00000"/>
              </a:solidFill>
              <a:prstDash val="solid"/>
              <a:round/>
              <a:headEnd type="triangle" w="med" len="med"/>
              <a:tailEnd type="none" w="med" len="med"/>
            </a:ln>
            <a:effectLst/>
          </p:spPr>
        </p:cxnSp>
        <p:sp>
          <p:nvSpPr>
            <p:cNvPr id="28" name="矩形 27"/>
            <p:cNvSpPr/>
            <p:nvPr/>
          </p:nvSpPr>
          <p:spPr>
            <a:xfrm>
              <a:off x="7673777" y="3257658"/>
              <a:ext cx="1453668" cy="276999"/>
            </a:xfrm>
            <a:prstGeom prst="rect">
              <a:avLst/>
            </a:prstGeom>
          </p:spPr>
          <p:txBody>
            <a:bodyPr wrap="none">
              <a:spAutoFit/>
            </a:bodyPr>
            <a:lstStyle/>
            <a:p>
              <a:r>
                <a:rPr lang="en-US" altLang="zh-CN" sz="1200" dirty="0">
                  <a:solidFill>
                    <a:schemeClr val="tx1"/>
                  </a:solidFill>
                </a:rPr>
                <a:t>Training data report </a:t>
              </a:r>
              <a:endParaRPr lang="zh-CN" altLang="en-US" sz="1200" dirty="0">
                <a:solidFill>
                  <a:schemeClr val="tx1"/>
                </a:solidFill>
              </a:endParaRPr>
            </a:p>
          </p:txBody>
        </p:sp>
        <p:sp>
          <p:nvSpPr>
            <p:cNvPr id="29" name="矩形 28"/>
            <p:cNvSpPr/>
            <p:nvPr/>
          </p:nvSpPr>
          <p:spPr>
            <a:xfrm>
              <a:off x="10561041" y="3301244"/>
              <a:ext cx="1934571" cy="276999"/>
            </a:xfrm>
            <a:prstGeom prst="rect">
              <a:avLst/>
            </a:prstGeom>
          </p:spPr>
          <p:txBody>
            <a:bodyPr wrap="square">
              <a:spAutoFit/>
            </a:bodyPr>
            <a:lstStyle/>
            <a:p>
              <a:r>
                <a:rPr lang="en-US" altLang="zh-CN" sz="1200" dirty="0">
                  <a:solidFill>
                    <a:schemeClr val="tx1"/>
                  </a:solidFill>
                </a:rPr>
                <a:t>Model deployment/sharing</a:t>
              </a:r>
              <a:endParaRPr lang="zh-CN" altLang="en-US" sz="1200" dirty="0">
                <a:solidFill>
                  <a:schemeClr val="tx1"/>
                </a:solidFill>
              </a:endParaRPr>
            </a:p>
          </p:txBody>
        </p:sp>
        <p:sp>
          <p:nvSpPr>
            <p:cNvPr id="30" name="文本框 29"/>
            <p:cNvSpPr txBox="1"/>
            <p:nvPr/>
          </p:nvSpPr>
          <p:spPr>
            <a:xfrm>
              <a:off x="11024586" y="4125836"/>
              <a:ext cx="873867" cy="276999"/>
            </a:xfrm>
            <a:prstGeom prst="rect">
              <a:avLst/>
            </a:prstGeom>
            <a:noFill/>
          </p:spPr>
          <p:txBody>
            <a:bodyPr wrap="square" rtlCol="0">
              <a:spAutoFit/>
            </a:bodyPr>
            <a:lstStyle/>
            <a:p>
              <a:r>
                <a:rPr lang="en-US" altLang="zh-CN" sz="1200" dirty="0">
                  <a:solidFill>
                    <a:schemeClr val="tx1"/>
                  </a:solidFill>
                </a:rPr>
                <a:t>Non-AP 3</a:t>
              </a:r>
              <a:endParaRPr lang="zh-CN" altLang="en-US" sz="1200" dirty="0">
                <a:solidFill>
                  <a:schemeClr val="tx1"/>
                </a:solidFill>
              </a:endParaRPr>
            </a:p>
          </p:txBody>
        </p:sp>
      </p:grpSp>
      <p:pic>
        <p:nvPicPr>
          <p:cNvPr id="34" name="图片 33"/>
          <p:cNvPicPr>
            <a:picLocks noChangeAspect="1"/>
          </p:cNvPicPr>
          <p:nvPr/>
        </p:nvPicPr>
        <p:blipFill>
          <a:blip r:embed="rId5"/>
          <a:stretch>
            <a:fillRect/>
          </a:stretch>
        </p:blipFill>
        <p:spPr>
          <a:xfrm>
            <a:off x="378457" y="4567366"/>
            <a:ext cx="5206709" cy="1243105"/>
          </a:xfrm>
          <a:prstGeom prst="rect">
            <a:avLst/>
          </a:prstGeom>
        </p:spPr>
      </p:pic>
      <p:graphicFrame>
        <p:nvGraphicFramePr>
          <p:cNvPr id="241" name="表格 240"/>
          <p:cNvGraphicFramePr>
            <a:graphicFrameLocks noGrp="1"/>
          </p:cNvGraphicFramePr>
          <p:nvPr>
            <p:extLst>
              <p:ext uri="{D42A27DB-BD31-4B8C-83A1-F6EECF244321}">
                <p14:modId xmlns:p14="http://schemas.microsoft.com/office/powerpoint/2010/main" val="2985702112"/>
              </p:ext>
            </p:extLst>
          </p:nvPr>
        </p:nvGraphicFramePr>
        <p:xfrm>
          <a:off x="5797070" y="1742897"/>
          <a:ext cx="6048000" cy="456624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20000"/>
                    </a:ext>
                  </a:extLst>
                </a:gridCol>
                <a:gridCol w="2628000">
                  <a:extLst>
                    <a:ext uri="{9D8B030D-6E8A-4147-A177-3AD203B41FA5}">
                      <a16:colId xmlns:a16="http://schemas.microsoft.com/office/drawing/2014/main" val="20001"/>
                    </a:ext>
                  </a:extLst>
                </a:gridCol>
                <a:gridCol w="2412000">
                  <a:extLst>
                    <a:ext uri="{9D8B030D-6E8A-4147-A177-3AD203B41FA5}">
                      <a16:colId xmlns:a16="http://schemas.microsoft.com/office/drawing/2014/main" val="20002"/>
                    </a:ext>
                  </a:extLst>
                </a:gridCol>
              </a:tblGrid>
              <a:tr h="36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kern="1200" dirty="0">
                          <a:solidFill>
                            <a:schemeClr val="lt1"/>
                          </a:solidFill>
                          <a:latin typeface="+mn-lt"/>
                          <a:ea typeface="+mn-ea"/>
                          <a:cs typeface="+mn-cs"/>
                        </a:rPr>
                        <a:t>Components</a:t>
                      </a:r>
                    </a:p>
                  </a:txBody>
                  <a:tcPr/>
                </a:tc>
                <a:tc>
                  <a:txBody>
                    <a:bodyPr/>
                    <a:lstStyle/>
                    <a:p>
                      <a:r>
                        <a:rPr lang="en-US" altLang="zh-CN" sz="1200" dirty="0"/>
                        <a:t>Descriptions</a:t>
                      </a:r>
                      <a:endParaRPr lang="zh-CN" altLang="en-US" sz="1200" dirty="0"/>
                    </a:p>
                  </a:txBody>
                  <a:tcPr/>
                </a:tc>
                <a:tc>
                  <a:txBody>
                    <a:bodyPr/>
                    <a:lstStyle/>
                    <a:p>
                      <a:r>
                        <a:rPr lang="en-US" altLang="zh-CN" sz="1200" dirty="0"/>
                        <a:t>Thoughts on Standardization</a:t>
                      </a:r>
                      <a:endParaRPr lang="zh-CN" altLang="en-US" sz="1200" dirty="0"/>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Input</a:t>
                      </a:r>
                    </a:p>
                  </a:txBody>
                  <a:tcPr/>
                </a:tc>
                <a:tc>
                  <a:txBody>
                    <a:bodyPr/>
                    <a:lstStyle/>
                    <a:p>
                      <a:pPr marL="285750" indent="-285750">
                        <a:buFont typeface="Arial" panose="020B0604020202020204" pitchFamily="34" charset="0"/>
                        <a:buChar char="•"/>
                      </a:pPr>
                      <a:r>
                        <a:rPr lang="en-US" altLang="zh-CN" sz="1200" dirty="0">
                          <a:solidFill>
                            <a:schemeClr val="tx1"/>
                          </a:solidFill>
                        </a:rPr>
                        <a:t>local radio measurements at PHY/MAC layer, defined in Sec.4.3.11 of 802.11-2020 or customized</a:t>
                      </a:r>
                      <a:r>
                        <a:rPr lang="en-US" altLang="zh-CN" sz="1200" baseline="0" dirty="0">
                          <a:solidFill>
                            <a:schemeClr val="tx1"/>
                          </a:solidFill>
                        </a:rPr>
                        <a:t> </a:t>
                      </a:r>
                      <a:endParaRPr lang="en-US" altLang="zh-CN" sz="1200" dirty="0">
                        <a:solidFill>
                          <a:schemeClr val="tx1"/>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CN" sz="1200" dirty="0">
                          <a:solidFill>
                            <a:schemeClr val="tx1"/>
                          </a:solidFill>
                        </a:rPr>
                        <a:t>A sequence of historical observations</a:t>
                      </a:r>
                    </a:p>
                  </a:txBody>
                  <a:tcPr/>
                </a:tc>
                <a:tc>
                  <a:txBody>
                    <a:bodyPr/>
                    <a:lstStyle/>
                    <a:p>
                      <a:r>
                        <a:rPr lang="en-US" altLang="zh-CN" sz="1200" b="1" dirty="0">
                          <a:solidFill>
                            <a:schemeClr val="tx1"/>
                          </a:solidFill>
                        </a:rPr>
                        <a:t>S</a:t>
                      </a:r>
                      <a:r>
                        <a:rPr lang="en-US" altLang="zh-CN" sz="1200" b="1" kern="1200" dirty="0">
                          <a:solidFill>
                            <a:schemeClr val="tx1"/>
                          </a:solidFill>
                          <a:latin typeface="+mn-lt"/>
                          <a:ea typeface="+mn-ea"/>
                          <a:cs typeface="+mn-cs"/>
                        </a:rPr>
                        <a:t>tandardize some basic and common inputs for a variety of  use cases</a:t>
                      </a:r>
                      <a:endParaRPr lang="zh-CN" altLang="en-US" sz="1200" b="1" kern="1200" dirty="0">
                        <a:solidFill>
                          <a:schemeClr val="tx1"/>
                        </a:solidFill>
                        <a:latin typeface="+mn-lt"/>
                        <a:ea typeface="+mn-ea"/>
                        <a:cs typeface="+mn-cs"/>
                      </a:endParaRPr>
                    </a:p>
                  </a:txBody>
                  <a:tcP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Pre-processing</a:t>
                      </a:r>
                    </a:p>
                  </a:txBody>
                  <a:tcPr/>
                </a:tc>
                <a:tc>
                  <a:txBody>
                    <a:bodyPr/>
                    <a:lstStyle/>
                    <a:p>
                      <a:pPr marL="285750" indent="-285750">
                        <a:buFont typeface="Arial" panose="020B0604020202020204" pitchFamily="34" charset="0"/>
                        <a:buChar char="•"/>
                      </a:pPr>
                      <a:r>
                        <a:rPr lang="en-US" altLang="zh-CN" sz="1200" dirty="0">
                          <a:solidFill>
                            <a:schemeClr val="tx1"/>
                          </a:solidFill>
                        </a:rPr>
                        <a:t>Format conversion</a:t>
                      </a:r>
                      <a:r>
                        <a:rPr lang="zh-CN" altLang="en-US" sz="1200" dirty="0">
                          <a:solidFill>
                            <a:schemeClr val="tx1"/>
                          </a:solidFill>
                        </a:rPr>
                        <a:t> </a:t>
                      </a:r>
                      <a:r>
                        <a:rPr lang="en-US" altLang="zh-CN" sz="1200" dirty="0">
                          <a:solidFill>
                            <a:schemeClr val="tx1"/>
                          </a:solidFill>
                        </a:rPr>
                        <a:t>(e.g., normalization) to NN friendly format</a:t>
                      </a:r>
                    </a:p>
                    <a:p>
                      <a:pPr marL="285750" indent="-285750">
                        <a:buFont typeface="Arial" panose="020B0604020202020204" pitchFamily="34" charset="0"/>
                        <a:buChar char="•"/>
                      </a:pPr>
                      <a:r>
                        <a:rPr lang="en-US" altLang="zh-CN" sz="1200" dirty="0">
                          <a:solidFill>
                            <a:schemeClr val="tx1"/>
                          </a:solidFill>
                        </a:rPr>
                        <a:t>Feature extraction or augmentation</a:t>
                      </a:r>
                    </a:p>
                    <a:p>
                      <a:pPr marL="285750" indent="-285750">
                        <a:buFont typeface="Arial" panose="020B0604020202020204" pitchFamily="34" charset="0"/>
                        <a:buChar char="•"/>
                      </a:pPr>
                      <a:r>
                        <a:rPr lang="en-US" altLang="zh-CN" sz="1200" dirty="0">
                          <a:solidFill>
                            <a:schemeClr val="tx1"/>
                          </a:solidFill>
                        </a:rPr>
                        <a:t>Could be NN or other algorithms </a:t>
                      </a:r>
                    </a:p>
                  </a:txBody>
                  <a:tcPr/>
                </a:tc>
                <a:tc>
                  <a:txBody>
                    <a:bodyPr/>
                    <a:lstStyle/>
                    <a:p>
                      <a:r>
                        <a:rPr lang="en-US" altLang="zh-CN" sz="1200" b="1" dirty="0">
                          <a:solidFill>
                            <a:schemeClr val="tx1"/>
                          </a:solidFill>
                        </a:rPr>
                        <a:t>If Pre-processing is left for implementation, the output of Pre-processing (i.e., the input of core NN) shall be standardized</a:t>
                      </a:r>
                      <a:endParaRPr lang="zh-CN" altLang="en-US" sz="1200"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Core Neural Network</a:t>
                      </a:r>
                      <a:endParaRPr lang="zh-CN" altLang="en-US" sz="1200" dirty="0"/>
                    </a:p>
                  </a:txBody>
                  <a:tcPr/>
                </a:tc>
                <a:tc>
                  <a:txBody>
                    <a:bodyPr/>
                    <a:lstStyle/>
                    <a:p>
                      <a:pPr marL="285750" indent="-285750">
                        <a:buFont typeface="Arial" panose="020B0604020202020204" pitchFamily="34" charset="0"/>
                        <a:buChar char="•"/>
                      </a:pPr>
                      <a:r>
                        <a:rPr lang="en-US" altLang="zh-CN" sz="1200" dirty="0">
                          <a:solidFill>
                            <a:schemeClr val="tx1"/>
                          </a:solidFill>
                        </a:rPr>
                        <a:t>Structure, e.g., DNN or CNN</a:t>
                      </a:r>
                    </a:p>
                    <a:p>
                      <a:pPr marL="285750" indent="-285750">
                        <a:buFont typeface="Arial" panose="020B0604020202020204" pitchFamily="34" charset="0"/>
                        <a:buChar char="•"/>
                      </a:pPr>
                      <a:r>
                        <a:rPr lang="en-US" altLang="zh-CN" sz="1200" dirty="0">
                          <a:solidFill>
                            <a:schemeClr val="tx1"/>
                          </a:solidFill>
                        </a:rPr>
                        <a:t>Layer types, number of layers, number of neurons per layer, activation function</a:t>
                      </a:r>
                    </a:p>
                  </a:txBody>
                  <a:tcPr/>
                </a:tc>
                <a:tc>
                  <a:txBody>
                    <a:bodyPr/>
                    <a:lstStyle/>
                    <a:p>
                      <a:pPr marL="285750" indent="-285750">
                        <a:buFont typeface="Arial" panose="020B0604020202020204" pitchFamily="34" charset="0"/>
                        <a:buChar char="•"/>
                      </a:pPr>
                      <a:r>
                        <a:rPr lang="en-US" altLang="zh-CN" sz="1200" b="1" dirty="0">
                          <a:solidFill>
                            <a:schemeClr val="tx1"/>
                          </a:solidFill>
                        </a:rPr>
                        <a:t>Standardize several basic and mandatory model structure such as DNN and CNN</a:t>
                      </a:r>
                    </a:p>
                    <a:p>
                      <a:pPr marL="285750" indent="-285750">
                        <a:buFont typeface="Arial" panose="020B0604020202020204" pitchFamily="34" charset="0"/>
                        <a:buChar char="•"/>
                      </a:pPr>
                      <a:r>
                        <a:rPr lang="en-US" altLang="zh-CN" sz="1200" b="1" dirty="0">
                          <a:solidFill>
                            <a:schemeClr val="tx1"/>
                          </a:solidFill>
                        </a:rPr>
                        <a:t>Alternatively,  consider ONNX[6] or</a:t>
                      </a:r>
                      <a:r>
                        <a:rPr lang="en-US" altLang="zh-CN" sz="1200" b="1" baseline="0" dirty="0">
                          <a:solidFill>
                            <a:schemeClr val="tx1"/>
                          </a:solidFill>
                        </a:rPr>
                        <a:t> NNEF[7] on top of the 802.11</a:t>
                      </a:r>
                      <a:endParaRPr lang="en-US" altLang="zh-CN" sz="1200" b="1" dirty="0">
                        <a:solidFill>
                          <a:schemeClr val="tx1"/>
                        </a:solidFill>
                      </a:endParaRPr>
                    </a:p>
                    <a:p>
                      <a:pPr marL="285750" indent="-285750">
                        <a:buFont typeface="Arial" panose="020B0604020202020204" pitchFamily="34" charset="0"/>
                        <a:buChar char="•"/>
                      </a:pPr>
                      <a:r>
                        <a:rPr lang="en-US" altLang="zh-CN" sz="1200" b="1" dirty="0">
                          <a:solidFill>
                            <a:schemeClr val="tx1"/>
                          </a:solidFill>
                        </a:rPr>
                        <a:t>Explore model reuse</a:t>
                      </a:r>
                      <a:endParaRPr lang="zh-CN" altLang="en-US" sz="1200" dirty="0"/>
                    </a:p>
                  </a:txBody>
                  <a:tcPr/>
                </a:tc>
                <a:extLst>
                  <a:ext uri="{0D108BD9-81ED-4DB2-BD59-A6C34878D82A}">
                    <a16:rowId xmlns:a16="http://schemas.microsoft.com/office/drawing/2014/main" val="10003"/>
                  </a:ext>
                </a:extLst>
              </a:tr>
              <a:tr h="370840">
                <a:tc>
                  <a:txBody>
                    <a:bodyPr/>
                    <a:lstStyle/>
                    <a:p>
                      <a:r>
                        <a:rPr lang="en-US" altLang="zh-CN" sz="1200" dirty="0">
                          <a:solidFill>
                            <a:schemeClr val="tx1"/>
                          </a:solidFill>
                        </a:rPr>
                        <a:t>Post-processing</a:t>
                      </a:r>
                      <a:endParaRPr lang="zh-CN" altLang="en-US" sz="1200" dirty="0"/>
                    </a:p>
                  </a:txBody>
                  <a:tcPr/>
                </a:tc>
                <a:tc>
                  <a:txBody>
                    <a:bodyPr/>
                    <a:lstStyle/>
                    <a:p>
                      <a:pPr marL="285750" indent="-285750">
                        <a:buFont typeface="Arial" panose="020B0604020202020204" pitchFamily="34" charset="0"/>
                        <a:buChar char="•"/>
                      </a:pPr>
                      <a:r>
                        <a:rPr lang="en-US" altLang="zh-CN" sz="1200" dirty="0">
                          <a:solidFill>
                            <a:schemeClr val="tx1"/>
                          </a:solidFill>
                        </a:rPr>
                        <a:t>Map neural</a:t>
                      </a:r>
                      <a:r>
                        <a:rPr lang="en-US" altLang="zh-CN" sz="1200" baseline="0" dirty="0">
                          <a:solidFill>
                            <a:schemeClr val="tx1"/>
                          </a:solidFill>
                        </a:rPr>
                        <a:t> network</a:t>
                      </a:r>
                      <a:r>
                        <a:rPr lang="en-US" altLang="zh-CN" sz="1200" dirty="0">
                          <a:solidFill>
                            <a:schemeClr val="tx1"/>
                          </a:solidFill>
                        </a:rPr>
                        <a:t> output to specific transmission scheme</a:t>
                      </a:r>
                    </a:p>
                    <a:p>
                      <a:pPr marL="285750" indent="-285750">
                        <a:buFont typeface="Arial" panose="020B0604020202020204" pitchFamily="34" charset="0"/>
                        <a:buChar char="•"/>
                      </a:pPr>
                      <a:r>
                        <a:rPr lang="en-US" altLang="zh-CN" sz="1200" dirty="0">
                          <a:solidFill>
                            <a:schemeClr val="tx1"/>
                          </a:solidFill>
                        </a:rPr>
                        <a:t>Probability distribution or </a:t>
                      </a:r>
                      <a:r>
                        <a:rPr lang="en-US" altLang="zh-CN" sz="1200" dirty="0" err="1">
                          <a:solidFill>
                            <a:schemeClr val="tx1"/>
                          </a:solidFill>
                        </a:rPr>
                        <a:t>ArgMax</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b="1" dirty="0">
                          <a:solidFill>
                            <a:schemeClr val="tx1"/>
                          </a:solidFill>
                        </a:rPr>
                        <a:t>Both types can be considered to be standardized</a:t>
                      </a:r>
                    </a:p>
                  </a:txBody>
                  <a:tcPr/>
                </a:tc>
                <a:extLst>
                  <a:ext uri="{0D108BD9-81ED-4DB2-BD59-A6C34878D82A}">
                    <a16:rowId xmlns:a16="http://schemas.microsoft.com/office/drawing/2014/main" val="10004"/>
                  </a:ext>
                </a:extLst>
              </a:tr>
            </a:tbl>
          </a:graphicData>
        </a:graphic>
      </p:graphicFrame>
      <p:sp>
        <p:nvSpPr>
          <p:cNvPr id="243" name="文本框 242"/>
          <p:cNvSpPr txBox="1"/>
          <p:nvPr/>
        </p:nvSpPr>
        <p:spPr>
          <a:xfrm>
            <a:off x="199821" y="5875926"/>
            <a:ext cx="1066884" cy="461665"/>
          </a:xfrm>
          <a:prstGeom prst="rect">
            <a:avLst/>
          </a:prstGeom>
          <a:noFill/>
        </p:spPr>
        <p:txBody>
          <a:bodyPr wrap="square" rtlCol="0">
            <a:spAutoFit/>
          </a:bodyPr>
          <a:lstStyle/>
          <a:p>
            <a:r>
              <a:rPr lang="en-US" altLang="zh-CN" sz="1200" dirty="0">
                <a:solidFill>
                  <a:schemeClr val="tx1"/>
                </a:solidFill>
              </a:rPr>
              <a:t>Input/</a:t>
            </a:r>
          </a:p>
          <a:p>
            <a:r>
              <a:rPr lang="en-US" altLang="zh-CN" sz="1200" dirty="0">
                <a:solidFill>
                  <a:schemeClr val="tx1"/>
                </a:solidFill>
              </a:rPr>
              <a:t>measurements</a:t>
            </a:r>
            <a:endParaRPr lang="zh-CN" altLang="en-US" sz="1200" dirty="0">
              <a:solidFill>
                <a:schemeClr val="tx1"/>
              </a:solidFill>
            </a:endParaRPr>
          </a:p>
        </p:txBody>
      </p:sp>
      <p:sp>
        <p:nvSpPr>
          <p:cNvPr id="244" name="文本框 243"/>
          <p:cNvSpPr txBox="1"/>
          <p:nvPr/>
        </p:nvSpPr>
        <p:spPr>
          <a:xfrm>
            <a:off x="1180904" y="5866586"/>
            <a:ext cx="858202" cy="461665"/>
          </a:xfrm>
          <a:prstGeom prst="rect">
            <a:avLst/>
          </a:prstGeom>
          <a:noFill/>
        </p:spPr>
        <p:txBody>
          <a:bodyPr wrap="square" rtlCol="0">
            <a:spAutoFit/>
          </a:bodyPr>
          <a:lstStyle/>
          <a:p>
            <a:r>
              <a:rPr lang="en-US" altLang="zh-CN" sz="1200" dirty="0">
                <a:solidFill>
                  <a:schemeClr val="tx1"/>
                </a:solidFill>
              </a:rPr>
              <a:t>Pre-processing</a:t>
            </a:r>
            <a:endParaRPr lang="zh-CN" altLang="en-US" sz="1200" dirty="0">
              <a:solidFill>
                <a:schemeClr val="tx1"/>
              </a:solidFill>
            </a:endParaRPr>
          </a:p>
        </p:txBody>
      </p:sp>
      <p:sp>
        <p:nvSpPr>
          <p:cNvPr id="245" name="矩形 244"/>
          <p:cNvSpPr/>
          <p:nvPr/>
        </p:nvSpPr>
        <p:spPr>
          <a:xfrm>
            <a:off x="2229954" y="5958918"/>
            <a:ext cx="1519968" cy="276999"/>
          </a:xfrm>
          <a:prstGeom prst="rect">
            <a:avLst/>
          </a:prstGeom>
        </p:spPr>
        <p:txBody>
          <a:bodyPr wrap="none">
            <a:spAutoFit/>
          </a:bodyPr>
          <a:lstStyle/>
          <a:p>
            <a:pPr lvl="0" defTabSz="914400" eaLnBrk="1" fontAlgn="auto" hangingPunct="1">
              <a:spcBef>
                <a:spcPts val="0"/>
              </a:spcBef>
              <a:spcAft>
                <a:spcPts val="0"/>
              </a:spcAft>
              <a:buClrTx/>
              <a:buSzTx/>
              <a:defRPr/>
            </a:pPr>
            <a:r>
              <a:rPr lang="en-US" altLang="zh-CN" sz="1200" dirty="0">
                <a:solidFill>
                  <a:schemeClr val="tx1"/>
                </a:solidFill>
              </a:rPr>
              <a:t>Core Neural Network</a:t>
            </a:r>
          </a:p>
        </p:txBody>
      </p:sp>
      <p:sp>
        <p:nvSpPr>
          <p:cNvPr id="246" name="矩形 245"/>
          <p:cNvSpPr/>
          <p:nvPr/>
        </p:nvSpPr>
        <p:spPr>
          <a:xfrm>
            <a:off x="4113250" y="5886432"/>
            <a:ext cx="858202" cy="461665"/>
          </a:xfrm>
          <a:prstGeom prst="rect">
            <a:avLst/>
          </a:prstGeom>
        </p:spPr>
        <p:txBody>
          <a:bodyPr wrap="square">
            <a:spAutoFit/>
          </a:bodyPr>
          <a:lstStyle/>
          <a:p>
            <a:r>
              <a:rPr lang="en-US" altLang="zh-CN" sz="1200" dirty="0">
                <a:solidFill>
                  <a:schemeClr val="tx1"/>
                </a:solidFill>
              </a:rPr>
              <a:t>Post-processing</a:t>
            </a:r>
            <a:endParaRPr lang="zh-CN" altLang="en-US" sz="1200" dirty="0"/>
          </a:p>
        </p:txBody>
      </p:sp>
      <p:sp>
        <p:nvSpPr>
          <p:cNvPr id="248" name="文本框 247"/>
          <p:cNvSpPr txBox="1"/>
          <p:nvPr/>
        </p:nvSpPr>
        <p:spPr>
          <a:xfrm>
            <a:off x="5042806" y="5856089"/>
            <a:ext cx="695461" cy="461665"/>
          </a:xfrm>
          <a:prstGeom prst="rect">
            <a:avLst/>
          </a:prstGeom>
          <a:noFill/>
        </p:spPr>
        <p:txBody>
          <a:bodyPr wrap="square" rtlCol="0">
            <a:spAutoFit/>
          </a:bodyPr>
          <a:lstStyle/>
          <a:p>
            <a:r>
              <a:rPr lang="en-US" altLang="zh-CN" sz="1200" dirty="0">
                <a:solidFill>
                  <a:schemeClr val="tx1"/>
                </a:solidFill>
              </a:rPr>
              <a:t>Output/decision</a:t>
            </a:r>
            <a:endParaRPr lang="zh-CN" altLang="en-US" sz="1200" dirty="0">
              <a:solidFill>
                <a:schemeClr val="tx1"/>
              </a:solidFill>
            </a:endParaRPr>
          </a:p>
        </p:txBody>
      </p:sp>
    </p:spTree>
    <p:extLst>
      <p:ext uri="{BB962C8B-B14F-4D97-AF65-F5344CB8AC3E}">
        <p14:creationId xmlns:p14="http://schemas.microsoft.com/office/powerpoint/2010/main" val="908348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a:xfrm>
            <a:off x="914401" y="606425"/>
            <a:ext cx="10361084" cy="1065213"/>
          </a:xfrm>
        </p:spPr>
        <p:txBody>
          <a:bodyPr/>
          <a:lstStyle/>
          <a:p>
            <a:r>
              <a:rPr lang="en-US" altLang="zh-CN" sz="2800" dirty="0"/>
              <a:t>Pre- and Post- Processing for Channel Access and Rate Adaptation</a:t>
            </a:r>
            <a:endParaRPr lang="zh-CN" altLang="en-US" sz="2800" dirty="0"/>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mc:AlternateContent xmlns:mc="http://schemas.openxmlformats.org/markup-compatibility/2006">
        <mc:Choice xmlns:a14="http://schemas.microsoft.com/office/drawing/2010/main" Requires="a14">
          <p:sp>
            <p:nvSpPr>
              <p:cNvPr id="9" name="内容占位符 2">
                <a:extLst>
                  <a:ext uri="{FF2B5EF4-FFF2-40B4-BE49-F238E27FC236}">
                    <a16:creationId xmlns:a16="http://schemas.microsoft.com/office/drawing/2014/main" id="{26695F2F-5024-4F49-BF35-FFDFDBED809E}"/>
                  </a:ext>
                </a:extLst>
              </p:cNvPr>
              <p:cNvSpPr txBox="1">
                <a:spLocks noGrp="1"/>
              </p:cNvSpPr>
              <p:nvPr>
                <p:ph idx="1"/>
              </p:nvPr>
            </p:nvSpPr>
            <p:spPr bwMode="auto">
              <a:xfrm>
                <a:off x="914401" y="1894378"/>
                <a:ext cx="10361084" cy="115976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2000" dirty="0">
                    <a:solidFill>
                      <a:schemeClr val="tx1"/>
                    </a:solidFill>
                  </a:rPr>
                  <a:t>Pre-processing could be normalization operation, i.e., the inputs are normalized before feeding into the Core Neural Network Model. </a:t>
                </a:r>
              </a:p>
              <a:p>
                <a:pPr>
                  <a:buFont typeface="Arial" panose="020B0604020202020204" pitchFamily="34" charset="0"/>
                  <a:buChar char="•"/>
                </a:pPr>
                <a:r>
                  <a:rPr lang="en-US" altLang="zh-CN" sz="2000" dirty="0">
                    <a:solidFill>
                      <a:schemeClr val="tx1"/>
                    </a:solidFill>
                  </a:rPr>
                  <a:t>Post-processing could be </a:t>
                </a:r>
                <a:r>
                  <a:rPr lang="en-US" altLang="zh-CN" sz="2000" i="1" dirty="0" err="1">
                    <a:solidFill>
                      <a:schemeClr val="tx1"/>
                    </a:solidFill>
                  </a:rPr>
                  <a:t>ArgMax</a:t>
                </a:r>
                <a:r>
                  <a:rPr lang="en-US" altLang="zh-CN" sz="2000" dirty="0">
                    <a:solidFill>
                      <a:schemeClr val="tx1"/>
                    </a:solidFill>
                  </a:rPr>
                  <a:t> operation, </a:t>
                </a:r>
                <a14:m>
                  <m:oMath xmlns:m="http://schemas.openxmlformats.org/officeDocument/2006/math">
                    <m:sSub>
                      <m:sSubPr>
                        <m:ctrlPr>
                          <a:rPr lang="en-US" altLang="zh-CN" sz="2000" b="1" i="1" smtClean="0">
                            <a:solidFill>
                              <a:schemeClr val="tx1"/>
                            </a:solidFill>
                            <a:latin typeface="Cambria Math" panose="02040503050406030204" pitchFamily="18" charset="0"/>
                          </a:rPr>
                        </m:ctrlPr>
                      </m:sSubPr>
                      <m:e>
                        <m:r>
                          <a:rPr lang="en-US" altLang="zh-CN" sz="2000" b="1" i="1" smtClean="0">
                            <a:solidFill>
                              <a:schemeClr val="tx1"/>
                            </a:solidFill>
                            <a:latin typeface="Cambria Math" panose="02040503050406030204" pitchFamily="18" charset="0"/>
                          </a:rPr>
                          <m:t>𝒔</m:t>
                        </m:r>
                      </m:e>
                      <m:sub>
                        <m:r>
                          <a:rPr lang="en-US" altLang="zh-CN" sz="2000" b="1" i="1" smtClean="0">
                            <a:solidFill>
                              <a:schemeClr val="tx1"/>
                            </a:solidFill>
                            <a:latin typeface="Cambria Math" panose="02040503050406030204" pitchFamily="18" charset="0"/>
                          </a:rPr>
                          <m:t>𝒊</m:t>
                        </m:r>
                      </m:sub>
                    </m:sSub>
                  </m:oMath>
                </a14:m>
                <a:r>
                  <a:rPr lang="en-US" altLang="zh-CN" sz="2000" dirty="0">
                    <a:solidFill>
                      <a:schemeClr val="tx1"/>
                    </a:solidFill>
                  </a:rPr>
                  <a:t> denotes the score for each action</a:t>
                </a:r>
                <a:endParaRPr lang="en-US" altLang="zh-CN" sz="2000" kern="0" dirty="0">
                  <a:solidFill>
                    <a:schemeClr val="tx1"/>
                  </a:solidFill>
                </a:endParaRPr>
              </a:p>
              <a:p>
                <a:pPr>
                  <a:buFont typeface="Arial" panose="020B0604020202020204" pitchFamily="34" charset="0"/>
                  <a:buChar char="•"/>
                </a:pPr>
                <a:endParaRPr lang="en-US" altLang="zh-CN" sz="2000" kern="0" dirty="0">
                  <a:solidFill>
                    <a:schemeClr val="tx1"/>
                  </a:solidFill>
                </a:endParaRPr>
              </a:p>
              <a:p>
                <a:pPr>
                  <a:buFont typeface="Arial" panose="020B0604020202020204" pitchFamily="34" charset="0"/>
                  <a:buChar char="•"/>
                </a:pPr>
                <a:endParaRPr lang="en-US" altLang="zh-CN" sz="2000" kern="0" dirty="0">
                  <a:solidFill>
                    <a:schemeClr val="tx1"/>
                  </a:solidFill>
                </a:endParaRPr>
              </a:p>
              <a:p>
                <a:pPr lvl="1">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kern="0" dirty="0">
                  <a:solidFill>
                    <a:schemeClr val="tx1"/>
                  </a:solidFill>
                </a:endParaRPr>
              </a:p>
            </p:txBody>
          </p:sp>
        </mc:Choice>
        <mc:Fallback>
          <p:sp>
            <p:nvSpPr>
              <p:cNvPr id="9" name="内容占位符 2">
                <a:extLst>
                  <a:ext uri="{FF2B5EF4-FFF2-40B4-BE49-F238E27FC236}">
                    <a16:creationId xmlns:a16="http://schemas.microsoft.com/office/drawing/2014/main" id="{26695F2F-5024-4F49-BF35-FFDFDBED809E}"/>
                  </a:ext>
                </a:extLst>
              </p:cNvPr>
              <p:cNvSpPr txBox="1">
                <a:spLocks noGrp="1" noRot="1" noChangeAspect="1" noMove="1" noResize="1" noEditPoints="1" noAdjustHandles="1" noChangeArrowheads="1" noChangeShapeType="1" noTextEdit="1"/>
              </p:cNvSpPr>
              <p:nvPr>
                <p:ph idx="1"/>
              </p:nvPr>
            </p:nvSpPr>
            <p:spPr bwMode="auto">
              <a:xfrm>
                <a:off x="914401" y="1894378"/>
                <a:ext cx="10361084" cy="1159767"/>
              </a:xfrm>
              <a:prstGeom prst="rect">
                <a:avLst/>
              </a:prstGeom>
              <a:blipFill>
                <a:blip r:embed="rId3"/>
                <a:stretch>
                  <a:fillRect l="-529" t="-3158" b="-3158"/>
                </a:stretch>
              </a:blipFill>
              <a:ln w="9525">
                <a:noFill/>
                <a:round/>
                <a:headEnd/>
                <a:tailEnd/>
              </a:ln>
              <a:effectLst/>
            </p:spPr>
            <p:txBody>
              <a:bodyPr/>
              <a:lstStyle/>
              <a:p>
                <a:r>
                  <a:rPr lang="zh-CN" altLang="en-US">
                    <a:noFill/>
                  </a:rPr>
                  <a:t> </a:t>
                </a:r>
              </a:p>
            </p:txBody>
          </p:sp>
        </mc:Fallback>
      </mc:AlternateContent>
      <p:sp>
        <p:nvSpPr>
          <p:cNvPr id="7" name="矩形 6"/>
          <p:cNvSpPr/>
          <p:nvPr/>
        </p:nvSpPr>
        <p:spPr bwMode="auto">
          <a:xfrm>
            <a:off x="2334942" y="3830734"/>
            <a:ext cx="1200973" cy="1000729"/>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8" name="直接箭头连接符 7"/>
          <p:cNvCxnSpPr>
            <a:endCxn id="10" idx="2"/>
          </p:cNvCxnSpPr>
          <p:nvPr/>
        </p:nvCxnSpPr>
        <p:spPr>
          <a:xfrm>
            <a:off x="1280822" y="4072649"/>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2289840" y="4029329"/>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1" name="椭圆 10"/>
          <p:cNvSpPr/>
          <p:nvPr/>
        </p:nvSpPr>
        <p:spPr>
          <a:xfrm>
            <a:off x="2289839" y="4577097"/>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15" name="直接箭头连接符 14"/>
          <p:cNvCxnSpPr>
            <a:endCxn id="11" idx="2"/>
          </p:cNvCxnSpPr>
          <p:nvPr/>
        </p:nvCxnSpPr>
        <p:spPr>
          <a:xfrm>
            <a:off x="1280821" y="4620417"/>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椭圆 17"/>
          <p:cNvSpPr/>
          <p:nvPr/>
        </p:nvSpPr>
        <p:spPr>
          <a:xfrm>
            <a:off x="3493635" y="433109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9" name="右箭头 18"/>
          <p:cNvSpPr/>
          <p:nvPr/>
        </p:nvSpPr>
        <p:spPr bwMode="auto">
          <a:xfrm>
            <a:off x="3666741" y="4272424"/>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20" name="组合 19"/>
          <p:cNvGrpSpPr/>
          <p:nvPr/>
        </p:nvGrpSpPr>
        <p:grpSpPr>
          <a:xfrm>
            <a:off x="4192243" y="4062678"/>
            <a:ext cx="1336678" cy="648557"/>
            <a:chOff x="482901" y="2957660"/>
            <a:chExt cx="746039" cy="648557"/>
          </a:xfrm>
        </p:grpSpPr>
        <p:sp>
          <p:nvSpPr>
            <p:cNvPr id="21" name="圆角矩形 20"/>
            <p:cNvSpPr/>
            <p:nvPr/>
          </p:nvSpPr>
          <p:spPr>
            <a:xfrm>
              <a:off x="487366" y="2957660"/>
              <a:ext cx="720080" cy="648557"/>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solidFill>
                  <a:prstClr val="white"/>
                </a:solidFill>
              </a:endParaRPr>
            </a:p>
          </p:txBody>
        </p:sp>
        <p:sp>
          <p:nvSpPr>
            <p:cNvPr id="22" name="文本框 21"/>
            <p:cNvSpPr txBox="1"/>
            <p:nvPr/>
          </p:nvSpPr>
          <p:spPr>
            <a:xfrm>
              <a:off x="482901" y="3048842"/>
              <a:ext cx="746039" cy="523220"/>
            </a:xfrm>
            <a:prstGeom prst="rect">
              <a:avLst/>
            </a:prstGeom>
            <a:noFill/>
          </p:spPr>
          <p:txBody>
            <a:bodyPr wrap="square" rtlCol="0">
              <a:spAutoFit/>
            </a:bodyPr>
            <a:lstStyle/>
            <a:p>
              <a:pPr algn="ctr"/>
              <a:r>
                <a:rPr lang="en-US" altLang="zh-CN" sz="1400" dirty="0">
                  <a:solidFill>
                    <a:prstClr val="black"/>
                  </a:solidFill>
                </a:rPr>
                <a:t>Channel access decision</a:t>
              </a:r>
            </a:p>
          </p:txBody>
        </p:sp>
      </p:grpSp>
      <mc:AlternateContent xmlns:mc="http://schemas.openxmlformats.org/markup-compatibility/2006" xmlns:a14="http://schemas.microsoft.com/office/drawing/2010/main">
        <mc:Choice Requires="a14">
          <p:sp>
            <p:nvSpPr>
              <p:cNvPr id="3" name="文本框 2"/>
              <p:cNvSpPr txBox="1"/>
              <p:nvPr/>
            </p:nvSpPr>
            <p:spPr>
              <a:xfrm>
                <a:off x="1750461" y="3639252"/>
                <a:ext cx="48077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0</m:t>
                          </m:r>
                        </m:sub>
                      </m:sSub>
                    </m:oMath>
                  </m:oMathPara>
                </a14:m>
                <a:endParaRPr lang="zh-CN" altLang="en-US" sz="2000" dirty="0">
                  <a:solidFill>
                    <a:schemeClr val="tx1"/>
                  </a:solidFill>
                </a:endParaRPr>
              </a:p>
            </p:txBody>
          </p:sp>
        </mc:Choice>
        <mc:Fallback xmlns="">
          <p:sp>
            <p:nvSpPr>
              <p:cNvPr id="3" name="文本框 2"/>
              <p:cNvSpPr txBox="1">
                <a:spLocks noRot="1" noChangeAspect="1" noMove="1" noResize="1" noEditPoints="1" noAdjustHandles="1" noChangeArrowheads="1" noChangeShapeType="1" noTextEdit="1"/>
              </p:cNvSpPr>
              <p:nvPr/>
            </p:nvSpPr>
            <p:spPr>
              <a:xfrm>
                <a:off x="1750461" y="3639252"/>
                <a:ext cx="480773" cy="400110"/>
              </a:xfrm>
              <a:prstGeom prst="rect">
                <a:avLst/>
              </a:prstGeom>
              <a:blipFill>
                <a:blip r:embed="rId4"/>
                <a:stretch>
                  <a:fillRect b="-15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4" name="文本框 23"/>
              <p:cNvSpPr txBox="1"/>
              <p:nvPr/>
            </p:nvSpPr>
            <p:spPr>
              <a:xfrm>
                <a:off x="1729373" y="4230480"/>
                <a:ext cx="474809"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1</m:t>
                          </m:r>
                        </m:sub>
                      </m:sSub>
                    </m:oMath>
                  </m:oMathPara>
                </a14:m>
                <a:endParaRPr lang="zh-CN" altLang="en-US" sz="2000" dirty="0">
                  <a:solidFill>
                    <a:schemeClr val="tx1"/>
                  </a:solidFill>
                </a:endParaRPr>
              </a:p>
            </p:txBody>
          </p:sp>
        </mc:Choice>
        <mc:Fallback xmlns="">
          <p:sp>
            <p:nvSpPr>
              <p:cNvPr id="24" name="文本框 23"/>
              <p:cNvSpPr txBox="1">
                <a:spLocks noRot="1" noChangeAspect="1" noMove="1" noResize="1" noEditPoints="1" noAdjustHandles="1" noChangeArrowheads="1" noChangeShapeType="1" noTextEdit="1"/>
              </p:cNvSpPr>
              <p:nvPr/>
            </p:nvSpPr>
            <p:spPr>
              <a:xfrm>
                <a:off x="1729373" y="4230480"/>
                <a:ext cx="474809" cy="400110"/>
              </a:xfrm>
              <a:prstGeom prst="rect">
                <a:avLst/>
              </a:prstGeom>
              <a:blipFill>
                <a:blip r:embed="rId5"/>
                <a:stretch>
                  <a:fillRect/>
                </a:stretch>
              </a:blipFill>
            </p:spPr>
            <p:txBody>
              <a:bodyPr/>
              <a:lstStyle/>
              <a:p>
                <a:r>
                  <a:rPr lang="zh-CN" altLang="en-US">
                    <a:noFill/>
                  </a:rPr>
                  <a:t> </a:t>
                </a:r>
              </a:p>
            </p:txBody>
          </p:sp>
        </mc:Fallback>
      </mc:AlternateContent>
      <p:sp>
        <p:nvSpPr>
          <p:cNvPr id="26" name="矩形 25"/>
          <p:cNvSpPr/>
          <p:nvPr/>
        </p:nvSpPr>
        <p:spPr bwMode="auto">
          <a:xfrm>
            <a:off x="7829547" y="3673781"/>
            <a:ext cx="1200973" cy="1490557"/>
          </a:xfrm>
          <a:prstGeom prst="rect">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直接箭头连接符 26"/>
          <p:cNvCxnSpPr/>
          <p:nvPr/>
        </p:nvCxnSpPr>
        <p:spPr>
          <a:xfrm>
            <a:off x="6752875" y="3845801"/>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8" name="椭圆 27"/>
          <p:cNvSpPr/>
          <p:nvPr/>
        </p:nvSpPr>
        <p:spPr>
          <a:xfrm>
            <a:off x="7784444" y="380346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9" name="椭圆 28"/>
          <p:cNvSpPr/>
          <p:nvPr/>
        </p:nvSpPr>
        <p:spPr>
          <a:xfrm>
            <a:off x="7784444" y="4054799"/>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30" name="直接箭头连接符 29"/>
          <p:cNvCxnSpPr/>
          <p:nvPr/>
        </p:nvCxnSpPr>
        <p:spPr>
          <a:xfrm>
            <a:off x="6771730" y="4098119"/>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1" name="椭圆 30"/>
          <p:cNvSpPr/>
          <p:nvPr/>
        </p:nvSpPr>
        <p:spPr>
          <a:xfrm>
            <a:off x="8988241" y="4393907"/>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2" name="右箭头 31"/>
          <p:cNvSpPr/>
          <p:nvPr/>
        </p:nvSpPr>
        <p:spPr bwMode="auto">
          <a:xfrm>
            <a:off x="9142615" y="4303345"/>
            <a:ext cx="456327" cy="248438"/>
          </a:xfrm>
          <a:prstGeom prst="right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3" name="组合 32"/>
          <p:cNvGrpSpPr/>
          <p:nvPr/>
        </p:nvGrpSpPr>
        <p:grpSpPr>
          <a:xfrm>
            <a:off x="9711037" y="4113609"/>
            <a:ext cx="1141602" cy="648557"/>
            <a:chOff x="487366" y="2957660"/>
            <a:chExt cx="720080" cy="648557"/>
          </a:xfrm>
        </p:grpSpPr>
        <p:sp>
          <p:nvSpPr>
            <p:cNvPr id="34" name="圆角矩形 33"/>
            <p:cNvSpPr/>
            <p:nvPr/>
          </p:nvSpPr>
          <p:spPr>
            <a:xfrm>
              <a:off x="487366" y="2957660"/>
              <a:ext cx="720080" cy="648557"/>
            </a:xfrm>
            <a:prstGeom prst="roundRect">
              <a:avLst>
                <a:gd name="adj" fmla="val 8751"/>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5" name="文本框 34"/>
            <p:cNvSpPr txBox="1"/>
            <p:nvPr/>
          </p:nvSpPr>
          <p:spPr>
            <a:xfrm>
              <a:off x="527312" y="3015267"/>
              <a:ext cx="637187" cy="523220"/>
            </a:xfrm>
            <a:prstGeom prst="rect">
              <a:avLst/>
            </a:prstGeom>
            <a:noFill/>
          </p:spPr>
          <p:txBody>
            <a:bodyPr wrap="square" rtlCol="0">
              <a:spAutoFit/>
            </a:bodyPr>
            <a:lstStyle/>
            <a:p>
              <a:pPr algn="ctr"/>
              <a:r>
                <a:rPr lang="en-US" altLang="zh-CN" sz="1400" dirty="0">
                  <a:solidFill>
                    <a:prstClr val="black"/>
                  </a:solidFill>
                </a:rPr>
                <a:t>MCS decision</a:t>
              </a:r>
            </a:p>
          </p:txBody>
        </p:sp>
      </p:grpSp>
      <mc:AlternateContent xmlns:mc="http://schemas.openxmlformats.org/markup-compatibility/2006" xmlns:a14="http://schemas.microsoft.com/office/drawing/2010/main">
        <mc:Choice Requires="a14">
          <p:sp>
            <p:nvSpPr>
              <p:cNvPr id="36" name="文本框 35"/>
              <p:cNvSpPr txBox="1"/>
              <p:nvPr/>
            </p:nvSpPr>
            <p:spPr>
              <a:xfrm>
                <a:off x="7248128" y="3462496"/>
                <a:ext cx="480773"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0</m:t>
                          </m:r>
                        </m:sub>
                      </m:sSub>
                    </m:oMath>
                  </m:oMathPara>
                </a14:m>
                <a:endParaRPr lang="zh-CN" altLang="en-US" sz="2000" dirty="0">
                  <a:solidFill>
                    <a:schemeClr val="tx1"/>
                  </a:solidFill>
                </a:endParaRPr>
              </a:p>
            </p:txBody>
          </p:sp>
        </mc:Choice>
        <mc:Fallback xmlns="">
          <p:sp>
            <p:nvSpPr>
              <p:cNvPr id="36" name="文本框 35"/>
              <p:cNvSpPr txBox="1">
                <a:spLocks noRot="1" noChangeAspect="1" noMove="1" noResize="1" noEditPoints="1" noAdjustHandles="1" noChangeArrowheads="1" noChangeShapeType="1" noTextEdit="1"/>
              </p:cNvSpPr>
              <p:nvPr/>
            </p:nvSpPr>
            <p:spPr>
              <a:xfrm>
                <a:off x="7248128" y="3462496"/>
                <a:ext cx="480773" cy="400110"/>
              </a:xfrm>
              <a:prstGeom prst="rect">
                <a:avLst/>
              </a:prstGeom>
              <a:blipFill>
                <a:blip r:embed="rId6"/>
                <a:stretch>
                  <a:fillRect b="-1515"/>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37" name="文本框 36"/>
              <p:cNvSpPr txBox="1"/>
              <p:nvPr/>
            </p:nvSpPr>
            <p:spPr>
              <a:xfrm>
                <a:off x="7238359" y="3753750"/>
                <a:ext cx="501324" cy="4001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1</m:t>
                          </m:r>
                        </m:sub>
                      </m:sSub>
                    </m:oMath>
                  </m:oMathPara>
                </a14:m>
                <a:endParaRPr lang="zh-CN" altLang="en-US" sz="2000" dirty="0">
                  <a:solidFill>
                    <a:schemeClr val="tx1"/>
                  </a:solidFill>
                </a:endParaRPr>
              </a:p>
            </p:txBody>
          </p:sp>
        </mc:Choice>
        <mc:Fallback xmlns="">
          <p:sp>
            <p:nvSpPr>
              <p:cNvPr id="37" name="文本框 36"/>
              <p:cNvSpPr txBox="1">
                <a:spLocks noRot="1" noChangeAspect="1" noMove="1" noResize="1" noEditPoints="1" noAdjustHandles="1" noChangeArrowheads="1" noChangeShapeType="1" noTextEdit="1"/>
              </p:cNvSpPr>
              <p:nvPr/>
            </p:nvSpPr>
            <p:spPr>
              <a:xfrm>
                <a:off x="7238359" y="3753750"/>
                <a:ext cx="501324" cy="400110"/>
              </a:xfrm>
              <a:prstGeom prst="rect">
                <a:avLst/>
              </a:prstGeom>
              <a:blipFill>
                <a:blip r:embed="rId7"/>
                <a:stretch>
                  <a:fillRect b="-1538"/>
                </a:stretch>
              </a:blipFill>
            </p:spPr>
            <p:txBody>
              <a:bodyPr/>
              <a:lstStyle/>
              <a:p>
                <a:r>
                  <a:rPr lang="zh-CN" altLang="en-US">
                    <a:noFill/>
                  </a:rPr>
                  <a:t> </a:t>
                </a:r>
              </a:p>
            </p:txBody>
          </p:sp>
        </mc:Fallback>
      </mc:AlternateContent>
      <p:sp>
        <p:nvSpPr>
          <p:cNvPr id="38" name="文本框 37"/>
          <p:cNvSpPr txBox="1"/>
          <p:nvPr/>
        </p:nvSpPr>
        <p:spPr>
          <a:xfrm>
            <a:off x="2166100" y="3194065"/>
            <a:ext cx="1653081" cy="369332"/>
          </a:xfrm>
          <a:prstGeom prst="rect">
            <a:avLst/>
          </a:prstGeom>
          <a:noFill/>
        </p:spPr>
        <p:txBody>
          <a:bodyPr wrap="none" rtlCol="0">
            <a:spAutoFit/>
          </a:bodyPr>
          <a:lstStyle/>
          <a:p>
            <a:r>
              <a:rPr lang="en-US" altLang="zh-CN" sz="1800" dirty="0">
                <a:solidFill>
                  <a:schemeClr val="tx1"/>
                </a:solidFill>
              </a:rPr>
              <a:t>Channel Access</a:t>
            </a:r>
            <a:endParaRPr lang="zh-CN" altLang="en-US" sz="1800" dirty="0">
              <a:solidFill>
                <a:schemeClr val="tx1"/>
              </a:solidFill>
            </a:endParaRPr>
          </a:p>
        </p:txBody>
      </p:sp>
      <mc:AlternateContent xmlns:mc="http://schemas.openxmlformats.org/markup-compatibility/2006" xmlns:a14="http://schemas.microsoft.com/office/drawing/2010/main">
        <mc:Choice Requires="a14">
          <p:sp>
            <p:nvSpPr>
              <p:cNvPr id="39" name="文本框 38"/>
              <p:cNvSpPr txBox="1"/>
              <p:nvPr/>
            </p:nvSpPr>
            <p:spPr>
              <a:xfrm>
                <a:off x="7392144" y="4292867"/>
                <a:ext cx="202189" cy="313383"/>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39" name="文本框 38"/>
              <p:cNvSpPr txBox="1">
                <a:spLocks noRot="1" noChangeAspect="1" noMove="1" noResize="1" noEditPoints="1" noAdjustHandles="1" noChangeArrowheads="1" noChangeShapeType="1" noTextEdit="1"/>
              </p:cNvSpPr>
              <p:nvPr/>
            </p:nvSpPr>
            <p:spPr>
              <a:xfrm>
                <a:off x="7392144" y="4292867"/>
                <a:ext cx="202189" cy="313383"/>
              </a:xfrm>
              <a:prstGeom prst="rect">
                <a:avLst/>
              </a:prstGeom>
              <a:blipFill>
                <a:blip r:embed="rId8"/>
                <a:stretch>
                  <a:fillRect r="-3030"/>
                </a:stretch>
              </a:blipFill>
              <a:ln>
                <a:noFill/>
              </a:ln>
            </p:spPr>
            <p:txBody>
              <a:bodyPr/>
              <a:lstStyle/>
              <a:p>
                <a:r>
                  <a:rPr lang="zh-CN" altLang="en-US">
                    <a:noFill/>
                  </a:rPr>
                  <a:t> </a:t>
                </a:r>
              </a:p>
            </p:txBody>
          </p:sp>
        </mc:Fallback>
      </mc:AlternateContent>
      <p:cxnSp>
        <p:nvCxnSpPr>
          <p:cNvPr id="40" name="直接箭头连接符 39"/>
          <p:cNvCxnSpPr/>
          <p:nvPr/>
        </p:nvCxnSpPr>
        <p:spPr>
          <a:xfrm>
            <a:off x="6786702" y="4997842"/>
            <a:ext cx="1009018" cy="661"/>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1" name="椭圆 40"/>
          <p:cNvSpPr/>
          <p:nvPr/>
        </p:nvSpPr>
        <p:spPr>
          <a:xfrm>
            <a:off x="7801702" y="494974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42" name="文本框 41"/>
              <p:cNvSpPr txBox="1"/>
              <p:nvPr/>
            </p:nvSpPr>
            <p:spPr>
              <a:xfrm>
                <a:off x="7083332" y="4613587"/>
                <a:ext cx="762452" cy="4001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sz="2000" b="0" i="1" smtClean="0">
                              <a:solidFill>
                                <a:schemeClr val="tx1"/>
                              </a:solidFill>
                              <a:latin typeface="Cambria Math" panose="02040503050406030204" pitchFamily="18" charset="0"/>
                            </a:rPr>
                          </m:ctrlPr>
                        </m:sSubPr>
                        <m:e>
                          <m:r>
                            <a:rPr lang="en-US" altLang="zh-CN" sz="2000" b="0" i="1" smtClean="0">
                              <a:solidFill>
                                <a:schemeClr val="tx1"/>
                              </a:solidFill>
                              <a:latin typeface="Cambria Math" panose="02040503050406030204" pitchFamily="18" charset="0"/>
                            </a:rPr>
                            <m:t>𝑠</m:t>
                          </m:r>
                        </m:e>
                        <m:sub>
                          <m:r>
                            <a:rPr lang="en-US" altLang="zh-CN" sz="2000" b="0" i="1" smtClean="0">
                              <a:solidFill>
                                <a:schemeClr val="tx1"/>
                              </a:solidFill>
                              <a:latin typeface="Cambria Math" panose="02040503050406030204" pitchFamily="18" charset="0"/>
                            </a:rPr>
                            <m:t>𝑁</m:t>
                          </m:r>
                          <m:r>
                            <a:rPr lang="en-US" altLang="zh-CN" sz="2000" b="0" i="1" smtClean="0">
                              <a:solidFill>
                                <a:schemeClr val="tx1"/>
                              </a:solidFill>
                              <a:latin typeface="Cambria Math" panose="02040503050406030204" pitchFamily="18" charset="0"/>
                            </a:rPr>
                            <m:t>−1</m:t>
                          </m:r>
                        </m:sub>
                      </m:sSub>
                    </m:oMath>
                  </m:oMathPara>
                </a14:m>
                <a:endParaRPr lang="zh-CN" altLang="en-US" sz="2000" dirty="0">
                  <a:solidFill>
                    <a:schemeClr val="tx1"/>
                  </a:solidFill>
                </a:endParaRPr>
              </a:p>
            </p:txBody>
          </p:sp>
        </mc:Choice>
        <mc:Fallback xmlns="">
          <p:sp>
            <p:nvSpPr>
              <p:cNvPr id="42" name="文本框 41"/>
              <p:cNvSpPr txBox="1">
                <a:spLocks noRot="1" noChangeAspect="1" noMove="1" noResize="1" noEditPoints="1" noAdjustHandles="1" noChangeArrowheads="1" noChangeShapeType="1" noTextEdit="1"/>
              </p:cNvSpPr>
              <p:nvPr/>
            </p:nvSpPr>
            <p:spPr>
              <a:xfrm>
                <a:off x="7083332" y="4613587"/>
                <a:ext cx="762452" cy="400110"/>
              </a:xfrm>
              <a:prstGeom prst="rect">
                <a:avLst/>
              </a:prstGeom>
              <a:blipFill>
                <a:blip r:embed="rId9"/>
                <a:stretch>
                  <a:fillRect b="-3077"/>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43" name="矩形 42"/>
              <p:cNvSpPr/>
              <p:nvPr/>
            </p:nvSpPr>
            <p:spPr>
              <a:xfrm>
                <a:off x="6109999" y="5341062"/>
                <a:ext cx="5425520" cy="830997"/>
              </a:xfrm>
              <a:prstGeom prst="rect">
                <a:avLst/>
              </a:prstGeom>
            </p:spPr>
            <p:txBody>
              <a:bodyPr wrap="square">
                <a:spAutoFit/>
              </a:bodyPr>
              <a:lstStyle/>
              <a:p>
                <a:pPr marL="285750" indent="-285750">
                  <a:buFont typeface="Arial" panose="020B0604020202020204" pitchFamily="34" charset="0"/>
                  <a:buChar char="•"/>
                </a:pPr>
                <a14:m>
                  <m:oMath xmlns:m="http://schemas.openxmlformats.org/officeDocument/2006/math">
                    <m:sSub>
                      <m:sSubPr>
                        <m:ctrlPr>
                          <a:rPr lang="en-US" altLang="zh-CN" sz="1600" b="0" i="1" smtClean="0">
                            <a:solidFill>
                              <a:schemeClr val="tx1"/>
                            </a:solidFill>
                            <a:latin typeface="Cambria Math" panose="02040503050406030204" pitchFamily="18" charset="0"/>
                          </a:rPr>
                        </m:ctrlPr>
                      </m:sSubPr>
                      <m:e>
                        <m:r>
                          <a:rPr lang="en-US" altLang="zh-CN" sz="1600" b="0" i="1" smtClean="0">
                            <a:solidFill>
                              <a:schemeClr val="tx1"/>
                            </a:solidFill>
                            <a:latin typeface="Cambria Math" panose="02040503050406030204" pitchFamily="18" charset="0"/>
                          </a:rPr>
                          <m:t>𝑠</m:t>
                        </m:r>
                      </m:e>
                      <m:sub>
                        <m:r>
                          <a:rPr lang="en-US" altLang="zh-CN" sz="1600" b="0" i="1" smtClean="0">
                            <a:solidFill>
                              <a:schemeClr val="tx1"/>
                            </a:solidFill>
                            <a:latin typeface="Cambria Math" panose="02040503050406030204" pitchFamily="18" charset="0"/>
                          </a:rPr>
                          <m:t>𝑖</m:t>
                        </m:r>
                      </m:sub>
                    </m:sSub>
                  </m:oMath>
                </a14:m>
                <a:r>
                  <a:rPr lang="en-US" altLang="zh-CN" sz="1600" dirty="0">
                    <a:solidFill>
                      <a:schemeClr val="tx1"/>
                    </a:solidFill>
                  </a:rPr>
                  <a:t> is the output of the neural network, which corresponds to the score of using MCS </a:t>
                </a:r>
                <a14:m>
                  <m:oMath xmlns:m="http://schemas.openxmlformats.org/officeDocument/2006/math">
                    <m:r>
                      <a:rPr lang="en-US" altLang="zh-CN" sz="1600" b="0" i="1" smtClean="0">
                        <a:solidFill>
                          <a:schemeClr val="tx1"/>
                        </a:solidFill>
                        <a:latin typeface="Cambria Math" panose="02040503050406030204" pitchFamily="18" charset="0"/>
                      </a:rPr>
                      <m:t>𝑖</m:t>
                    </m:r>
                  </m:oMath>
                </a14:m>
                <a:endParaRPr lang="en-US" altLang="zh-CN" sz="1600" dirty="0">
                  <a:solidFill>
                    <a:schemeClr val="tx1"/>
                  </a:solidFill>
                </a:endParaRPr>
              </a:p>
              <a:p>
                <a:pPr marL="285750" indent="-285750">
                  <a:buFont typeface="Arial" panose="020B0604020202020204" pitchFamily="34" charset="0"/>
                  <a:buChar char="•"/>
                </a:pPr>
                <a:r>
                  <a:rPr lang="en-US" altLang="zh-CN" sz="1600" dirty="0">
                    <a:solidFill>
                      <a:schemeClr val="tx1"/>
                    </a:solidFill>
                  </a:rPr>
                  <a:t>post-processing unit selects the MCS with maximum score</a:t>
                </a:r>
                <a:endParaRPr lang="zh-CN" altLang="en-US" sz="1600" dirty="0"/>
              </a:p>
            </p:txBody>
          </p:sp>
        </mc:Choice>
        <mc:Fallback xmlns="">
          <p:sp>
            <p:nvSpPr>
              <p:cNvPr id="43" name="矩形 42"/>
              <p:cNvSpPr>
                <a:spLocks noRot="1" noChangeAspect="1" noMove="1" noResize="1" noEditPoints="1" noAdjustHandles="1" noChangeArrowheads="1" noChangeShapeType="1" noTextEdit="1"/>
              </p:cNvSpPr>
              <p:nvPr/>
            </p:nvSpPr>
            <p:spPr>
              <a:xfrm>
                <a:off x="6109999" y="5341062"/>
                <a:ext cx="5425520" cy="830997"/>
              </a:xfrm>
              <a:prstGeom prst="rect">
                <a:avLst/>
              </a:prstGeom>
              <a:blipFill>
                <a:blip r:embed="rId10"/>
                <a:stretch>
                  <a:fillRect l="-449" t="-2206" b="-8824"/>
                </a:stretch>
              </a:blipFill>
            </p:spPr>
            <p:txBody>
              <a:bodyPr/>
              <a:lstStyle/>
              <a:p>
                <a:r>
                  <a:rPr lang="zh-CN" altLang="en-US">
                    <a:noFill/>
                  </a:rPr>
                  <a:t> </a:t>
                </a:r>
              </a:p>
            </p:txBody>
          </p:sp>
        </mc:Fallback>
      </mc:AlternateContent>
      <p:sp>
        <p:nvSpPr>
          <p:cNvPr id="44" name="文本框 43"/>
          <p:cNvSpPr txBox="1"/>
          <p:nvPr/>
        </p:nvSpPr>
        <p:spPr>
          <a:xfrm>
            <a:off x="7605628" y="3144090"/>
            <a:ext cx="1678729" cy="369332"/>
          </a:xfrm>
          <a:prstGeom prst="rect">
            <a:avLst/>
          </a:prstGeom>
          <a:noFill/>
        </p:spPr>
        <p:txBody>
          <a:bodyPr wrap="none" rtlCol="0">
            <a:spAutoFit/>
          </a:bodyPr>
          <a:lstStyle/>
          <a:p>
            <a:r>
              <a:rPr lang="en-US" altLang="zh-CN" sz="1800" dirty="0">
                <a:solidFill>
                  <a:schemeClr val="tx1"/>
                </a:solidFill>
              </a:rPr>
              <a:t>Rate Adaptation</a:t>
            </a:r>
            <a:endParaRPr lang="zh-CN" altLang="en-US" sz="1800" dirty="0">
              <a:solidFill>
                <a:schemeClr val="tx1"/>
              </a:solidFill>
            </a:endParaRPr>
          </a:p>
        </p:txBody>
      </p:sp>
      <p:sp>
        <p:nvSpPr>
          <p:cNvPr id="12" name="矩形 11">
            <a:extLst>
              <a:ext uri="{FF2B5EF4-FFF2-40B4-BE49-F238E27FC236}">
                <a16:creationId xmlns:a16="http://schemas.microsoft.com/office/drawing/2014/main" id="{87CD90BA-D63E-4BFE-95DA-67B158A985E2}"/>
              </a:ext>
            </a:extLst>
          </p:cNvPr>
          <p:cNvSpPr/>
          <p:nvPr/>
        </p:nvSpPr>
        <p:spPr>
          <a:xfrm>
            <a:off x="2344861" y="3975279"/>
            <a:ext cx="1202159" cy="646331"/>
          </a:xfrm>
          <a:prstGeom prst="rect">
            <a:avLst/>
          </a:prstGeom>
        </p:spPr>
        <p:txBody>
          <a:bodyPr wrap="square">
            <a:spAutoFit/>
          </a:bodyPr>
          <a:lstStyle/>
          <a:p>
            <a:pPr algn="ctr"/>
            <a:r>
              <a:rPr lang="en-US" altLang="zh-CN" sz="1800" dirty="0">
                <a:solidFill>
                  <a:schemeClr val="tx1"/>
                </a:solidFill>
              </a:rPr>
              <a:t>post-processing</a:t>
            </a:r>
            <a:endParaRPr lang="zh-CN" altLang="en-US" sz="1800" dirty="0"/>
          </a:p>
        </p:txBody>
      </p:sp>
      <p:sp>
        <p:nvSpPr>
          <p:cNvPr id="45" name="矩形 44">
            <a:extLst>
              <a:ext uri="{FF2B5EF4-FFF2-40B4-BE49-F238E27FC236}">
                <a16:creationId xmlns:a16="http://schemas.microsoft.com/office/drawing/2014/main" id="{AE59110F-EB11-45E5-8045-24BFF4E7B9E6}"/>
              </a:ext>
            </a:extLst>
          </p:cNvPr>
          <p:cNvSpPr/>
          <p:nvPr/>
        </p:nvSpPr>
        <p:spPr>
          <a:xfrm>
            <a:off x="7837073" y="4083985"/>
            <a:ext cx="1202159" cy="646331"/>
          </a:xfrm>
          <a:prstGeom prst="rect">
            <a:avLst/>
          </a:prstGeom>
        </p:spPr>
        <p:txBody>
          <a:bodyPr wrap="square">
            <a:spAutoFit/>
          </a:bodyPr>
          <a:lstStyle/>
          <a:p>
            <a:pPr algn="ctr"/>
            <a:r>
              <a:rPr lang="en-US" altLang="zh-CN" sz="1800" dirty="0">
                <a:solidFill>
                  <a:schemeClr val="tx1"/>
                </a:solidFill>
              </a:rPr>
              <a:t>post-processing</a:t>
            </a:r>
            <a:endParaRPr lang="zh-CN" altLang="en-US" sz="1800" dirty="0"/>
          </a:p>
        </p:txBody>
      </p:sp>
      <mc:AlternateContent xmlns:mc="http://schemas.openxmlformats.org/markup-compatibility/2006" xmlns:a14="http://schemas.microsoft.com/office/drawing/2010/main">
        <mc:Choice Requires="a14">
          <p:sp>
            <p:nvSpPr>
              <p:cNvPr id="46" name="矩形 45">
                <a:extLst>
                  <a:ext uri="{FF2B5EF4-FFF2-40B4-BE49-F238E27FC236}">
                    <a16:creationId xmlns:a16="http://schemas.microsoft.com/office/drawing/2014/main" id="{FABAB780-47C6-4E20-9907-633CBB60FD71}"/>
                  </a:ext>
                </a:extLst>
              </p:cNvPr>
              <p:cNvSpPr/>
              <p:nvPr/>
            </p:nvSpPr>
            <p:spPr>
              <a:xfrm>
                <a:off x="912602" y="5356617"/>
                <a:ext cx="5183398" cy="584775"/>
              </a:xfrm>
              <a:prstGeom prst="rect">
                <a:avLst/>
              </a:prstGeom>
            </p:spPr>
            <p:txBody>
              <a:bodyPr wrap="square">
                <a:spAutoFit/>
              </a:bodyPr>
              <a:lstStyle/>
              <a:p>
                <a:pPr marL="285750" indent="-285750">
                  <a:buFont typeface="Arial" panose="020B0604020202020204" pitchFamily="34" charset="0"/>
                  <a:buChar char="•"/>
                </a:pPr>
                <a:r>
                  <a:rPr lang="en-US" altLang="zh-CN" sz="1600" dirty="0">
                    <a:solidFill>
                      <a:schemeClr val="tx1"/>
                    </a:solidFill>
                  </a:rPr>
                  <a:t>post-processing unit makes channel access decision according to s0 and s1, if </a:t>
                </a:r>
                <a14:m>
                  <m:oMath xmlns:m="http://schemas.openxmlformats.org/officeDocument/2006/math">
                    <m:sSub>
                      <m:sSubPr>
                        <m:ctrlPr>
                          <a:rPr lang="en-US" altLang="zh-CN" sz="1600" i="1">
                            <a:solidFill>
                              <a:schemeClr val="tx1"/>
                            </a:solidFill>
                            <a:latin typeface="Cambria Math" panose="02040503050406030204" pitchFamily="18" charset="0"/>
                          </a:rPr>
                        </m:ctrlPr>
                      </m:sSubPr>
                      <m:e>
                        <m:r>
                          <a:rPr lang="en-US" altLang="zh-CN" sz="1600" i="1">
                            <a:solidFill>
                              <a:schemeClr val="tx1"/>
                            </a:solidFill>
                            <a:latin typeface="Cambria Math" panose="02040503050406030204" pitchFamily="18" charset="0"/>
                          </a:rPr>
                          <m:t>𝑠</m:t>
                        </m:r>
                      </m:e>
                      <m:sub>
                        <m:r>
                          <a:rPr lang="en-US" altLang="zh-CN" sz="1600" i="1">
                            <a:solidFill>
                              <a:schemeClr val="tx1"/>
                            </a:solidFill>
                            <a:latin typeface="Cambria Math" panose="02040503050406030204" pitchFamily="18" charset="0"/>
                          </a:rPr>
                          <m:t>0</m:t>
                        </m:r>
                      </m:sub>
                    </m:sSub>
                    <m:r>
                      <a:rPr lang="en-US" altLang="zh-CN" sz="1600" i="1">
                        <a:solidFill>
                          <a:schemeClr val="tx1"/>
                        </a:solidFill>
                        <a:latin typeface="Cambria Math" panose="02040503050406030204" pitchFamily="18" charset="0"/>
                        <a:ea typeface="Cambria Math" panose="02040503050406030204" pitchFamily="18" charset="0"/>
                      </a:rPr>
                      <m:t>≥</m:t>
                    </m:r>
                    <m:sSub>
                      <m:sSubPr>
                        <m:ctrlPr>
                          <a:rPr lang="en-US" altLang="zh-CN" sz="1600" i="1">
                            <a:solidFill>
                              <a:schemeClr val="tx1"/>
                            </a:solidFill>
                            <a:latin typeface="Cambria Math" panose="02040503050406030204" pitchFamily="18" charset="0"/>
                            <a:ea typeface="Cambria Math" panose="02040503050406030204" pitchFamily="18" charset="0"/>
                          </a:rPr>
                        </m:ctrlPr>
                      </m:sSubPr>
                      <m:e>
                        <m:r>
                          <a:rPr lang="en-US" altLang="zh-CN" sz="1600" i="1">
                            <a:solidFill>
                              <a:schemeClr val="tx1"/>
                            </a:solidFill>
                            <a:latin typeface="Cambria Math" panose="02040503050406030204" pitchFamily="18" charset="0"/>
                            <a:ea typeface="Cambria Math" panose="02040503050406030204" pitchFamily="18" charset="0"/>
                          </a:rPr>
                          <m:t>𝑠</m:t>
                        </m:r>
                      </m:e>
                      <m:sub>
                        <m:r>
                          <a:rPr lang="en-US" altLang="zh-CN" sz="1600" i="1">
                            <a:solidFill>
                              <a:schemeClr val="tx1"/>
                            </a:solidFill>
                            <a:latin typeface="Cambria Math" panose="02040503050406030204" pitchFamily="18" charset="0"/>
                            <a:ea typeface="Cambria Math" panose="02040503050406030204" pitchFamily="18" charset="0"/>
                          </a:rPr>
                          <m:t>1</m:t>
                        </m:r>
                      </m:sub>
                    </m:sSub>
                  </m:oMath>
                </a14:m>
                <a:r>
                  <a:rPr lang="en-US" altLang="zh-CN" sz="1600" dirty="0">
                    <a:solidFill>
                      <a:schemeClr val="tx1"/>
                    </a:solidFill>
                  </a:rPr>
                  <a:t>, transmit; else, wait </a:t>
                </a:r>
                <a:endParaRPr lang="zh-CN" altLang="en-US" sz="1600" dirty="0"/>
              </a:p>
            </p:txBody>
          </p:sp>
        </mc:Choice>
        <mc:Fallback xmlns="">
          <p:sp>
            <p:nvSpPr>
              <p:cNvPr id="46" name="矩形 45">
                <a:extLst>
                  <a:ext uri="{FF2B5EF4-FFF2-40B4-BE49-F238E27FC236}">
                    <a16:creationId xmlns:a16="http://schemas.microsoft.com/office/drawing/2014/main" id="{FABAB780-47C6-4E20-9907-633CBB60FD71}"/>
                  </a:ext>
                </a:extLst>
              </p:cNvPr>
              <p:cNvSpPr>
                <a:spLocks noRot="1" noChangeAspect="1" noMove="1" noResize="1" noEditPoints="1" noAdjustHandles="1" noChangeArrowheads="1" noChangeShapeType="1" noTextEdit="1"/>
              </p:cNvSpPr>
              <p:nvPr/>
            </p:nvSpPr>
            <p:spPr>
              <a:xfrm>
                <a:off x="912602" y="5356617"/>
                <a:ext cx="5183398" cy="584775"/>
              </a:xfrm>
              <a:prstGeom prst="rect">
                <a:avLst/>
              </a:prstGeom>
              <a:blipFill>
                <a:blip r:embed="rId11"/>
                <a:stretch>
                  <a:fillRect l="-471" t="-3125" b="-12500"/>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270547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a:t>Core Neural Network Model for Channel Access and Rate Adaptation </a:t>
            </a:r>
            <a:endParaRPr lang="zh-CN" altLang="en-US" sz="28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grpSp>
        <p:nvGrpSpPr>
          <p:cNvPr id="3" name="组合 2">
            <a:extLst>
              <a:ext uri="{FF2B5EF4-FFF2-40B4-BE49-F238E27FC236}">
                <a16:creationId xmlns:a16="http://schemas.microsoft.com/office/drawing/2014/main" id="{2EC037D5-576B-479E-83B5-CBD82A348156}"/>
              </a:ext>
            </a:extLst>
          </p:cNvPr>
          <p:cNvGrpSpPr/>
          <p:nvPr/>
        </p:nvGrpSpPr>
        <p:grpSpPr>
          <a:xfrm>
            <a:off x="2317705" y="1970731"/>
            <a:ext cx="7366481" cy="2970437"/>
            <a:chOff x="2317705" y="1970731"/>
            <a:chExt cx="7366481" cy="2970437"/>
          </a:xfrm>
        </p:grpSpPr>
        <p:sp>
          <p:nvSpPr>
            <p:cNvPr id="15" name="矩形 14"/>
            <p:cNvSpPr/>
            <p:nvPr/>
          </p:nvSpPr>
          <p:spPr bwMode="auto">
            <a:xfrm>
              <a:off x="4082499" y="2171340"/>
              <a:ext cx="3598540" cy="2357351"/>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椭圆 15"/>
            <p:cNvSpPr/>
            <p:nvPr/>
          </p:nvSpPr>
          <p:spPr>
            <a:xfrm>
              <a:off x="4262372" y="238630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7" name="椭圆 16"/>
            <p:cNvSpPr/>
            <p:nvPr/>
          </p:nvSpPr>
          <p:spPr>
            <a:xfrm>
              <a:off x="4262371" y="293406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8" name="椭圆 17"/>
            <p:cNvSpPr/>
            <p:nvPr/>
          </p:nvSpPr>
          <p:spPr>
            <a:xfrm>
              <a:off x="4261166" y="350230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19" name="椭圆 18"/>
            <p:cNvSpPr/>
            <p:nvPr/>
          </p:nvSpPr>
          <p:spPr>
            <a:xfrm>
              <a:off x="4263169" y="428621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20" name="文本框 19"/>
                <p:cNvSpPr txBox="1"/>
                <p:nvPr/>
              </p:nvSpPr>
              <p:spPr>
                <a:xfrm>
                  <a:off x="4166632" y="3796444"/>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20" name="文本框 19"/>
                <p:cNvSpPr txBox="1">
                  <a:spLocks noRot="1" noChangeAspect="1" noMove="1" noResize="1" noEditPoints="1" noAdjustHandles="1" noChangeArrowheads="1" noChangeShapeType="1" noTextEdit="1"/>
                </p:cNvSpPr>
                <p:nvPr/>
              </p:nvSpPr>
              <p:spPr>
                <a:xfrm>
                  <a:off x="4166632" y="3796444"/>
                  <a:ext cx="263473" cy="307777"/>
                </a:xfrm>
                <a:prstGeom prst="rect">
                  <a:avLst/>
                </a:prstGeom>
                <a:blipFill>
                  <a:blip r:embed="rId2"/>
                  <a:stretch>
                    <a:fillRect/>
                  </a:stretch>
                </a:blipFill>
                <a:ln>
                  <a:noFill/>
                </a:ln>
              </p:spPr>
              <p:txBody>
                <a:bodyPr/>
                <a:lstStyle/>
                <a:p>
                  <a:r>
                    <a:rPr lang="zh-CN" altLang="en-US">
                      <a:noFill/>
                    </a:rPr>
                    <a:t> </a:t>
                  </a:r>
                </a:p>
              </p:txBody>
            </p:sp>
          </mc:Fallback>
        </mc:AlternateContent>
        <p:sp>
          <p:nvSpPr>
            <p:cNvPr id="21" name="椭圆 20"/>
            <p:cNvSpPr/>
            <p:nvPr/>
          </p:nvSpPr>
          <p:spPr>
            <a:xfrm>
              <a:off x="5513267" y="254895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2" name="椭圆 21"/>
            <p:cNvSpPr/>
            <p:nvPr/>
          </p:nvSpPr>
          <p:spPr>
            <a:xfrm>
              <a:off x="5513266" y="305300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3" name="椭圆 22"/>
            <p:cNvSpPr/>
            <p:nvPr/>
          </p:nvSpPr>
          <p:spPr>
            <a:xfrm>
              <a:off x="5512061" y="349731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4" name="椭圆 23"/>
            <p:cNvSpPr/>
            <p:nvPr/>
          </p:nvSpPr>
          <p:spPr>
            <a:xfrm>
              <a:off x="5513266" y="413312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5" name="椭圆 24"/>
            <p:cNvSpPr/>
            <p:nvPr/>
          </p:nvSpPr>
          <p:spPr>
            <a:xfrm>
              <a:off x="6253132" y="254895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6" name="椭圆 25"/>
            <p:cNvSpPr/>
            <p:nvPr/>
          </p:nvSpPr>
          <p:spPr>
            <a:xfrm>
              <a:off x="6253131" y="305300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7" name="椭圆 26"/>
            <p:cNvSpPr/>
            <p:nvPr/>
          </p:nvSpPr>
          <p:spPr>
            <a:xfrm>
              <a:off x="6251926" y="349731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8" name="椭圆 27"/>
            <p:cNvSpPr/>
            <p:nvPr/>
          </p:nvSpPr>
          <p:spPr>
            <a:xfrm>
              <a:off x="6253131" y="413312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29" name="椭圆 28"/>
            <p:cNvSpPr/>
            <p:nvPr/>
          </p:nvSpPr>
          <p:spPr>
            <a:xfrm>
              <a:off x="7503349" y="239455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0" name="椭圆 29"/>
            <p:cNvSpPr/>
            <p:nvPr/>
          </p:nvSpPr>
          <p:spPr>
            <a:xfrm>
              <a:off x="7503348" y="2942322"/>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1" name="椭圆 30"/>
            <p:cNvSpPr/>
            <p:nvPr/>
          </p:nvSpPr>
          <p:spPr>
            <a:xfrm>
              <a:off x="7502143" y="3510554"/>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32" name="椭圆 31"/>
            <p:cNvSpPr/>
            <p:nvPr/>
          </p:nvSpPr>
          <p:spPr>
            <a:xfrm>
              <a:off x="7503348" y="4316530"/>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cxnSp>
          <p:nvCxnSpPr>
            <p:cNvPr id="33" name="直接连接符 32"/>
            <p:cNvCxnSpPr>
              <a:stCxn id="21" idx="6"/>
              <a:endCxn id="25" idx="2"/>
            </p:cNvCxnSpPr>
            <p:nvPr/>
          </p:nvCxnSpPr>
          <p:spPr>
            <a:xfrm>
              <a:off x="5600649" y="2592931"/>
              <a:ext cx="652483" cy="0"/>
            </a:xfrm>
            <a:prstGeom prst="line">
              <a:avLst/>
            </a:prstGeom>
            <a:noFill/>
            <a:ln w="9525" cap="flat" cmpd="sng" algn="ctr">
              <a:solidFill>
                <a:srgbClr val="0070C0"/>
              </a:solidFill>
              <a:prstDash val="solid"/>
            </a:ln>
            <a:effectLst/>
          </p:spPr>
        </p:cxnSp>
        <p:cxnSp>
          <p:nvCxnSpPr>
            <p:cNvPr id="34" name="直接连接符 33"/>
            <p:cNvCxnSpPr>
              <a:stCxn id="21" idx="6"/>
              <a:endCxn id="26" idx="2"/>
            </p:cNvCxnSpPr>
            <p:nvPr/>
          </p:nvCxnSpPr>
          <p:spPr>
            <a:xfrm>
              <a:off x="5600649" y="2592931"/>
              <a:ext cx="652482" cy="504056"/>
            </a:xfrm>
            <a:prstGeom prst="line">
              <a:avLst/>
            </a:prstGeom>
            <a:noFill/>
            <a:ln w="9525" cap="flat" cmpd="sng" algn="ctr">
              <a:solidFill>
                <a:srgbClr val="0070C0"/>
              </a:solidFill>
              <a:prstDash val="solid"/>
            </a:ln>
            <a:effectLst/>
          </p:spPr>
        </p:cxnSp>
        <p:cxnSp>
          <p:nvCxnSpPr>
            <p:cNvPr id="35" name="直接连接符 34"/>
            <p:cNvCxnSpPr>
              <a:stCxn id="21" idx="6"/>
              <a:endCxn id="27" idx="2"/>
            </p:cNvCxnSpPr>
            <p:nvPr/>
          </p:nvCxnSpPr>
          <p:spPr>
            <a:xfrm>
              <a:off x="5600649" y="2592931"/>
              <a:ext cx="651277" cy="948368"/>
            </a:xfrm>
            <a:prstGeom prst="line">
              <a:avLst/>
            </a:prstGeom>
            <a:noFill/>
            <a:ln w="9525" cap="flat" cmpd="sng" algn="ctr">
              <a:solidFill>
                <a:srgbClr val="0070C0"/>
              </a:solidFill>
              <a:prstDash val="solid"/>
            </a:ln>
            <a:effectLst/>
          </p:spPr>
        </p:cxnSp>
        <p:cxnSp>
          <p:nvCxnSpPr>
            <p:cNvPr id="36" name="直接连接符 35"/>
            <p:cNvCxnSpPr>
              <a:stCxn id="21" idx="6"/>
              <a:endCxn id="28" idx="2"/>
            </p:cNvCxnSpPr>
            <p:nvPr/>
          </p:nvCxnSpPr>
          <p:spPr>
            <a:xfrm>
              <a:off x="5600649" y="2592931"/>
              <a:ext cx="652482" cy="1584176"/>
            </a:xfrm>
            <a:prstGeom prst="line">
              <a:avLst/>
            </a:prstGeom>
            <a:noFill/>
            <a:ln w="9525" cap="flat" cmpd="sng" algn="ctr">
              <a:solidFill>
                <a:srgbClr val="0070C0"/>
              </a:solidFill>
              <a:prstDash val="solid"/>
            </a:ln>
            <a:effectLst/>
          </p:spPr>
        </p:cxnSp>
        <p:cxnSp>
          <p:nvCxnSpPr>
            <p:cNvPr id="37" name="直接连接符 36"/>
            <p:cNvCxnSpPr>
              <a:stCxn id="22" idx="6"/>
              <a:endCxn id="25" idx="2"/>
            </p:cNvCxnSpPr>
            <p:nvPr/>
          </p:nvCxnSpPr>
          <p:spPr>
            <a:xfrm flipV="1">
              <a:off x="5600648" y="2592931"/>
              <a:ext cx="652484" cy="504056"/>
            </a:xfrm>
            <a:prstGeom prst="line">
              <a:avLst/>
            </a:prstGeom>
            <a:noFill/>
            <a:ln w="9525" cap="flat" cmpd="sng" algn="ctr">
              <a:solidFill>
                <a:srgbClr val="0070C0"/>
              </a:solidFill>
              <a:prstDash val="solid"/>
            </a:ln>
            <a:effectLst/>
          </p:spPr>
        </p:cxnSp>
        <p:cxnSp>
          <p:nvCxnSpPr>
            <p:cNvPr id="38" name="直接连接符 37"/>
            <p:cNvCxnSpPr>
              <a:stCxn id="22" idx="6"/>
              <a:endCxn id="26" idx="2"/>
            </p:cNvCxnSpPr>
            <p:nvPr/>
          </p:nvCxnSpPr>
          <p:spPr>
            <a:xfrm>
              <a:off x="5600648" y="3096987"/>
              <a:ext cx="652483" cy="0"/>
            </a:xfrm>
            <a:prstGeom prst="line">
              <a:avLst/>
            </a:prstGeom>
            <a:noFill/>
            <a:ln w="9525" cap="flat" cmpd="sng" algn="ctr">
              <a:solidFill>
                <a:srgbClr val="0070C0"/>
              </a:solidFill>
              <a:prstDash val="solid"/>
            </a:ln>
            <a:effectLst/>
          </p:spPr>
        </p:cxnSp>
        <p:cxnSp>
          <p:nvCxnSpPr>
            <p:cNvPr id="39" name="直接连接符 38"/>
            <p:cNvCxnSpPr>
              <a:stCxn id="22" idx="6"/>
              <a:endCxn id="27" idx="2"/>
            </p:cNvCxnSpPr>
            <p:nvPr/>
          </p:nvCxnSpPr>
          <p:spPr>
            <a:xfrm>
              <a:off x="5600648" y="3096987"/>
              <a:ext cx="651278" cy="444312"/>
            </a:xfrm>
            <a:prstGeom prst="line">
              <a:avLst/>
            </a:prstGeom>
            <a:noFill/>
            <a:ln w="9525" cap="flat" cmpd="sng" algn="ctr">
              <a:solidFill>
                <a:srgbClr val="0070C0"/>
              </a:solidFill>
              <a:prstDash val="solid"/>
            </a:ln>
            <a:effectLst/>
          </p:spPr>
        </p:cxnSp>
        <p:cxnSp>
          <p:nvCxnSpPr>
            <p:cNvPr id="40" name="直接连接符 39"/>
            <p:cNvCxnSpPr>
              <a:stCxn id="22" idx="6"/>
              <a:endCxn id="28" idx="2"/>
            </p:cNvCxnSpPr>
            <p:nvPr/>
          </p:nvCxnSpPr>
          <p:spPr>
            <a:xfrm>
              <a:off x="5600648" y="3096987"/>
              <a:ext cx="652483" cy="1080120"/>
            </a:xfrm>
            <a:prstGeom prst="line">
              <a:avLst/>
            </a:prstGeom>
            <a:noFill/>
            <a:ln w="9525" cap="flat" cmpd="sng" algn="ctr">
              <a:solidFill>
                <a:srgbClr val="0070C0"/>
              </a:solidFill>
              <a:prstDash val="solid"/>
            </a:ln>
            <a:effectLst/>
          </p:spPr>
        </p:cxnSp>
        <p:cxnSp>
          <p:nvCxnSpPr>
            <p:cNvPr id="41" name="直接连接符 40"/>
            <p:cNvCxnSpPr>
              <a:stCxn id="23" idx="6"/>
              <a:endCxn id="25" idx="2"/>
            </p:cNvCxnSpPr>
            <p:nvPr/>
          </p:nvCxnSpPr>
          <p:spPr>
            <a:xfrm flipV="1">
              <a:off x="5599443" y="2592931"/>
              <a:ext cx="653689" cy="948368"/>
            </a:xfrm>
            <a:prstGeom prst="line">
              <a:avLst/>
            </a:prstGeom>
            <a:noFill/>
            <a:ln w="9525" cap="flat" cmpd="sng" algn="ctr">
              <a:solidFill>
                <a:srgbClr val="0070C0"/>
              </a:solidFill>
              <a:prstDash val="solid"/>
            </a:ln>
            <a:effectLst/>
          </p:spPr>
        </p:cxnSp>
        <p:cxnSp>
          <p:nvCxnSpPr>
            <p:cNvPr id="42" name="直接连接符 41"/>
            <p:cNvCxnSpPr>
              <a:stCxn id="23" idx="6"/>
              <a:endCxn id="26" idx="2"/>
            </p:cNvCxnSpPr>
            <p:nvPr/>
          </p:nvCxnSpPr>
          <p:spPr>
            <a:xfrm flipV="1">
              <a:off x="5599443" y="3096987"/>
              <a:ext cx="653688" cy="444312"/>
            </a:xfrm>
            <a:prstGeom prst="line">
              <a:avLst/>
            </a:prstGeom>
            <a:noFill/>
            <a:ln w="9525" cap="flat" cmpd="sng" algn="ctr">
              <a:solidFill>
                <a:srgbClr val="0070C0"/>
              </a:solidFill>
              <a:prstDash val="solid"/>
            </a:ln>
            <a:effectLst/>
          </p:spPr>
        </p:cxnSp>
        <p:cxnSp>
          <p:nvCxnSpPr>
            <p:cNvPr id="43" name="直接连接符 42"/>
            <p:cNvCxnSpPr>
              <a:stCxn id="23" idx="6"/>
              <a:endCxn id="27" idx="2"/>
            </p:cNvCxnSpPr>
            <p:nvPr/>
          </p:nvCxnSpPr>
          <p:spPr>
            <a:xfrm>
              <a:off x="5599443" y="3541299"/>
              <a:ext cx="652483" cy="0"/>
            </a:xfrm>
            <a:prstGeom prst="line">
              <a:avLst/>
            </a:prstGeom>
            <a:noFill/>
            <a:ln w="9525" cap="flat" cmpd="sng" algn="ctr">
              <a:solidFill>
                <a:srgbClr val="0070C0"/>
              </a:solidFill>
              <a:prstDash val="solid"/>
            </a:ln>
            <a:effectLst/>
          </p:spPr>
        </p:cxnSp>
        <p:cxnSp>
          <p:nvCxnSpPr>
            <p:cNvPr id="44" name="直接连接符 43"/>
            <p:cNvCxnSpPr>
              <a:stCxn id="23" idx="6"/>
              <a:endCxn id="28" idx="2"/>
            </p:cNvCxnSpPr>
            <p:nvPr/>
          </p:nvCxnSpPr>
          <p:spPr>
            <a:xfrm>
              <a:off x="5599443" y="3541299"/>
              <a:ext cx="653688" cy="635808"/>
            </a:xfrm>
            <a:prstGeom prst="line">
              <a:avLst/>
            </a:prstGeom>
            <a:noFill/>
            <a:ln w="9525" cap="flat" cmpd="sng" algn="ctr">
              <a:solidFill>
                <a:srgbClr val="0070C0"/>
              </a:solidFill>
              <a:prstDash val="solid"/>
            </a:ln>
            <a:effectLst/>
          </p:spPr>
        </p:cxnSp>
        <p:cxnSp>
          <p:nvCxnSpPr>
            <p:cNvPr id="45" name="直接连接符 44"/>
            <p:cNvCxnSpPr>
              <a:stCxn id="24" idx="6"/>
              <a:endCxn id="25" idx="2"/>
            </p:cNvCxnSpPr>
            <p:nvPr/>
          </p:nvCxnSpPr>
          <p:spPr>
            <a:xfrm flipV="1">
              <a:off x="5600648" y="2592931"/>
              <a:ext cx="652484" cy="1584176"/>
            </a:xfrm>
            <a:prstGeom prst="line">
              <a:avLst/>
            </a:prstGeom>
            <a:noFill/>
            <a:ln w="9525" cap="flat" cmpd="sng" algn="ctr">
              <a:solidFill>
                <a:srgbClr val="0070C0"/>
              </a:solidFill>
              <a:prstDash val="solid"/>
            </a:ln>
            <a:effectLst/>
          </p:spPr>
        </p:cxnSp>
        <p:cxnSp>
          <p:nvCxnSpPr>
            <p:cNvPr id="46" name="直接连接符 45"/>
            <p:cNvCxnSpPr>
              <a:stCxn id="24" idx="6"/>
              <a:endCxn id="26" idx="2"/>
            </p:cNvCxnSpPr>
            <p:nvPr/>
          </p:nvCxnSpPr>
          <p:spPr>
            <a:xfrm flipV="1">
              <a:off x="5600648" y="3096987"/>
              <a:ext cx="652483" cy="1080120"/>
            </a:xfrm>
            <a:prstGeom prst="line">
              <a:avLst/>
            </a:prstGeom>
            <a:noFill/>
            <a:ln w="9525" cap="flat" cmpd="sng" algn="ctr">
              <a:solidFill>
                <a:srgbClr val="0070C0"/>
              </a:solidFill>
              <a:prstDash val="solid"/>
            </a:ln>
            <a:effectLst/>
          </p:spPr>
        </p:cxnSp>
        <p:cxnSp>
          <p:nvCxnSpPr>
            <p:cNvPr id="47" name="直接连接符 46"/>
            <p:cNvCxnSpPr>
              <a:stCxn id="24" idx="6"/>
              <a:endCxn id="27" idx="3"/>
            </p:cNvCxnSpPr>
            <p:nvPr/>
          </p:nvCxnSpPr>
          <p:spPr>
            <a:xfrm flipV="1">
              <a:off x="5600648" y="3572398"/>
              <a:ext cx="664075" cy="604709"/>
            </a:xfrm>
            <a:prstGeom prst="line">
              <a:avLst/>
            </a:prstGeom>
            <a:noFill/>
            <a:ln w="9525" cap="flat" cmpd="sng" algn="ctr">
              <a:solidFill>
                <a:srgbClr val="0070C0"/>
              </a:solidFill>
              <a:prstDash val="solid"/>
            </a:ln>
            <a:effectLst/>
          </p:spPr>
        </p:cxnSp>
        <p:cxnSp>
          <p:nvCxnSpPr>
            <p:cNvPr id="48" name="直接连接符 47"/>
            <p:cNvCxnSpPr>
              <a:stCxn id="24" idx="6"/>
              <a:endCxn id="28" idx="2"/>
            </p:cNvCxnSpPr>
            <p:nvPr/>
          </p:nvCxnSpPr>
          <p:spPr>
            <a:xfrm>
              <a:off x="5600648" y="4177107"/>
              <a:ext cx="652483" cy="0"/>
            </a:xfrm>
            <a:prstGeom prst="line">
              <a:avLst/>
            </a:prstGeom>
            <a:noFill/>
            <a:ln w="9525" cap="flat" cmpd="sng" algn="ctr">
              <a:solidFill>
                <a:srgbClr val="0070C0"/>
              </a:solidFill>
              <a:prstDash val="solid"/>
            </a:ln>
            <a:effectLst/>
          </p:spPr>
        </p:cxnSp>
        <mc:AlternateContent xmlns:mc="http://schemas.openxmlformats.org/markup-compatibility/2006" xmlns:a14="http://schemas.microsoft.com/office/drawing/2010/main">
          <mc:Choice Requires="a14">
            <p:sp>
              <p:nvSpPr>
                <p:cNvPr id="49" name="文本框 48"/>
                <p:cNvSpPr txBox="1"/>
                <p:nvPr/>
              </p:nvSpPr>
              <p:spPr>
                <a:xfrm>
                  <a:off x="5430126" y="3807841"/>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49" name="文本框 48"/>
                <p:cNvSpPr txBox="1">
                  <a:spLocks noRot="1" noChangeAspect="1" noMove="1" noResize="1" noEditPoints="1" noAdjustHandles="1" noChangeArrowheads="1" noChangeShapeType="1" noTextEdit="1"/>
                </p:cNvSpPr>
                <p:nvPr/>
              </p:nvSpPr>
              <p:spPr>
                <a:xfrm>
                  <a:off x="5430126" y="3807841"/>
                  <a:ext cx="263473" cy="307777"/>
                </a:xfrm>
                <a:prstGeom prst="rect">
                  <a:avLst/>
                </a:prstGeom>
                <a:blipFill>
                  <a:blip r:embed="rId2"/>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0" name="文本框 49"/>
                <p:cNvSpPr txBox="1"/>
                <p:nvPr/>
              </p:nvSpPr>
              <p:spPr>
                <a:xfrm>
                  <a:off x="6169689" y="3790991"/>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0" name="文本框 49"/>
                <p:cNvSpPr txBox="1">
                  <a:spLocks noRot="1" noChangeAspect="1" noMove="1" noResize="1" noEditPoints="1" noAdjustHandles="1" noChangeArrowheads="1" noChangeShapeType="1" noTextEdit="1"/>
                </p:cNvSpPr>
                <p:nvPr/>
              </p:nvSpPr>
              <p:spPr>
                <a:xfrm>
                  <a:off x="6169689" y="3790991"/>
                  <a:ext cx="263473" cy="307777"/>
                </a:xfrm>
                <a:prstGeom prst="rect">
                  <a:avLst/>
                </a:prstGeom>
                <a:blipFill>
                  <a:blip r:embed="rId2"/>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51" name="文本框 50"/>
                <p:cNvSpPr txBox="1"/>
                <p:nvPr/>
              </p:nvSpPr>
              <p:spPr>
                <a:xfrm>
                  <a:off x="7434776" y="3818918"/>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51" name="文本框 50"/>
                <p:cNvSpPr txBox="1">
                  <a:spLocks noRot="1" noChangeAspect="1" noMove="1" noResize="1" noEditPoints="1" noAdjustHandles="1" noChangeArrowheads="1" noChangeShapeType="1" noTextEdit="1"/>
                </p:cNvSpPr>
                <p:nvPr/>
              </p:nvSpPr>
              <p:spPr>
                <a:xfrm>
                  <a:off x="7434776" y="3818918"/>
                  <a:ext cx="263473" cy="307777"/>
                </a:xfrm>
                <a:prstGeom prst="rect">
                  <a:avLst/>
                </a:prstGeom>
                <a:blipFill>
                  <a:blip r:embed="rId3"/>
                  <a:stretch>
                    <a:fillRect/>
                  </a:stretch>
                </a:blipFill>
                <a:ln>
                  <a:noFill/>
                </a:ln>
              </p:spPr>
              <p:txBody>
                <a:bodyPr/>
                <a:lstStyle/>
                <a:p>
                  <a:r>
                    <a:rPr lang="zh-CN" altLang="en-US">
                      <a:noFill/>
                    </a:rPr>
                    <a:t> </a:t>
                  </a:r>
                </a:p>
              </p:txBody>
            </p:sp>
          </mc:Fallback>
        </mc:AlternateContent>
        <p:cxnSp>
          <p:nvCxnSpPr>
            <p:cNvPr id="52" name="直接连接符 51"/>
            <p:cNvCxnSpPr>
              <a:stCxn id="25" idx="6"/>
              <a:endCxn id="29" idx="2"/>
            </p:cNvCxnSpPr>
            <p:nvPr/>
          </p:nvCxnSpPr>
          <p:spPr>
            <a:xfrm flipV="1">
              <a:off x="6340514" y="2438535"/>
              <a:ext cx="1162835" cy="154396"/>
            </a:xfrm>
            <a:prstGeom prst="line">
              <a:avLst/>
            </a:prstGeom>
            <a:noFill/>
            <a:ln w="9525" cap="flat" cmpd="sng" algn="ctr">
              <a:solidFill>
                <a:srgbClr val="0070C0"/>
              </a:solidFill>
              <a:prstDash val="solid"/>
            </a:ln>
            <a:effectLst/>
          </p:spPr>
        </p:cxnSp>
        <p:cxnSp>
          <p:nvCxnSpPr>
            <p:cNvPr id="53" name="直接连接符 52"/>
            <p:cNvCxnSpPr>
              <a:stCxn id="25" idx="6"/>
              <a:endCxn id="30" idx="2"/>
            </p:cNvCxnSpPr>
            <p:nvPr/>
          </p:nvCxnSpPr>
          <p:spPr>
            <a:xfrm>
              <a:off x="6340514" y="2592931"/>
              <a:ext cx="1162834" cy="393372"/>
            </a:xfrm>
            <a:prstGeom prst="line">
              <a:avLst/>
            </a:prstGeom>
            <a:noFill/>
            <a:ln w="9525" cap="flat" cmpd="sng" algn="ctr">
              <a:solidFill>
                <a:srgbClr val="0070C0"/>
              </a:solidFill>
              <a:prstDash val="solid"/>
            </a:ln>
            <a:effectLst/>
          </p:spPr>
        </p:cxnSp>
        <p:cxnSp>
          <p:nvCxnSpPr>
            <p:cNvPr id="54" name="直接连接符 53"/>
            <p:cNvCxnSpPr>
              <a:stCxn id="25" idx="6"/>
              <a:endCxn id="31" idx="1"/>
            </p:cNvCxnSpPr>
            <p:nvPr/>
          </p:nvCxnSpPr>
          <p:spPr>
            <a:xfrm>
              <a:off x="6340514" y="2592931"/>
              <a:ext cx="1174426" cy="930505"/>
            </a:xfrm>
            <a:prstGeom prst="line">
              <a:avLst/>
            </a:prstGeom>
            <a:noFill/>
            <a:ln w="9525" cap="flat" cmpd="sng" algn="ctr">
              <a:solidFill>
                <a:srgbClr val="0070C0"/>
              </a:solidFill>
              <a:prstDash val="solid"/>
            </a:ln>
            <a:effectLst/>
          </p:spPr>
        </p:cxnSp>
        <p:cxnSp>
          <p:nvCxnSpPr>
            <p:cNvPr id="55" name="直接连接符 54"/>
            <p:cNvCxnSpPr>
              <a:stCxn id="25" idx="6"/>
              <a:endCxn id="32" idx="1"/>
            </p:cNvCxnSpPr>
            <p:nvPr/>
          </p:nvCxnSpPr>
          <p:spPr>
            <a:xfrm>
              <a:off x="6340514" y="2592931"/>
              <a:ext cx="1175631" cy="1736481"/>
            </a:xfrm>
            <a:prstGeom prst="line">
              <a:avLst/>
            </a:prstGeom>
            <a:noFill/>
            <a:ln w="9525" cap="flat" cmpd="sng" algn="ctr">
              <a:solidFill>
                <a:srgbClr val="0070C0"/>
              </a:solidFill>
              <a:prstDash val="solid"/>
            </a:ln>
            <a:effectLst/>
          </p:spPr>
        </p:cxnSp>
        <p:cxnSp>
          <p:nvCxnSpPr>
            <p:cNvPr id="56" name="直接连接符 55"/>
            <p:cNvCxnSpPr>
              <a:stCxn id="26" idx="6"/>
              <a:endCxn id="29" idx="3"/>
            </p:cNvCxnSpPr>
            <p:nvPr/>
          </p:nvCxnSpPr>
          <p:spPr>
            <a:xfrm flipV="1">
              <a:off x="6340513" y="2469634"/>
              <a:ext cx="1175633" cy="627353"/>
            </a:xfrm>
            <a:prstGeom prst="line">
              <a:avLst/>
            </a:prstGeom>
            <a:noFill/>
            <a:ln w="9525" cap="flat" cmpd="sng" algn="ctr">
              <a:solidFill>
                <a:srgbClr val="0070C0"/>
              </a:solidFill>
              <a:prstDash val="solid"/>
            </a:ln>
            <a:effectLst/>
          </p:spPr>
        </p:cxnSp>
        <p:cxnSp>
          <p:nvCxnSpPr>
            <p:cNvPr id="57" name="直接连接符 56"/>
            <p:cNvCxnSpPr>
              <a:stCxn id="26" idx="6"/>
              <a:endCxn id="30" idx="2"/>
            </p:cNvCxnSpPr>
            <p:nvPr/>
          </p:nvCxnSpPr>
          <p:spPr>
            <a:xfrm flipV="1">
              <a:off x="6340513" y="2986303"/>
              <a:ext cx="1162835" cy="110684"/>
            </a:xfrm>
            <a:prstGeom prst="line">
              <a:avLst/>
            </a:prstGeom>
            <a:noFill/>
            <a:ln w="9525" cap="flat" cmpd="sng" algn="ctr">
              <a:solidFill>
                <a:srgbClr val="0070C0"/>
              </a:solidFill>
              <a:prstDash val="solid"/>
            </a:ln>
            <a:effectLst/>
          </p:spPr>
        </p:cxnSp>
        <p:cxnSp>
          <p:nvCxnSpPr>
            <p:cNvPr id="58" name="直接连接符 57"/>
            <p:cNvCxnSpPr>
              <a:stCxn id="26" idx="6"/>
              <a:endCxn id="31" idx="2"/>
            </p:cNvCxnSpPr>
            <p:nvPr/>
          </p:nvCxnSpPr>
          <p:spPr>
            <a:xfrm>
              <a:off x="6340513" y="3096987"/>
              <a:ext cx="1161630" cy="457548"/>
            </a:xfrm>
            <a:prstGeom prst="line">
              <a:avLst/>
            </a:prstGeom>
            <a:noFill/>
            <a:ln w="9525" cap="flat" cmpd="sng" algn="ctr">
              <a:solidFill>
                <a:srgbClr val="0070C0"/>
              </a:solidFill>
              <a:prstDash val="solid"/>
            </a:ln>
            <a:effectLst/>
          </p:spPr>
        </p:cxnSp>
        <p:cxnSp>
          <p:nvCxnSpPr>
            <p:cNvPr id="59" name="直接连接符 58"/>
            <p:cNvCxnSpPr>
              <a:stCxn id="26" idx="5"/>
              <a:endCxn id="32" idx="2"/>
            </p:cNvCxnSpPr>
            <p:nvPr/>
          </p:nvCxnSpPr>
          <p:spPr>
            <a:xfrm>
              <a:off x="6327716" y="3128086"/>
              <a:ext cx="1175632" cy="1232425"/>
            </a:xfrm>
            <a:prstGeom prst="line">
              <a:avLst/>
            </a:prstGeom>
            <a:noFill/>
            <a:ln w="9525" cap="flat" cmpd="sng" algn="ctr">
              <a:solidFill>
                <a:srgbClr val="0070C0"/>
              </a:solidFill>
              <a:prstDash val="solid"/>
            </a:ln>
            <a:effectLst/>
          </p:spPr>
        </p:cxnSp>
        <p:cxnSp>
          <p:nvCxnSpPr>
            <p:cNvPr id="60" name="直接连接符 59"/>
            <p:cNvCxnSpPr>
              <a:stCxn id="27" idx="6"/>
              <a:endCxn id="29" idx="3"/>
            </p:cNvCxnSpPr>
            <p:nvPr/>
          </p:nvCxnSpPr>
          <p:spPr>
            <a:xfrm flipV="1">
              <a:off x="6339308" y="2469634"/>
              <a:ext cx="1176838" cy="1071665"/>
            </a:xfrm>
            <a:prstGeom prst="line">
              <a:avLst/>
            </a:prstGeom>
            <a:noFill/>
            <a:ln w="9525" cap="flat" cmpd="sng" algn="ctr">
              <a:solidFill>
                <a:srgbClr val="0070C0"/>
              </a:solidFill>
              <a:prstDash val="solid"/>
            </a:ln>
            <a:effectLst/>
          </p:spPr>
        </p:cxnSp>
        <p:cxnSp>
          <p:nvCxnSpPr>
            <p:cNvPr id="61" name="直接连接符 60"/>
            <p:cNvCxnSpPr>
              <a:stCxn id="27" idx="6"/>
              <a:endCxn id="30" idx="2"/>
            </p:cNvCxnSpPr>
            <p:nvPr/>
          </p:nvCxnSpPr>
          <p:spPr>
            <a:xfrm flipV="1">
              <a:off x="6339308" y="2986303"/>
              <a:ext cx="1164040" cy="554996"/>
            </a:xfrm>
            <a:prstGeom prst="line">
              <a:avLst/>
            </a:prstGeom>
            <a:noFill/>
            <a:ln w="9525" cap="flat" cmpd="sng" algn="ctr">
              <a:solidFill>
                <a:srgbClr val="0070C0"/>
              </a:solidFill>
              <a:prstDash val="solid"/>
            </a:ln>
            <a:effectLst/>
          </p:spPr>
        </p:cxnSp>
        <p:cxnSp>
          <p:nvCxnSpPr>
            <p:cNvPr id="62" name="直接连接符 61"/>
            <p:cNvCxnSpPr>
              <a:stCxn id="27" idx="6"/>
              <a:endCxn id="31" idx="2"/>
            </p:cNvCxnSpPr>
            <p:nvPr/>
          </p:nvCxnSpPr>
          <p:spPr>
            <a:xfrm>
              <a:off x="6339308" y="3541299"/>
              <a:ext cx="1162835" cy="13236"/>
            </a:xfrm>
            <a:prstGeom prst="line">
              <a:avLst/>
            </a:prstGeom>
            <a:noFill/>
            <a:ln w="9525" cap="flat" cmpd="sng" algn="ctr">
              <a:solidFill>
                <a:srgbClr val="0070C0"/>
              </a:solidFill>
              <a:prstDash val="solid"/>
            </a:ln>
            <a:effectLst/>
          </p:spPr>
        </p:cxnSp>
        <p:cxnSp>
          <p:nvCxnSpPr>
            <p:cNvPr id="63" name="直接连接符 62"/>
            <p:cNvCxnSpPr>
              <a:stCxn id="27" idx="5"/>
              <a:endCxn id="32" idx="3"/>
            </p:cNvCxnSpPr>
            <p:nvPr/>
          </p:nvCxnSpPr>
          <p:spPr>
            <a:xfrm>
              <a:off x="6326511" y="3572398"/>
              <a:ext cx="1189634" cy="819212"/>
            </a:xfrm>
            <a:prstGeom prst="line">
              <a:avLst/>
            </a:prstGeom>
            <a:noFill/>
            <a:ln w="9525" cap="flat" cmpd="sng" algn="ctr">
              <a:solidFill>
                <a:srgbClr val="0070C0"/>
              </a:solidFill>
              <a:prstDash val="solid"/>
            </a:ln>
            <a:effectLst/>
          </p:spPr>
        </p:cxnSp>
        <p:cxnSp>
          <p:nvCxnSpPr>
            <p:cNvPr id="64" name="直接连接符 63"/>
            <p:cNvCxnSpPr>
              <a:stCxn id="28" idx="6"/>
              <a:endCxn id="29" idx="3"/>
            </p:cNvCxnSpPr>
            <p:nvPr/>
          </p:nvCxnSpPr>
          <p:spPr>
            <a:xfrm flipV="1">
              <a:off x="6340513" y="2469634"/>
              <a:ext cx="1175633" cy="1707473"/>
            </a:xfrm>
            <a:prstGeom prst="line">
              <a:avLst/>
            </a:prstGeom>
            <a:noFill/>
            <a:ln w="9525" cap="flat" cmpd="sng" algn="ctr">
              <a:solidFill>
                <a:srgbClr val="0070C0"/>
              </a:solidFill>
              <a:prstDash val="solid"/>
            </a:ln>
            <a:effectLst/>
          </p:spPr>
        </p:cxnSp>
        <p:cxnSp>
          <p:nvCxnSpPr>
            <p:cNvPr id="65" name="直接连接符 64"/>
            <p:cNvCxnSpPr>
              <a:stCxn id="28" idx="6"/>
              <a:endCxn id="30" idx="3"/>
            </p:cNvCxnSpPr>
            <p:nvPr/>
          </p:nvCxnSpPr>
          <p:spPr>
            <a:xfrm flipV="1">
              <a:off x="6340513" y="3017402"/>
              <a:ext cx="1175632" cy="1159705"/>
            </a:xfrm>
            <a:prstGeom prst="line">
              <a:avLst/>
            </a:prstGeom>
            <a:noFill/>
            <a:ln w="9525" cap="flat" cmpd="sng" algn="ctr">
              <a:solidFill>
                <a:srgbClr val="0070C0"/>
              </a:solidFill>
              <a:prstDash val="solid"/>
            </a:ln>
            <a:effectLst/>
          </p:spPr>
        </p:cxnSp>
        <p:cxnSp>
          <p:nvCxnSpPr>
            <p:cNvPr id="66" name="直接连接符 65"/>
            <p:cNvCxnSpPr>
              <a:stCxn id="28" idx="6"/>
              <a:endCxn id="31" idx="3"/>
            </p:cNvCxnSpPr>
            <p:nvPr/>
          </p:nvCxnSpPr>
          <p:spPr>
            <a:xfrm flipV="1">
              <a:off x="6340513" y="3585634"/>
              <a:ext cx="1174427" cy="591473"/>
            </a:xfrm>
            <a:prstGeom prst="line">
              <a:avLst/>
            </a:prstGeom>
            <a:noFill/>
            <a:ln w="9525" cap="flat" cmpd="sng" algn="ctr">
              <a:solidFill>
                <a:srgbClr val="0070C0"/>
              </a:solidFill>
              <a:prstDash val="solid"/>
            </a:ln>
            <a:effectLst/>
          </p:spPr>
        </p:cxnSp>
        <p:cxnSp>
          <p:nvCxnSpPr>
            <p:cNvPr id="67" name="直接连接符 66"/>
            <p:cNvCxnSpPr>
              <a:stCxn id="28" idx="6"/>
              <a:endCxn id="32" idx="2"/>
            </p:cNvCxnSpPr>
            <p:nvPr/>
          </p:nvCxnSpPr>
          <p:spPr>
            <a:xfrm>
              <a:off x="6340513" y="4177107"/>
              <a:ext cx="1162835" cy="183404"/>
            </a:xfrm>
            <a:prstGeom prst="line">
              <a:avLst/>
            </a:prstGeom>
            <a:noFill/>
            <a:ln w="9525" cap="flat" cmpd="sng" algn="ctr">
              <a:solidFill>
                <a:srgbClr val="0070C0"/>
              </a:solidFill>
              <a:prstDash val="solid"/>
            </a:ln>
            <a:effectLst/>
          </p:spPr>
        </p:cxnSp>
        <p:cxnSp>
          <p:nvCxnSpPr>
            <p:cNvPr id="68" name="直接连接符 67"/>
            <p:cNvCxnSpPr>
              <a:stCxn id="16" idx="6"/>
              <a:endCxn id="21" idx="2"/>
            </p:cNvCxnSpPr>
            <p:nvPr/>
          </p:nvCxnSpPr>
          <p:spPr>
            <a:xfrm>
              <a:off x="4349754" y="2430281"/>
              <a:ext cx="1163513" cy="162650"/>
            </a:xfrm>
            <a:prstGeom prst="line">
              <a:avLst/>
            </a:prstGeom>
            <a:noFill/>
            <a:ln w="9525" cap="flat" cmpd="sng" algn="ctr">
              <a:solidFill>
                <a:srgbClr val="0070C0"/>
              </a:solidFill>
              <a:prstDash val="solid"/>
            </a:ln>
            <a:effectLst/>
          </p:spPr>
        </p:cxnSp>
        <p:cxnSp>
          <p:nvCxnSpPr>
            <p:cNvPr id="69" name="直接连接符 68"/>
            <p:cNvCxnSpPr>
              <a:stCxn id="17" idx="6"/>
              <a:endCxn id="21" idx="3"/>
            </p:cNvCxnSpPr>
            <p:nvPr/>
          </p:nvCxnSpPr>
          <p:spPr>
            <a:xfrm flipV="1">
              <a:off x="4349753" y="2624030"/>
              <a:ext cx="1176311" cy="354019"/>
            </a:xfrm>
            <a:prstGeom prst="line">
              <a:avLst/>
            </a:prstGeom>
            <a:noFill/>
            <a:ln w="9525" cap="flat" cmpd="sng" algn="ctr">
              <a:solidFill>
                <a:srgbClr val="0070C0"/>
              </a:solidFill>
              <a:prstDash val="solid"/>
            </a:ln>
            <a:effectLst/>
          </p:spPr>
        </p:cxnSp>
        <p:cxnSp>
          <p:nvCxnSpPr>
            <p:cNvPr id="70" name="直接连接符 69"/>
            <p:cNvCxnSpPr>
              <a:stCxn id="16" idx="5"/>
              <a:endCxn id="22" idx="2"/>
            </p:cNvCxnSpPr>
            <p:nvPr/>
          </p:nvCxnSpPr>
          <p:spPr>
            <a:xfrm>
              <a:off x="4336957" y="2461380"/>
              <a:ext cx="1176309" cy="635607"/>
            </a:xfrm>
            <a:prstGeom prst="line">
              <a:avLst/>
            </a:prstGeom>
            <a:noFill/>
            <a:ln w="9525" cap="flat" cmpd="sng" algn="ctr">
              <a:solidFill>
                <a:srgbClr val="0070C0"/>
              </a:solidFill>
              <a:prstDash val="solid"/>
            </a:ln>
            <a:effectLst/>
          </p:spPr>
        </p:cxnSp>
        <p:cxnSp>
          <p:nvCxnSpPr>
            <p:cNvPr id="71" name="直接连接符 70"/>
            <p:cNvCxnSpPr>
              <a:stCxn id="16" idx="5"/>
              <a:endCxn id="23" idx="1"/>
            </p:cNvCxnSpPr>
            <p:nvPr/>
          </p:nvCxnSpPr>
          <p:spPr>
            <a:xfrm>
              <a:off x="4336957" y="2461380"/>
              <a:ext cx="1187901" cy="1048820"/>
            </a:xfrm>
            <a:prstGeom prst="line">
              <a:avLst/>
            </a:prstGeom>
            <a:noFill/>
            <a:ln w="9525" cap="flat" cmpd="sng" algn="ctr">
              <a:solidFill>
                <a:srgbClr val="0070C0"/>
              </a:solidFill>
              <a:prstDash val="solid"/>
            </a:ln>
            <a:effectLst/>
          </p:spPr>
        </p:cxnSp>
        <p:cxnSp>
          <p:nvCxnSpPr>
            <p:cNvPr id="72" name="直接连接符 71"/>
            <p:cNvCxnSpPr>
              <a:stCxn id="16" idx="5"/>
              <a:endCxn id="24" idx="1"/>
            </p:cNvCxnSpPr>
            <p:nvPr/>
          </p:nvCxnSpPr>
          <p:spPr>
            <a:xfrm>
              <a:off x="4336957" y="2461380"/>
              <a:ext cx="1189106" cy="1684628"/>
            </a:xfrm>
            <a:prstGeom prst="line">
              <a:avLst/>
            </a:prstGeom>
            <a:noFill/>
            <a:ln w="9525" cap="flat" cmpd="sng" algn="ctr">
              <a:solidFill>
                <a:srgbClr val="0070C0"/>
              </a:solidFill>
              <a:prstDash val="solid"/>
            </a:ln>
            <a:effectLst/>
          </p:spPr>
        </p:cxnSp>
        <p:cxnSp>
          <p:nvCxnSpPr>
            <p:cNvPr id="73" name="直接连接符 72"/>
            <p:cNvCxnSpPr>
              <a:stCxn id="17" idx="6"/>
              <a:endCxn id="22" idx="2"/>
            </p:cNvCxnSpPr>
            <p:nvPr/>
          </p:nvCxnSpPr>
          <p:spPr>
            <a:xfrm>
              <a:off x="4349753" y="2978049"/>
              <a:ext cx="1163513" cy="118938"/>
            </a:xfrm>
            <a:prstGeom prst="line">
              <a:avLst/>
            </a:prstGeom>
            <a:noFill/>
            <a:ln w="9525" cap="flat" cmpd="sng" algn="ctr">
              <a:solidFill>
                <a:srgbClr val="0070C0"/>
              </a:solidFill>
              <a:prstDash val="solid"/>
            </a:ln>
            <a:effectLst/>
          </p:spPr>
        </p:cxnSp>
        <p:cxnSp>
          <p:nvCxnSpPr>
            <p:cNvPr id="74" name="直接连接符 73"/>
            <p:cNvCxnSpPr>
              <a:stCxn id="17" idx="6"/>
              <a:endCxn id="23" idx="1"/>
            </p:cNvCxnSpPr>
            <p:nvPr/>
          </p:nvCxnSpPr>
          <p:spPr>
            <a:xfrm>
              <a:off x="4349753" y="2978049"/>
              <a:ext cx="1175105" cy="532151"/>
            </a:xfrm>
            <a:prstGeom prst="line">
              <a:avLst/>
            </a:prstGeom>
            <a:noFill/>
            <a:ln w="9525" cap="flat" cmpd="sng" algn="ctr">
              <a:solidFill>
                <a:srgbClr val="0070C0"/>
              </a:solidFill>
              <a:prstDash val="solid"/>
            </a:ln>
            <a:effectLst/>
          </p:spPr>
        </p:cxnSp>
        <p:cxnSp>
          <p:nvCxnSpPr>
            <p:cNvPr id="75" name="直接连接符 74"/>
            <p:cNvCxnSpPr>
              <a:stCxn id="18" idx="6"/>
              <a:endCxn id="22" idx="3"/>
            </p:cNvCxnSpPr>
            <p:nvPr/>
          </p:nvCxnSpPr>
          <p:spPr>
            <a:xfrm flipV="1">
              <a:off x="4348548" y="3128086"/>
              <a:ext cx="1177515" cy="418195"/>
            </a:xfrm>
            <a:prstGeom prst="line">
              <a:avLst/>
            </a:prstGeom>
            <a:noFill/>
            <a:ln w="9525" cap="flat" cmpd="sng" algn="ctr">
              <a:solidFill>
                <a:srgbClr val="0070C0"/>
              </a:solidFill>
              <a:prstDash val="solid"/>
            </a:ln>
            <a:effectLst/>
          </p:spPr>
        </p:cxnSp>
        <p:cxnSp>
          <p:nvCxnSpPr>
            <p:cNvPr id="76" name="直接连接符 75"/>
            <p:cNvCxnSpPr>
              <a:stCxn id="18" idx="6"/>
              <a:endCxn id="23" idx="2"/>
            </p:cNvCxnSpPr>
            <p:nvPr/>
          </p:nvCxnSpPr>
          <p:spPr>
            <a:xfrm flipV="1">
              <a:off x="4348548" y="3541299"/>
              <a:ext cx="1163513" cy="4982"/>
            </a:xfrm>
            <a:prstGeom prst="line">
              <a:avLst/>
            </a:prstGeom>
            <a:noFill/>
            <a:ln w="9525" cap="flat" cmpd="sng" algn="ctr">
              <a:solidFill>
                <a:srgbClr val="0070C0"/>
              </a:solidFill>
              <a:prstDash val="solid"/>
            </a:ln>
            <a:effectLst/>
          </p:spPr>
        </p:cxnSp>
        <p:cxnSp>
          <p:nvCxnSpPr>
            <p:cNvPr id="77" name="直接连接符 76"/>
            <p:cNvCxnSpPr>
              <a:stCxn id="17" idx="5"/>
              <a:endCxn id="24" idx="1"/>
            </p:cNvCxnSpPr>
            <p:nvPr/>
          </p:nvCxnSpPr>
          <p:spPr>
            <a:xfrm>
              <a:off x="4336956" y="3009148"/>
              <a:ext cx="1189107" cy="1136860"/>
            </a:xfrm>
            <a:prstGeom prst="line">
              <a:avLst/>
            </a:prstGeom>
            <a:noFill/>
            <a:ln w="9525" cap="flat" cmpd="sng" algn="ctr">
              <a:solidFill>
                <a:srgbClr val="0070C0"/>
              </a:solidFill>
              <a:prstDash val="solid"/>
            </a:ln>
            <a:effectLst/>
          </p:spPr>
        </p:cxnSp>
        <p:cxnSp>
          <p:nvCxnSpPr>
            <p:cNvPr id="78" name="直接连接符 77"/>
            <p:cNvCxnSpPr>
              <a:stCxn id="18" idx="5"/>
              <a:endCxn id="24" idx="1"/>
            </p:cNvCxnSpPr>
            <p:nvPr/>
          </p:nvCxnSpPr>
          <p:spPr>
            <a:xfrm>
              <a:off x="4335751" y="3577380"/>
              <a:ext cx="1190312" cy="568628"/>
            </a:xfrm>
            <a:prstGeom prst="line">
              <a:avLst/>
            </a:prstGeom>
            <a:noFill/>
            <a:ln w="9525" cap="flat" cmpd="sng" algn="ctr">
              <a:solidFill>
                <a:srgbClr val="0070C0"/>
              </a:solidFill>
              <a:prstDash val="solid"/>
            </a:ln>
            <a:effectLst/>
          </p:spPr>
        </p:cxnSp>
        <p:cxnSp>
          <p:nvCxnSpPr>
            <p:cNvPr id="79" name="直接连接符 78"/>
            <p:cNvCxnSpPr>
              <a:stCxn id="19" idx="6"/>
              <a:endCxn id="21" idx="3"/>
            </p:cNvCxnSpPr>
            <p:nvPr/>
          </p:nvCxnSpPr>
          <p:spPr>
            <a:xfrm flipV="1">
              <a:off x="4350551" y="2624030"/>
              <a:ext cx="1175513" cy="1706164"/>
            </a:xfrm>
            <a:prstGeom prst="line">
              <a:avLst/>
            </a:prstGeom>
            <a:noFill/>
            <a:ln w="9525" cap="flat" cmpd="sng" algn="ctr">
              <a:solidFill>
                <a:srgbClr val="0070C0"/>
              </a:solidFill>
              <a:prstDash val="solid"/>
            </a:ln>
            <a:effectLst/>
          </p:spPr>
        </p:cxnSp>
        <p:cxnSp>
          <p:nvCxnSpPr>
            <p:cNvPr id="80" name="直接连接符 79"/>
            <p:cNvCxnSpPr>
              <a:stCxn id="19" idx="5"/>
              <a:endCxn id="22" idx="4"/>
            </p:cNvCxnSpPr>
            <p:nvPr/>
          </p:nvCxnSpPr>
          <p:spPr>
            <a:xfrm flipV="1">
              <a:off x="4337754" y="3140968"/>
              <a:ext cx="1219203" cy="1220325"/>
            </a:xfrm>
            <a:prstGeom prst="line">
              <a:avLst/>
            </a:prstGeom>
            <a:noFill/>
            <a:ln w="9525" cap="flat" cmpd="sng" algn="ctr">
              <a:solidFill>
                <a:srgbClr val="0070C0"/>
              </a:solidFill>
              <a:prstDash val="solid"/>
            </a:ln>
            <a:effectLst/>
          </p:spPr>
        </p:cxnSp>
        <p:cxnSp>
          <p:nvCxnSpPr>
            <p:cNvPr id="81" name="直接连接符 80"/>
            <p:cNvCxnSpPr>
              <a:stCxn id="19" idx="5"/>
              <a:endCxn id="23" idx="3"/>
            </p:cNvCxnSpPr>
            <p:nvPr/>
          </p:nvCxnSpPr>
          <p:spPr>
            <a:xfrm flipV="1">
              <a:off x="4337754" y="3572398"/>
              <a:ext cx="1187104" cy="788895"/>
            </a:xfrm>
            <a:prstGeom prst="line">
              <a:avLst/>
            </a:prstGeom>
            <a:noFill/>
            <a:ln w="9525" cap="flat" cmpd="sng" algn="ctr">
              <a:solidFill>
                <a:srgbClr val="0070C0"/>
              </a:solidFill>
              <a:prstDash val="solid"/>
            </a:ln>
            <a:effectLst/>
          </p:spPr>
        </p:cxnSp>
        <p:cxnSp>
          <p:nvCxnSpPr>
            <p:cNvPr id="82" name="直接连接符 81"/>
            <p:cNvCxnSpPr>
              <a:stCxn id="19" idx="5"/>
              <a:endCxn id="24" idx="2"/>
            </p:cNvCxnSpPr>
            <p:nvPr/>
          </p:nvCxnSpPr>
          <p:spPr>
            <a:xfrm flipV="1">
              <a:off x="4337754" y="4177107"/>
              <a:ext cx="1175512" cy="184186"/>
            </a:xfrm>
            <a:prstGeom prst="line">
              <a:avLst/>
            </a:prstGeom>
            <a:noFill/>
            <a:ln w="9525" cap="flat" cmpd="sng" algn="ctr">
              <a:solidFill>
                <a:srgbClr val="0070C0"/>
              </a:solidFill>
              <a:prstDash val="solid"/>
            </a:ln>
            <a:effectLst/>
          </p:spPr>
        </p:cxnSp>
        <p:sp>
          <p:nvSpPr>
            <p:cNvPr id="84" name="椭圆 83"/>
            <p:cNvSpPr/>
            <p:nvPr/>
          </p:nvSpPr>
          <p:spPr>
            <a:xfrm>
              <a:off x="3346934" y="2381318"/>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85" name="椭圆 84"/>
            <p:cNvSpPr/>
            <p:nvPr/>
          </p:nvSpPr>
          <p:spPr>
            <a:xfrm>
              <a:off x="3346933" y="2929086"/>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87" name="椭圆 86"/>
            <p:cNvSpPr/>
            <p:nvPr/>
          </p:nvSpPr>
          <p:spPr>
            <a:xfrm>
              <a:off x="3349555" y="368117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88" name="文本框 87"/>
                <p:cNvSpPr txBox="1"/>
                <p:nvPr/>
              </p:nvSpPr>
              <p:spPr>
                <a:xfrm>
                  <a:off x="3260640" y="3221367"/>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88" name="文本框 87"/>
                <p:cNvSpPr txBox="1">
                  <a:spLocks noRot="1" noChangeAspect="1" noMove="1" noResize="1" noEditPoints="1" noAdjustHandles="1" noChangeArrowheads="1" noChangeShapeType="1" noTextEdit="1"/>
                </p:cNvSpPr>
                <p:nvPr/>
              </p:nvSpPr>
              <p:spPr>
                <a:xfrm>
                  <a:off x="3260640" y="3221367"/>
                  <a:ext cx="263473" cy="307777"/>
                </a:xfrm>
                <a:prstGeom prst="rect">
                  <a:avLst/>
                </a:prstGeom>
                <a:blipFill>
                  <a:blip r:embed="rId3"/>
                  <a:stretch>
                    <a:fillRect/>
                  </a:stretch>
                </a:blipFill>
                <a:ln>
                  <a:noFill/>
                </a:ln>
              </p:spPr>
              <p:txBody>
                <a:bodyPr/>
                <a:lstStyle/>
                <a:p>
                  <a:r>
                    <a:rPr lang="zh-CN" altLang="en-US">
                      <a:noFill/>
                    </a:rPr>
                    <a:t> </a:t>
                  </a:r>
                </a:p>
              </p:txBody>
            </p:sp>
          </mc:Fallback>
        </mc:AlternateContent>
        <p:sp>
          <p:nvSpPr>
            <p:cNvPr id="95" name="椭圆 94"/>
            <p:cNvSpPr/>
            <p:nvPr/>
          </p:nvSpPr>
          <p:spPr>
            <a:xfrm>
              <a:off x="8599749" y="2395215"/>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96" name="椭圆 95"/>
            <p:cNvSpPr/>
            <p:nvPr/>
          </p:nvSpPr>
          <p:spPr>
            <a:xfrm>
              <a:off x="8599748" y="294298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p:sp>
          <p:nvSpPr>
            <p:cNvPr id="98" name="椭圆 97"/>
            <p:cNvSpPr/>
            <p:nvPr/>
          </p:nvSpPr>
          <p:spPr>
            <a:xfrm>
              <a:off x="8599747" y="3639853"/>
              <a:ext cx="87382" cy="87962"/>
            </a:xfrm>
            <a:prstGeom prst="ellipse">
              <a:avLst/>
            </a:prstGeom>
            <a:solidFill>
              <a:srgbClr val="E6E6E6"/>
            </a:solidFill>
            <a:ln w="127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1" i="0" u="none" strike="noStrike" kern="0" cap="none" spc="0" normalizeH="0" baseline="0" noProof="0">
                <a:ln>
                  <a:noFill/>
                </a:ln>
                <a:solidFill>
                  <a:prstClr val="white"/>
                </a:solidFill>
                <a:effectLst/>
                <a:uLnTx/>
                <a:uFillTx/>
                <a:latin typeface="Arial"/>
                <a:ea typeface="微软雅黑"/>
                <a:cs typeface="+mn-cs"/>
              </a:endParaRPr>
            </a:p>
          </p:txBody>
        </p:sp>
        <mc:AlternateContent xmlns:mc="http://schemas.openxmlformats.org/markup-compatibility/2006" xmlns:a14="http://schemas.microsoft.com/office/drawing/2010/main">
          <mc:Choice Requires="a14">
            <p:sp>
              <p:nvSpPr>
                <p:cNvPr id="99" name="文本框 98"/>
                <p:cNvSpPr txBox="1"/>
                <p:nvPr/>
              </p:nvSpPr>
              <p:spPr>
                <a:xfrm>
                  <a:off x="8511702" y="3246758"/>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99" name="文本框 98"/>
                <p:cNvSpPr txBox="1">
                  <a:spLocks noRot="1" noChangeAspect="1" noMove="1" noResize="1" noEditPoints="1" noAdjustHandles="1" noChangeArrowheads="1" noChangeShapeType="1" noTextEdit="1"/>
                </p:cNvSpPr>
                <p:nvPr/>
              </p:nvSpPr>
              <p:spPr>
                <a:xfrm>
                  <a:off x="8511702" y="3246758"/>
                  <a:ext cx="263473" cy="307777"/>
                </a:xfrm>
                <a:prstGeom prst="rect">
                  <a:avLst/>
                </a:prstGeom>
                <a:blipFill>
                  <a:blip r:embed="rId2"/>
                  <a:stretch>
                    <a:fillRect/>
                  </a:stretch>
                </a:blipFill>
                <a:ln>
                  <a:noFill/>
                </a:ln>
              </p:spPr>
              <p:txBody>
                <a:bodyPr/>
                <a:lstStyle/>
                <a:p>
                  <a:r>
                    <a:rPr lang="zh-CN" altLang="en-US">
                      <a:noFill/>
                    </a:rPr>
                    <a:t> </a:t>
                  </a:r>
                </a:p>
              </p:txBody>
            </p:sp>
          </mc:Fallback>
        </mc:AlternateContent>
        <p:sp>
          <p:nvSpPr>
            <p:cNvPr id="104" name="矩形 103"/>
            <p:cNvSpPr/>
            <p:nvPr/>
          </p:nvSpPr>
          <p:spPr bwMode="auto">
            <a:xfrm>
              <a:off x="3215680" y="1988840"/>
              <a:ext cx="5665490" cy="2952328"/>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09" name="直接连接符 108"/>
            <p:cNvCxnSpPr>
              <a:stCxn id="84" idx="6"/>
              <a:endCxn id="16" idx="2"/>
            </p:cNvCxnSpPr>
            <p:nvPr/>
          </p:nvCxnSpPr>
          <p:spPr bwMode="auto">
            <a:xfrm>
              <a:off x="3434316" y="2425299"/>
              <a:ext cx="828056" cy="498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12" name="直接连接符 111"/>
            <p:cNvCxnSpPr>
              <a:stCxn id="84" idx="6"/>
              <a:endCxn id="17" idx="2"/>
            </p:cNvCxnSpPr>
            <p:nvPr/>
          </p:nvCxnSpPr>
          <p:spPr bwMode="auto">
            <a:xfrm>
              <a:off x="3434316" y="2425299"/>
              <a:ext cx="828055" cy="55275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15" name="直接连接符 114"/>
            <p:cNvCxnSpPr>
              <a:stCxn id="84" idx="6"/>
              <a:endCxn id="18" idx="2"/>
            </p:cNvCxnSpPr>
            <p:nvPr/>
          </p:nvCxnSpPr>
          <p:spPr bwMode="auto">
            <a:xfrm>
              <a:off x="3434316" y="2425299"/>
              <a:ext cx="826850" cy="112098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18" name="直接连接符 117"/>
            <p:cNvCxnSpPr>
              <a:stCxn id="84" idx="6"/>
              <a:endCxn id="19" idx="2"/>
            </p:cNvCxnSpPr>
            <p:nvPr/>
          </p:nvCxnSpPr>
          <p:spPr bwMode="auto">
            <a:xfrm>
              <a:off x="3434316" y="2425299"/>
              <a:ext cx="828853" cy="1904895"/>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21" name="直接连接符 120"/>
            <p:cNvCxnSpPr>
              <a:stCxn id="85" idx="6"/>
              <a:endCxn id="16" idx="3"/>
            </p:cNvCxnSpPr>
            <p:nvPr/>
          </p:nvCxnSpPr>
          <p:spPr bwMode="auto">
            <a:xfrm flipV="1">
              <a:off x="3434315" y="2461380"/>
              <a:ext cx="840854" cy="511687"/>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24" name="直接连接符 123"/>
            <p:cNvCxnSpPr>
              <a:stCxn id="85" idx="6"/>
              <a:endCxn id="17" idx="2"/>
            </p:cNvCxnSpPr>
            <p:nvPr/>
          </p:nvCxnSpPr>
          <p:spPr bwMode="auto">
            <a:xfrm>
              <a:off x="3434315" y="2973067"/>
              <a:ext cx="828056" cy="498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28" name="直接连接符 127"/>
            <p:cNvCxnSpPr>
              <a:stCxn id="85" idx="5"/>
              <a:endCxn id="18" idx="2"/>
            </p:cNvCxnSpPr>
            <p:nvPr/>
          </p:nvCxnSpPr>
          <p:spPr bwMode="auto">
            <a:xfrm>
              <a:off x="3421518" y="3004166"/>
              <a:ext cx="839648" cy="542115"/>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33" name="直接连接符 132"/>
            <p:cNvCxnSpPr>
              <a:stCxn id="85" idx="5"/>
              <a:endCxn id="19" idx="2"/>
            </p:cNvCxnSpPr>
            <p:nvPr/>
          </p:nvCxnSpPr>
          <p:spPr bwMode="auto">
            <a:xfrm>
              <a:off x="3421518" y="3004166"/>
              <a:ext cx="841651" cy="132602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37" name="直接连接符 136"/>
            <p:cNvCxnSpPr>
              <a:stCxn id="87" idx="6"/>
              <a:endCxn id="16" idx="3"/>
            </p:cNvCxnSpPr>
            <p:nvPr/>
          </p:nvCxnSpPr>
          <p:spPr bwMode="auto">
            <a:xfrm flipV="1">
              <a:off x="3436937" y="2461380"/>
              <a:ext cx="838232" cy="1263774"/>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42" name="直接连接符 141"/>
            <p:cNvCxnSpPr>
              <a:stCxn id="87" idx="6"/>
              <a:endCxn id="17" idx="3"/>
            </p:cNvCxnSpPr>
            <p:nvPr/>
          </p:nvCxnSpPr>
          <p:spPr bwMode="auto">
            <a:xfrm flipV="1">
              <a:off x="3436937" y="3009148"/>
              <a:ext cx="838231" cy="716006"/>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45" name="直接连接符 144"/>
            <p:cNvCxnSpPr>
              <a:stCxn id="87" idx="6"/>
              <a:endCxn id="19" idx="4"/>
            </p:cNvCxnSpPr>
            <p:nvPr/>
          </p:nvCxnSpPr>
          <p:spPr bwMode="auto">
            <a:xfrm>
              <a:off x="3436937" y="3725154"/>
              <a:ext cx="869923" cy="64902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49" name="直接连接符 148"/>
            <p:cNvCxnSpPr>
              <a:stCxn id="29" idx="6"/>
              <a:endCxn id="95" idx="2"/>
            </p:cNvCxnSpPr>
            <p:nvPr/>
          </p:nvCxnSpPr>
          <p:spPr bwMode="auto">
            <a:xfrm>
              <a:off x="7590731" y="2438535"/>
              <a:ext cx="1009018" cy="66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52" name="直接连接符 151"/>
            <p:cNvCxnSpPr>
              <a:stCxn id="29" idx="6"/>
              <a:endCxn id="96" idx="1"/>
            </p:cNvCxnSpPr>
            <p:nvPr/>
          </p:nvCxnSpPr>
          <p:spPr bwMode="auto">
            <a:xfrm>
              <a:off x="7590731" y="2438535"/>
              <a:ext cx="1021814" cy="51733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55" name="直接连接符 154"/>
            <p:cNvCxnSpPr>
              <a:stCxn id="29" idx="6"/>
              <a:endCxn id="98" idx="2"/>
            </p:cNvCxnSpPr>
            <p:nvPr/>
          </p:nvCxnSpPr>
          <p:spPr bwMode="auto">
            <a:xfrm>
              <a:off x="7590731" y="2438535"/>
              <a:ext cx="1009016" cy="1245299"/>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58" name="直接连接符 157"/>
            <p:cNvCxnSpPr>
              <a:stCxn id="30" idx="6"/>
              <a:endCxn id="95" idx="3"/>
            </p:cNvCxnSpPr>
            <p:nvPr/>
          </p:nvCxnSpPr>
          <p:spPr bwMode="auto">
            <a:xfrm flipV="1">
              <a:off x="7590730" y="2470295"/>
              <a:ext cx="1021816" cy="51600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61" name="直接连接符 160"/>
            <p:cNvCxnSpPr>
              <a:stCxn id="30" idx="5"/>
              <a:endCxn id="96" idx="2"/>
            </p:cNvCxnSpPr>
            <p:nvPr/>
          </p:nvCxnSpPr>
          <p:spPr bwMode="auto">
            <a:xfrm flipV="1">
              <a:off x="7577933" y="2986964"/>
              <a:ext cx="1021815" cy="3043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65" name="直接连接符 164"/>
            <p:cNvCxnSpPr>
              <a:endCxn id="98" idx="2"/>
            </p:cNvCxnSpPr>
            <p:nvPr/>
          </p:nvCxnSpPr>
          <p:spPr bwMode="auto">
            <a:xfrm>
              <a:off x="7585036" y="3029623"/>
              <a:ext cx="1014711" cy="65421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68" name="直接连接符 167"/>
            <p:cNvCxnSpPr>
              <a:stCxn id="31" idx="6"/>
              <a:endCxn id="95" idx="3"/>
            </p:cNvCxnSpPr>
            <p:nvPr/>
          </p:nvCxnSpPr>
          <p:spPr bwMode="auto">
            <a:xfrm flipV="1">
              <a:off x="7589525" y="2470295"/>
              <a:ext cx="1023021" cy="108424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1" name="直接连接符 170"/>
            <p:cNvCxnSpPr>
              <a:stCxn id="31" idx="5"/>
              <a:endCxn id="96" idx="2"/>
            </p:cNvCxnSpPr>
            <p:nvPr/>
          </p:nvCxnSpPr>
          <p:spPr bwMode="auto">
            <a:xfrm flipV="1">
              <a:off x="7576728" y="2986964"/>
              <a:ext cx="1023020" cy="598670"/>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4" name="直接连接符 173"/>
            <p:cNvCxnSpPr>
              <a:stCxn id="31" idx="5"/>
              <a:endCxn id="98" idx="1"/>
            </p:cNvCxnSpPr>
            <p:nvPr/>
          </p:nvCxnSpPr>
          <p:spPr bwMode="auto">
            <a:xfrm>
              <a:off x="7576728" y="3585634"/>
              <a:ext cx="1035816" cy="67101"/>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8" name="直接连接符 177"/>
            <p:cNvCxnSpPr/>
            <p:nvPr/>
          </p:nvCxnSpPr>
          <p:spPr bwMode="auto">
            <a:xfrm flipV="1">
              <a:off x="7545834" y="2986964"/>
              <a:ext cx="1053914" cy="611552"/>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79" name="直接连接符 178"/>
            <p:cNvCxnSpPr>
              <a:stCxn id="32" idx="6"/>
              <a:endCxn id="95" idx="3"/>
            </p:cNvCxnSpPr>
            <p:nvPr/>
          </p:nvCxnSpPr>
          <p:spPr bwMode="auto">
            <a:xfrm flipV="1">
              <a:off x="7590730" y="2470295"/>
              <a:ext cx="1021816" cy="1890216"/>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82" name="直接连接符 181"/>
            <p:cNvCxnSpPr>
              <a:stCxn id="32" idx="6"/>
              <a:endCxn id="96" idx="3"/>
            </p:cNvCxnSpPr>
            <p:nvPr/>
          </p:nvCxnSpPr>
          <p:spPr bwMode="auto">
            <a:xfrm flipV="1">
              <a:off x="7590730" y="3018063"/>
              <a:ext cx="1021815" cy="1342448"/>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86" name="直接连接符 185"/>
            <p:cNvCxnSpPr>
              <a:stCxn id="32" idx="4"/>
              <a:endCxn id="98" idx="3"/>
            </p:cNvCxnSpPr>
            <p:nvPr/>
          </p:nvCxnSpPr>
          <p:spPr bwMode="auto">
            <a:xfrm flipV="1">
              <a:off x="7547039" y="3714933"/>
              <a:ext cx="1065505" cy="689559"/>
            </a:xfrm>
            <a:prstGeom prst="line">
              <a:avLst/>
            </a:prstGeom>
            <a:solidFill>
              <a:srgbClr val="00B8FF"/>
            </a:solidFill>
            <a:ln w="9525" cap="flat" cmpd="sng" algn="ctr">
              <a:solidFill>
                <a:srgbClr val="FFC000"/>
              </a:solidFill>
              <a:prstDash val="solid"/>
              <a:round/>
              <a:headEnd type="none" w="med" len="med"/>
              <a:tailEnd type="none" w="med" len="med"/>
            </a:ln>
            <a:effectLst/>
          </p:spPr>
        </p:cxnSp>
        <p:cxnSp>
          <p:nvCxnSpPr>
            <p:cNvPr id="189" name="直接箭头连接符 188"/>
            <p:cNvCxnSpPr>
              <a:stCxn id="95" idx="6"/>
            </p:cNvCxnSpPr>
            <p:nvPr/>
          </p:nvCxnSpPr>
          <p:spPr>
            <a:xfrm>
              <a:off x="8687131" y="2439196"/>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2" name="文本框 191"/>
                <p:cNvSpPr txBox="1"/>
                <p:nvPr/>
              </p:nvSpPr>
              <p:spPr>
                <a:xfrm>
                  <a:off x="8881170" y="1970731"/>
                  <a:ext cx="53937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0</m:t>
                            </m:r>
                          </m:sub>
                        </m:sSub>
                      </m:oMath>
                    </m:oMathPara>
                  </a14:m>
                  <a:endParaRPr lang="zh-CN" altLang="en-US" dirty="0">
                    <a:solidFill>
                      <a:schemeClr val="tx1"/>
                    </a:solidFill>
                  </a:endParaRPr>
                </a:p>
              </p:txBody>
            </p:sp>
          </mc:Choice>
          <mc:Fallback xmlns="">
            <p:sp>
              <p:nvSpPr>
                <p:cNvPr id="192" name="文本框 191"/>
                <p:cNvSpPr txBox="1">
                  <a:spLocks noRot="1" noChangeAspect="1" noMove="1" noResize="1" noEditPoints="1" noAdjustHandles="1" noChangeArrowheads="1" noChangeShapeType="1" noTextEdit="1"/>
                </p:cNvSpPr>
                <p:nvPr/>
              </p:nvSpPr>
              <p:spPr>
                <a:xfrm>
                  <a:off x="8881170" y="1970731"/>
                  <a:ext cx="539378" cy="461665"/>
                </a:xfrm>
                <a:prstGeom prst="rect">
                  <a:avLst/>
                </a:prstGeom>
                <a:blipFill>
                  <a:blip r:embed="rId4"/>
                  <a:stretch>
                    <a:fillRect b="-2632"/>
                  </a:stretch>
                </a:blipFill>
              </p:spPr>
              <p:txBody>
                <a:bodyPr/>
                <a:lstStyle/>
                <a:p>
                  <a:r>
                    <a:rPr lang="zh-CN" altLang="en-US">
                      <a:noFill/>
                    </a:rPr>
                    <a:t> </a:t>
                  </a:r>
                </a:p>
              </p:txBody>
            </p:sp>
          </mc:Fallback>
        </mc:AlternateContent>
        <p:cxnSp>
          <p:nvCxnSpPr>
            <p:cNvPr id="196" name="直接箭头连接符 195"/>
            <p:cNvCxnSpPr/>
            <p:nvPr/>
          </p:nvCxnSpPr>
          <p:spPr>
            <a:xfrm>
              <a:off x="8682912" y="2985790"/>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7" name="文本框 196"/>
                <p:cNvSpPr txBox="1"/>
                <p:nvPr/>
              </p:nvSpPr>
              <p:spPr>
                <a:xfrm>
                  <a:off x="8881170" y="2540130"/>
                  <a:ext cx="53226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97" name="文本框 196"/>
                <p:cNvSpPr txBox="1">
                  <a:spLocks noRot="1" noChangeAspect="1" noMove="1" noResize="1" noEditPoints="1" noAdjustHandles="1" noChangeArrowheads="1" noChangeShapeType="1" noTextEdit="1"/>
                </p:cNvSpPr>
                <p:nvPr/>
              </p:nvSpPr>
              <p:spPr>
                <a:xfrm>
                  <a:off x="8881170" y="2540130"/>
                  <a:ext cx="532262" cy="461665"/>
                </a:xfrm>
                <a:prstGeom prst="rect">
                  <a:avLst/>
                </a:prstGeom>
                <a:blipFill>
                  <a:blip r:embed="rId5"/>
                  <a:stretch>
                    <a:fillRect b="-2667"/>
                  </a:stretch>
                </a:blipFill>
              </p:spPr>
              <p:txBody>
                <a:bodyPr/>
                <a:lstStyle/>
                <a:p>
                  <a:r>
                    <a:rPr lang="zh-CN" altLang="en-US">
                      <a:noFill/>
                    </a:rPr>
                    <a:t> </a:t>
                  </a:r>
                </a:p>
              </p:txBody>
            </p:sp>
          </mc:Fallback>
        </mc:AlternateContent>
        <p:cxnSp>
          <p:nvCxnSpPr>
            <p:cNvPr id="198" name="直接箭头连接符 197"/>
            <p:cNvCxnSpPr/>
            <p:nvPr/>
          </p:nvCxnSpPr>
          <p:spPr>
            <a:xfrm>
              <a:off x="8682912" y="3687326"/>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99" name="文本框 198"/>
                <p:cNvSpPr txBox="1"/>
                <p:nvPr/>
              </p:nvSpPr>
              <p:spPr>
                <a:xfrm>
                  <a:off x="8899548" y="3244124"/>
                  <a:ext cx="784638"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𝑠</m:t>
                            </m:r>
                          </m:e>
                          <m:sub>
                            <m:r>
                              <m:rPr>
                                <m:sty m:val="p"/>
                              </m:rPr>
                              <a:rPr lang="en-US" altLang="zh-CN" i="1">
                                <a:solidFill>
                                  <a:schemeClr val="tx1"/>
                                </a:solidFill>
                                <a:latin typeface="Cambria Math" panose="02040503050406030204" pitchFamily="18" charset="0"/>
                              </a:rPr>
                              <m:t>N</m:t>
                            </m:r>
                            <m:r>
                              <a:rPr lang="en-US" altLang="zh-CN" i="1" smtClean="0">
                                <a:solidFill>
                                  <a:schemeClr val="tx1"/>
                                </a:solidFill>
                                <a:latin typeface="Cambria Math" panose="02040503050406030204" pitchFamily="18" charset="0"/>
                              </a:rPr>
                              <m:t>−</m:t>
                            </m:r>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199" name="文本框 198"/>
                <p:cNvSpPr txBox="1">
                  <a:spLocks noRot="1" noChangeAspect="1" noMove="1" noResize="1" noEditPoints="1" noAdjustHandles="1" noChangeArrowheads="1" noChangeShapeType="1" noTextEdit="1"/>
                </p:cNvSpPr>
                <p:nvPr/>
              </p:nvSpPr>
              <p:spPr>
                <a:xfrm>
                  <a:off x="8899548" y="3244124"/>
                  <a:ext cx="784638" cy="461665"/>
                </a:xfrm>
                <a:prstGeom prst="rect">
                  <a:avLst/>
                </a:prstGeom>
                <a:blipFill>
                  <a:blip r:embed="rId6"/>
                  <a:stretch>
                    <a:fillRect b="-3947"/>
                  </a:stretch>
                </a:blipFill>
              </p:spPr>
              <p:txBody>
                <a:bodyPr/>
                <a:lstStyle/>
                <a:p>
                  <a:r>
                    <a:rPr lang="zh-CN" altLang="en-US">
                      <a:noFill/>
                    </a:rPr>
                    <a:t> </a:t>
                  </a:r>
                </a:p>
              </p:txBody>
            </p:sp>
          </mc:Fallback>
        </mc:AlternateContent>
        <p:sp>
          <p:nvSpPr>
            <p:cNvPr id="200" name="矩形 199"/>
            <p:cNvSpPr/>
            <p:nvPr/>
          </p:nvSpPr>
          <p:spPr bwMode="auto">
            <a:xfrm>
              <a:off x="3312945" y="2060848"/>
              <a:ext cx="571378" cy="2773133"/>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1" name="矩形 200"/>
            <p:cNvSpPr/>
            <p:nvPr/>
          </p:nvSpPr>
          <p:spPr bwMode="auto">
            <a:xfrm>
              <a:off x="4065693" y="2074276"/>
              <a:ext cx="3689213" cy="275970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2" name="矩形 201"/>
            <p:cNvSpPr/>
            <p:nvPr/>
          </p:nvSpPr>
          <p:spPr bwMode="auto">
            <a:xfrm>
              <a:off x="8157130" y="2074276"/>
              <a:ext cx="579788" cy="2759705"/>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03" name="文本框 202"/>
            <p:cNvSpPr txBox="1"/>
            <p:nvPr/>
          </p:nvSpPr>
          <p:spPr>
            <a:xfrm>
              <a:off x="5421646" y="4560115"/>
              <a:ext cx="1117614" cy="307777"/>
            </a:xfrm>
            <a:prstGeom prst="rect">
              <a:avLst/>
            </a:prstGeom>
            <a:noFill/>
          </p:spPr>
          <p:txBody>
            <a:bodyPr wrap="none" rtlCol="0">
              <a:spAutoFit/>
            </a:bodyPr>
            <a:lstStyle/>
            <a:p>
              <a:r>
                <a:rPr lang="en-US" altLang="zh-CN" sz="1400" dirty="0">
                  <a:solidFill>
                    <a:schemeClr val="tx1"/>
                  </a:solidFill>
                </a:rPr>
                <a:t>Hidden layer</a:t>
              </a:r>
              <a:endParaRPr lang="zh-CN" altLang="en-US" sz="1400" dirty="0">
                <a:solidFill>
                  <a:schemeClr val="tx1"/>
                </a:solidFill>
              </a:endParaRPr>
            </a:p>
          </p:txBody>
        </p:sp>
        <p:sp>
          <p:nvSpPr>
            <p:cNvPr id="204" name="文本框 203"/>
            <p:cNvSpPr txBox="1"/>
            <p:nvPr/>
          </p:nvSpPr>
          <p:spPr>
            <a:xfrm>
              <a:off x="3357177" y="4310761"/>
              <a:ext cx="607859" cy="523220"/>
            </a:xfrm>
            <a:prstGeom prst="rect">
              <a:avLst/>
            </a:prstGeom>
            <a:noFill/>
          </p:spPr>
          <p:txBody>
            <a:bodyPr wrap="none" rtlCol="0">
              <a:spAutoFit/>
            </a:bodyPr>
            <a:lstStyle/>
            <a:p>
              <a:r>
                <a:rPr lang="en-US" altLang="zh-CN" sz="1400" dirty="0">
                  <a:solidFill>
                    <a:schemeClr val="tx1"/>
                  </a:solidFill>
                </a:rPr>
                <a:t>Input </a:t>
              </a:r>
            </a:p>
            <a:p>
              <a:r>
                <a:rPr lang="en-US" altLang="zh-CN" sz="1400" dirty="0">
                  <a:solidFill>
                    <a:schemeClr val="tx1"/>
                  </a:solidFill>
                </a:rPr>
                <a:t>layer</a:t>
              </a:r>
              <a:endParaRPr lang="zh-CN" altLang="en-US" sz="1400" dirty="0">
                <a:solidFill>
                  <a:schemeClr val="tx1"/>
                </a:solidFill>
              </a:endParaRPr>
            </a:p>
          </p:txBody>
        </p:sp>
        <p:sp>
          <p:nvSpPr>
            <p:cNvPr id="205" name="文本框 204"/>
            <p:cNvSpPr txBox="1"/>
            <p:nvPr/>
          </p:nvSpPr>
          <p:spPr>
            <a:xfrm>
              <a:off x="8147660" y="4342988"/>
              <a:ext cx="728084" cy="523220"/>
            </a:xfrm>
            <a:prstGeom prst="rect">
              <a:avLst/>
            </a:prstGeom>
            <a:noFill/>
          </p:spPr>
          <p:txBody>
            <a:bodyPr wrap="none" rtlCol="0">
              <a:spAutoFit/>
            </a:bodyPr>
            <a:lstStyle/>
            <a:p>
              <a:r>
                <a:rPr lang="en-US" altLang="zh-CN" sz="1400" dirty="0">
                  <a:solidFill>
                    <a:schemeClr val="tx1"/>
                  </a:solidFill>
                </a:rPr>
                <a:t>Output </a:t>
              </a:r>
            </a:p>
            <a:p>
              <a:r>
                <a:rPr lang="en-US" altLang="zh-CN" sz="1400" dirty="0">
                  <a:solidFill>
                    <a:schemeClr val="tx1"/>
                  </a:solidFill>
                </a:rPr>
                <a:t>layer</a:t>
              </a:r>
              <a:endParaRPr lang="zh-CN" altLang="en-US" sz="1400" dirty="0">
                <a:solidFill>
                  <a:schemeClr val="tx1"/>
                </a:solidFill>
              </a:endParaRPr>
            </a:p>
          </p:txBody>
        </p:sp>
        <p:cxnSp>
          <p:nvCxnSpPr>
            <p:cNvPr id="206" name="直接箭头连接符 205"/>
            <p:cNvCxnSpPr/>
            <p:nvPr/>
          </p:nvCxnSpPr>
          <p:spPr>
            <a:xfrm>
              <a:off x="2924521" y="2409903"/>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7" name="直接箭头连接符 206"/>
            <p:cNvCxnSpPr/>
            <p:nvPr/>
          </p:nvCxnSpPr>
          <p:spPr>
            <a:xfrm>
              <a:off x="2924521" y="2971290"/>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08" name="直接箭头连接符 207"/>
            <p:cNvCxnSpPr/>
            <p:nvPr/>
          </p:nvCxnSpPr>
          <p:spPr>
            <a:xfrm>
              <a:off x="2933238" y="3723193"/>
              <a:ext cx="435928" cy="3922"/>
            </a:xfrm>
            <a:prstGeom prst="straightConnector1">
              <a:avLst/>
            </a:prstGeom>
            <a:ln w="95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09" name="文本框 208"/>
                <p:cNvSpPr txBox="1"/>
                <p:nvPr/>
              </p:nvSpPr>
              <p:spPr>
                <a:xfrm>
                  <a:off x="2325200" y="1999715"/>
                  <a:ext cx="686342"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0</m:t>
                            </m:r>
                          </m:sub>
                        </m:sSub>
                      </m:oMath>
                    </m:oMathPara>
                  </a14:m>
                  <a:endParaRPr lang="zh-CN" altLang="en-US" dirty="0">
                    <a:solidFill>
                      <a:schemeClr val="tx1"/>
                    </a:solidFill>
                  </a:endParaRPr>
                </a:p>
              </p:txBody>
            </p:sp>
          </mc:Choice>
          <mc:Fallback xmlns="">
            <p:sp>
              <p:nvSpPr>
                <p:cNvPr id="209" name="文本框 208"/>
                <p:cNvSpPr txBox="1">
                  <a:spLocks noRot="1" noChangeAspect="1" noMove="1" noResize="1" noEditPoints="1" noAdjustHandles="1" noChangeArrowheads="1" noChangeShapeType="1" noTextEdit="1"/>
                </p:cNvSpPr>
                <p:nvPr/>
              </p:nvSpPr>
              <p:spPr>
                <a:xfrm>
                  <a:off x="2325200" y="1999715"/>
                  <a:ext cx="686342" cy="461665"/>
                </a:xfrm>
                <a:prstGeom prst="rect">
                  <a:avLst/>
                </a:prstGeom>
                <a:blipFill>
                  <a:blip r:embed="rId7"/>
                  <a:stretch>
                    <a:fillRect b="-263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0" name="文本框 209"/>
                <p:cNvSpPr txBox="1"/>
                <p:nvPr/>
              </p:nvSpPr>
              <p:spPr>
                <a:xfrm>
                  <a:off x="2326079" y="2567958"/>
                  <a:ext cx="655179"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210" name="文本框 209"/>
                <p:cNvSpPr txBox="1">
                  <a:spLocks noRot="1" noChangeAspect="1" noMove="1" noResize="1" noEditPoints="1" noAdjustHandles="1" noChangeArrowheads="1" noChangeShapeType="1" noTextEdit="1"/>
                </p:cNvSpPr>
                <p:nvPr/>
              </p:nvSpPr>
              <p:spPr>
                <a:xfrm>
                  <a:off x="2326079" y="2567958"/>
                  <a:ext cx="655179" cy="461665"/>
                </a:xfrm>
                <a:prstGeom prst="rect">
                  <a:avLst/>
                </a:prstGeom>
                <a:blipFill>
                  <a:blip r:embed="rId8"/>
                  <a:stretch>
                    <a:fillRect b="-2632"/>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1" name="文本框 210"/>
                <p:cNvSpPr txBox="1"/>
                <p:nvPr/>
              </p:nvSpPr>
              <p:spPr>
                <a:xfrm>
                  <a:off x="2887557" y="3115159"/>
                  <a:ext cx="263473" cy="307777"/>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r>
                          <a:rPr kumimoji="0" lang="zh-CN" altLang="en-US" sz="1400" b="1" i="1" u="none" strike="noStrike" kern="0" cap="none" spc="0" normalizeH="0" baseline="0" noProof="0" smtClean="0">
                            <a:ln>
                              <a:noFill/>
                            </a:ln>
                            <a:solidFill>
                              <a:prstClr val="black"/>
                            </a:solidFill>
                            <a:effectLst/>
                            <a:uLnTx/>
                            <a:uFillTx/>
                            <a:latin typeface="Cambria Math" panose="02040503050406030204" pitchFamily="18" charset="0"/>
                          </a:rPr>
                          <m:t>⋮</m:t>
                        </m:r>
                      </m:oMath>
                    </m:oMathPara>
                  </a14:m>
                  <a:endParaRPr kumimoji="0" lang="zh-CN" altLang="en-US" sz="1400" b="1" i="0" u="none" strike="noStrike" kern="0" cap="none" spc="0" normalizeH="0" baseline="0" noProof="0" dirty="0">
                    <a:ln>
                      <a:noFill/>
                    </a:ln>
                    <a:solidFill>
                      <a:prstClr val="black"/>
                    </a:solidFill>
                    <a:effectLst/>
                    <a:uLnTx/>
                    <a:uFillTx/>
                    <a:latin typeface="Arial" panose="020B0604020202020204" pitchFamily="34" charset="0"/>
                    <a:ea typeface="宋体" panose="02010600030101010101" pitchFamily="2" charset="-122"/>
                  </a:endParaRPr>
                </a:p>
              </p:txBody>
            </p:sp>
          </mc:Choice>
          <mc:Fallback xmlns="">
            <p:sp>
              <p:nvSpPr>
                <p:cNvPr id="211" name="文本框 210"/>
                <p:cNvSpPr txBox="1">
                  <a:spLocks noRot="1" noChangeAspect="1" noMove="1" noResize="1" noEditPoints="1" noAdjustHandles="1" noChangeArrowheads="1" noChangeShapeType="1" noTextEdit="1"/>
                </p:cNvSpPr>
                <p:nvPr/>
              </p:nvSpPr>
              <p:spPr>
                <a:xfrm>
                  <a:off x="2887557" y="3115159"/>
                  <a:ext cx="263473" cy="307777"/>
                </a:xfrm>
                <a:prstGeom prst="rect">
                  <a:avLst/>
                </a:prstGeom>
                <a:blipFill>
                  <a:blip r:embed="rId3"/>
                  <a:stretch>
                    <a:fillRect/>
                  </a:stretch>
                </a:blipFill>
                <a:ln>
                  <a:noFill/>
                </a:ln>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212" name="文本框 211"/>
                <p:cNvSpPr txBox="1"/>
                <p:nvPr/>
              </p:nvSpPr>
              <p:spPr>
                <a:xfrm>
                  <a:off x="2317705" y="3268451"/>
                  <a:ext cx="1028423" cy="461665"/>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altLang="zh-CN" b="0" i="1" smtClean="0">
                                <a:solidFill>
                                  <a:schemeClr val="tx1"/>
                                </a:solidFill>
                                <a:latin typeface="Cambria Math" panose="02040503050406030204" pitchFamily="18" charset="0"/>
                              </a:rPr>
                            </m:ctrlPr>
                          </m:sSubPr>
                          <m:e>
                            <m:r>
                              <a:rPr lang="en-US" altLang="zh-CN" b="0" i="1" smtClean="0">
                                <a:solidFill>
                                  <a:schemeClr val="tx1"/>
                                </a:solidFill>
                                <a:latin typeface="Cambria Math" panose="02040503050406030204" pitchFamily="18" charset="0"/>
                              </a:rPr>
                              <m:t>𝑚</m:t>
                            </m:r>
                          </m:e>
                          <m:sub>
                            <m:r>
                              <a:rPr lang="en-US" altLang="zh-CN" b="0" i="1" smtClean="0">
                                <a:solidFill>
                                  <a:schemeClr val="tx1"/>
                                </a:solidFill>
                                <a:latin typeface="Cambria Math" panose="02040503050406030204" pitchFamily="18" charset="0"/>
                              </a:rPr>
                              <m:t>𝑀</m:t>
                            </m:r>
                            <m:r>
                              <a:rPr lang="en-US" altLang="zh-CN" b="0" i="1" smtClean="0">
                                <a:solidFill>
                                  <a:schemeClr val="tx1"/>
                                </a:solidFill>
                                <a:latin typeface="Cambria Math" panose="02040503050406030204" pitchFamily="18" charset="0"/>
                              </a:rPr>
                              <m:t>−1</m:t>
                            </m:r>
                          </m:sub>
                        </m:sSub>
                      </m:oMath>
                    </m:oMathPara>
                  </a14:m>
                  <a:endParaRPr lang="zh-CN" altLang="en-US" dirty="0">
                    <a:solidFill>
                      <a:schemeClr val="tx1"/>
                    </a:solidFill>
                  </a:endParaRPr>
                </a:p>
              </p:txBody>
            </p:sp>
          </mc:Choice>
          <mc:Fallback xmlns="">
            <p:sp>
              <p:nvSpPr>
                <p:cNvPr id="212" name="文本框 211"/>
                <p:cNvSpPr txBox="1">
                  <a:spLocks noRot="1" noChangeAspect="1" noMove="1" noResize="1" noEditPoints="1" noAdjustHandles="1" noChangeArrowheads="1" noChangeShapeType="1" noTextEdit="1"/>
                </p:cNvSpPr>
                <p:nvPr/>
              </p:nvSpPr>
              <p:spPr>
                <a:xfrm>
                  <a:off x="2317705" y="3268451"/>
                  <a:ext cx="1028423" cy="461665"/>
                </a:xfrm>
                <a:prstGeom prst="rect">
                  <a:avLst/>
                </a:prstGeom>
                <a:blipFill>
                  <a:blip r:embed="rId9"/>
                  <a:stretch>
                    <a:fillRect b="-2632"/>
                  </a:stretch>
                </a:blipFill>
              </p:spPr>
              <p:txBody>
                <a:bodyPr/>
                <a:lstStyle/>
                <a:p>
                  <a:r>
                    <a:rPr lang="zh-CN" altLang="en-US">
                      <a:noFill/>
                    </a:rPr>
                    <a:t> </a:t>
                  </a:r>
                </a:p>
              </p:txBody>
            </p:sp>
          </mc:Fallback>
        </mc:AlternateContent>
      </p:grpSp>
      <p:sp>
        <p:nvSpPr>
          <p:cNvPr id="213" name="内容占位符 2">
            <a:extLst>
              <a:ext uri="{FF2B5EF4-FFF2-40B4-BE49-F238E27FC236}">
                <a16:creationId xmlns:a16="http://schemas.microsoft.com/office/drawing/2014/main" id="{26695F2F-5024-4F49-BF35-FFDFDBED809E}"/>
              </a:ext>
            </a:extLst>
          </p:cNvPr>
          <p:cNvSpPr txBox="1">
            <a:spLocks noGrp="1"/>
          </p:cNvSpPr>
          <p:nvPr>
            <p:ph idx="1"/>
          </p:nvPr>
        </p:nvSpPr>
        <p:spPr bwMode="auto">
          <a:xfrm>
            <a:off x="697081" y="5123160"/>
            <a:ext cx="10945215" cy="115976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600" dirty="0">
                <a:solidFill>
                  <a:schemeClr val="tx1"/>
                </a:solidFill>
              </a:rPr>
              <a:t>Given pre- and post- processing, the whole architecture can be simplified as a core neural network.</a:t>
            </a:r>
          </a:p>
          <a:p>
            <a:pPr>
              <a:buFont typeface="Arial" panose="020B0604020202020204" pitchFamily="34" charset="0"/>
              <a:buChar char="•"/>
            </a:pPr>
            <a:r>
              <a:rPr lang="en-US" altLang="zh-CN" sz="1600" dirty="0">
                <a:solidFill>
                  <a:schemeClr val="tx1"/>
                </a:solidFill>
              </a:rPr>
              <a:t>The core neural network consists of input layer, hidden layer and output layer.</a:t>
            </a:r>
          </a:p>
          <a:p>
            <a:pPr>
              <a:buFont typeface="Arial" panose="020B0604020202020204" pitchFamily="34" charset="0"/>
              <a:buChar char="•"/>
            </a:pPr>
            <a:r>
              <a:rPr lang="en-US" altLang="zh-CN" sz="1600" kern="0" dirty="0">
                <a:solidFill>
                  <a:schemeClr val="tx1"/>
                </a:solidFill>
              </a:rPr>
              <a:t>The </a:t>
            </a:r>
            <a:r>
              <a:rPr lang="en-US" altLang="zh-CN" sz="1600" i="1" kern="0" dirty="0">
                <a:solidFill>
                  <a:schemeClr val="tx1"/>
                </a:solidFill>
              </a:rPr>
              <a:t>M</a:t>
            </a:r>
            <a:r>
              <a:rPr lang="en-US" altLang="zh-CN" sz="1600" kern="0" dirty="0">
                <a:solidFill>
                  <a:schemeClr val="tx1"/>
                </a:solidFill>
              </a:rPr>
              <a:t>-dimensional input layer is the a combination of </a:t>
            </a:r>
            <a:r>
              <a:rPr lang="en-US" altLang="zh-CN" sz="1600" dirty="0">
                <a:solidFill>
                  <a:schemeClr val="tx1"/>
                </a:solidFill>
              </a:rPr>
              <a:t>input measurements after pre-processing</a:t>
            </a:r>
            <a:r>
              <a:rPr lang="en-US" altLang="zh-CN" sz="1600" kern="0" dirty="0">
                <a:solidFill>
                  <a:schemeClr val="tx1"/>
                </a:solidFill>
              </a:rPr>
              <a:t> and the </a:t>
            </a:r>
            <a:r>
              <a:rPr lang="en-US" altLang="zh-CN" sz="1600" i="1" kern="0" dirty="0">
                <a:solidFill>
                  <a:schemeClr val="tx1"/>
                </a:solidFill>
              </a:rPr>
              <a:t>N</a:t>
            </a:r>
            <a:r>
              <a:rPr lang="en-US" altLang="zh-CN" sz="1600" kern="0" dirty="0">
                <a:solidFill>
                  <a:schemeClr val="tx1"/>
                </a:solidFill>
              </a:rPr>
              <a:t>-dimensional output layer is score for each transmission scheme.</a:t>
            </a:r>
          </a:p>
          <a:p>
            <a:pPr>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dirty="0">
              <a:solidFill>
                <a:schemeClr val="tx1"/>
              </a:solidFill>
            </a:endParaRPr>
          </a:p>
          <a:p>
            <a:pPr>
              <a:buFont typeface="Arial" panose="020B0604020202020204" pitchFamily="34" charset="0"/>
              <a:buChar char="•"/>
            </a:pPr>
            <a:endParaRPr lang="en-US" altLang="zh-CN" kern="0" dirty="0">
              <a:solidFill>
                <a:schemeClr val="tx1"/>
              </a:solidFill>
            </a:endParaRPr>
          </a:p>
          <a:p>
            <a:pPr>
              <a:buFont typeface="Arial" panose="020B0604020202020204" pitchFamily="34" charset="0"/>
              <a:buChar char="•"/>
            </a:pPr>
            <a:endParaRPr lang="en-US" altLang="zh-CN" kern="0" dirty="0">
              <a:solidFill>
                <a:schemeClr val="tx1"/>
              </a:solidFill>
            </a:endParaRPr>
          </a:p>
          <a:p>
            <a:pPr>
              <a:buFont typeface="Arial" panose="020B0604020202020204" pitchFamily="34" charset="0"/>
              <a:buChar char="•"/>
            </a:pPr>
            <a:endParaRPr lang="en-US" altLang="zh-CN" kern="0" dirty="0">
              <a:solidFill>
                <a:schemeClr val="tx1"/>
              </a:solidFill>
            </a:endParaRPr>
          </a:p>
          <a:p>
            <a:pPr lvl="1">
              <a:buFont typeface="Arial" panose="020B0604020202020204" pitchFamily="34" charset="0"/>
              <a:buChar char="•"/>
            </a:pPr>
            <a:endParaRPr lang="en-US" altLang="zh-CN" sz="2400" kern="0" dirty="0">
              <a:solidFill>
                <a:schemeClr val="tx1"/>
              </a:solidFill>
            </a:endParaRPr>
          </a:p>
          <a:p>
            <a:pPr lvl="1">
              <a:buFont typeface="Arial" panose="020B0604020202020204" pitchFamily="34" charset="0"/>
              <a:buChar char="•"/>
            </a:pPr>
            <a:endParaRPr lang="en-US" altLang="zh-CN" sz="2400" kern="0" dirty="0">
              <a:solidFill>
                <a:schemeClr val="tx1"/>
              </a:solidFill>
            </a:endParaRPr>
          </a:p>
        </p:txBody>
      </p:sp>
    </p:spTree>
    <p:extLst>
      <p:ext uri="{BB962C8B-B14F-4D97-AF65-F5344CB8AC3E}">
        <p14:creationId xmlns:p14="http://schemas.microsoft.com/office/powerpoint/2010/main" val="3782886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D2B6ADE-4CB1-4540-A88C-9C44440EE827}"/>
              </a:ext>
            </a:extLst>
          </p:cNvPr>
          <p:cNvSpPr>
            <a:spLocks noGrp="1"/>
          </p:cNvSpPr>
          <p:nvPr>
            <p:ph type="title"/>
          </p:nvPr>
        </p:nvSpPr>
        <p:spPr>
          <a:xfrm>
            <a:off x="914401" y="606425"/>
            <a:ext cx="10361084" cy="1065213"/>
          </a:xfrm>
        </p:spPr>
        <p:txBody>
          <a:bodyPr/>
          <a:lstStyle/>
          <a:p>
            <a:r>
              <a:rPr lang="en-US" altLang="zh-CN" dirty="0"/>
              <a:t>Inputs for Channel Access and Rate Adaptation</a:t>
            </a:r>
            <a:endParaRPr lang="zh-CN" altLang="en-US" dirty="0"/>
          </a:p>
        </p:txBody>
      </p:sp>
      <p:sp>
        <p:nvSpPr>
          <p:cNvPr id="4" name="灯片编号占位符 3">
            <a:extLst>
              <a:ext uri="{FF2B5EF4-FFF2-40B4-BE49-F238E27FC236}">
                <a16:creationId xmlns:a16="http://schemas.microsoft.com/office/drawing/2014/main" id="{3C36298F-3CA6-4C78-A870-826AC74D7B67}"/>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页脚占位符 4">
            <a:extLst>
              <a:ext uri="{FF2B5EF4-FFF2-40B4-BE49-F238E27FC236}">
                <a16:creationId xmlns:a16="http://schemas.microsoft.com/office/drawing/2014/main" id="{586CA971-D9F7-403D-8AAB-5F3268B0FCB8}"/>
              </a:ext>
            </a:extLst>
          </p:cNvPr>
          <p:cNvSpPr>
            <a:spLocks noGrp="1"/>
          </p:cNvSpPr>
          <p:nvPr>
            <p:ph type="ftr" idx="14"/>
          </p:nvPr>
        </p:nvSpPr>
        <p:spPr/>
        <p:txBody>
          <a:bodyPr/>
          <a:lstStyle/>
          <a:p>
            <a:r>
              <a:rPr lang="en-GB"/>
              <a:t>Ziyang Guo, Huawei</a:t>
            </a:r>
            <a:endParaRPr lang="en-GB" dirty="0"/>
          </a:p>
        </p:txBody>
      </p:sp>
      <p:sp>
        <p:nvSpPr>
          <p:cNvPr id="6" name="日期占位符 5">
            <a:extLst>
              <a:ext uri="{FF2B5EF4-FFF2-40B4-BE49-F238E27FC236}">
                <a16:creationId xmlns:a16="http://schemas.microsoft.com/office/drawing/2014/main" id="{46943A5E-D422-44C1-AE32-0FD014939D0A}"/>
              </a:ext>
            </a:extLst>
          </p:cNvPr>
          <p:cNvSpPr>
            <a:spLocks noGrp="1"/>
          </p:cNvSpPr>
          <p:nvPr>
            <p:ph type="dt" idx="15"/>
          </p:nvPr>
        </p:nvSpPr>
        <p:spPr/>
        <p:txBody>
          <a:bodyPr/>
          <a:lstStyle/>
          <a:p>
            <a:r>
              <a:rPr lang="en-US" altLang="zh-CN"/>
              <a:t>July 2023</a:t>
            </a:r>
            <a:endParaRPr lang="en-GB" dirty="0"/>
          </a:p>
        </p:txBody>
      </p:sp>
      <mc:AlternateContent xmlns:mc="http://schemas.openxmlformats.org/markup-compatibility/2006">
        <mc:Choice xmlns:a14="http://schemas.microsoft.com/office/drawing/2010/main" Requires="a14">
          <p:sp>
            <p:nvSpPr>
              <p:cNvPr id="14" name="内容占位符 2">
                <a:extLst>
                  <a:ext uri="{FF2B5EF4-FFF2-40B4-BE49-F238E27FC236}">
                    <a16:creationId xmlns:a16="http://schemas.microsoft.com/office/drawing/2014/main" id="{85634D32-E6AD-4B80-8867-3033DEC84937}"/>
                  </a:ext>
                </a:extLst>
              </p:cNvPr>
              <p:cNvSpPr txBox="1">
                <a:spLocks/>
              </p:cNvSpPr>
              <p:nvPr/>
            </p:nvSpPr>
            <p:spPr bwMode="auto">
              <a:xfrm>
                <a:off x="965200" y="4979693"/>
                <a:ext cx="10361084" cy="112165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zh-CN" sz="1800" kern="0" dirty="0">
                    <a:solidFill>
                      <a:schemeClr val="tx1"/>
                    </a:solidFill>
                  </a:rPr>
                  <a:t>It can be observed that the M-dimensional input contains a series of historical observations</a:t>
                </a:r>
                <a:r>
                  <a:rPr lang="en-US" altLang="zh-CN" sz="1800" dirty="0">
                    <a:solidFill>
                      <a:schemeClr val="tx1"/>
                    </a:solidFill>
                  </a:rPr>
                  <a:t>, which can be </a:t>
                </a:r>
                <a:r>
                  <a:rPr lang="en-US" altLang="zh-CN" sz="1800" kern="0" dirty="0">
                    <a:solidFill>
                      <a:schemeClr val="tx1"/>
                    </a:solidFill>
                  </a:rPr>
                  <a:t>expressed in the form of  (historical observations) * (history length), i.e., </a:t>
                </a:r>
                <a14:m>
                  <m:oMath xmlns:m="http://schemas.openxmlformats.org/officeDocument/2006/math">
                    <m:r>
                      <a:rPr lang="en-US" altLang="zh-CN" sz="1800" i="1" kern="0" dirty="0">
                        <a:solidFill>
                          <a:schemeClr val="tx1"/>
                        </a:solidFill>
                        <a:latin typeface="Cambria Math" panose="02040503050406030204" pitchFamily="18" charset="0"/>
                      </a:rPr>
                      <m:t>{</m:t>
                    </m:r>
                    <m:sSub>
                      <m:sSubPr>
                        <m:ctrlPr>
                          <a:rPr lang="en-US" altLang="zh-CN" sz="1800" i="1">
                            <a:latin typeface="Cambria Math" panose="02040503050406030204" pitchFamily="18" charset="0"/>
                          </a:rPr>
                        </m:ctrlPr>
                      </m:sSubPr>
                      <m:e>
                        <m:r>
                          <a:rPr lang="en-US" altLang="zh-CN" sz="1800" b="1" i="1" smtClean="0">
                            <a:latin typeface="Cambria Math" panose="02040503050406030204" pitchFamily="18" charset="0"/>
                          </a:rPr>
                          <m:t>𝒎</m:t>
                        </m:r>
                      </m:e>
                      <m:sub>
                        <m:r>
                          <a:rPr lang="en-US" altLang="zh-CN" sz="1800" b="1" i="1" smtClean="0">
                            <a:latin typeface="Cambria Math" panose="02040503050406030204" pitchFamily="18" charset="0"/>
                          </a:rPr>
                          <m:t>𝟎</m:t>
                        </m:r>
                      </m:sub>
                    </m:sSub>
                    <m:r>
                      <a:rPr lang="en-US" altLang="zh-CN" sz="1800" b="1" i="1" smtClean="0">
                        <a:latin typeface="Cambria Math" panose="02040503050406030204" pitchFamily="18" charset="0"/>
                      </a:rPr>
                      <m:t>, …, </m:t>
                    </m:r>
                    <m:sSub>
                      <m:sSubPr>
                        <m:ctrlPr>
                          <a:rPr lang="en-US" altLang="zh-CN" sz="1800" i="1" smtClean="0">
                            <a:latin typeface="Cambria Math" panose="02040503050406030204" pitchFamily="18" charset="0"/>
                          </a:rPr>
                        </m:ctrlPr>
                      </m:sSubPr>
                      <m:e>
                        <m:r>
                          <a:rPr lang="en-US" altLang="zh-CN" sz="1800" b="1" i="1" smtClean="0">
                            <a:latin typeface="Cambria Math" panose="02040503050406030204" pitchFamily="18" charset="0"/>
                          </a:rPr>
                          <m:t>𝒎</m:t>
                        </m:r>
                      </m:e>
                      <m:sub>
                        <m:r>
                          <a:rPr lang="en-US" altLang="zh-CN" sz="1800" b="1" i="1" smtClean="0">
                            <a:latin typeface="Cambria Math" panose="02040503050406030204" pitchFamily="18" charset="0"/>
                          </a:rPr>
                          <m:t>𝑴</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𝟏</m:t>
                        </m:r>
                      </m:sub>
                    </m:sSub>
                    <m:r>
                      <a:rPr lang="en-US" altLang="zh-CN" sz="1800" i="1">
                        <a:latin typeface="Cambria Math" panose="02040503050406030204" pitchFamily="18" charset="0"/>
                      </a:rPr>
                      <m:t>}</m:t>
                    </m:r>
                    <m:r>
                      <a:rPr lang="en-US" altLang="zh-CN" sz="1800" b="1" i="1" smtClean="0">
                        <a:latin typeface="Cambria Math" panose="02040503050406030204" pitchFamily="18" charset="0"/>
                      </a:rPr>
                      <m:t>=</m:t>
                    </m:r>
                    <m:r>
                      <a:rPr lang="en-US" altLang="zh-CN" sz="1800" i="1">
                        <a:latin typeface="Cambria Math" panose="02040503050406030204" pitchFamily="18" charset="0"/>
                      </a:rPr>
                      <m:t>{</m:t>
                    </m:r>
                    <m:sSub>
                      <m:sSubPr>
                        <m:ctrlPr>
                          <a:rPr lang="en-US" altLang="zh-CN" sz="1800" i="1" smtClean="0">
                            <a:latin typeface="Cambria Math" panose="02040503050406030204" pitchFamily="18" charset="0"/>
                          </a:rPr>
                        </m:ctrlPr>
                      </m:sSubPr>
                      <m:e>
                        <m:r>
                          <a:rPr lang="en-US" altLang="zh-CN" sz="1800" b="1" i="1" smtClean="0">
                            <a:latin typeface="Cambria Math" panose="02040503050406030204" pitchFamily="18" charset="0"/>
                          </a:rPr>
                          <m:t>𝑯</m:t>
                        </m:r>
                      </m:e>
                      <m:sub>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𝑻</m:t>
                        </m:r>
                      </m:sub>
                    </m:sSub>
                    <m:r>
                      <a:rPr lang="en-US" altLang="zh-CN" sz="1800" b="1" i="1" smtClean="0">
                        <a:latin typeface="Cambria Math" panose="02040503050406030204" pitchFamily="18" charset="0"/>
                      </a:rPr>
                      <m:t>, …,</m:t>
                    </m:r>
                    <m:sSub>
                      <m:sSubPr>
                        <m:ctrlPr>
                          <a:rPr lang="en-US" altLang="zh-CN" sz="1800" i="1" smtClean="0">
                            <a:latin typeface="Cambria Math" panose="02040503050406030204" pitchFamily="18" charset="0"/>
                          </a:rPr>
                        </m:ctrlPr>
                      </m:sSubPr>
                      <m:e>
                        <m:r>
                          <a:rPr lang="en-US" altLang="zh-CN" sz="1800" b="1" i="1" smtClean="0">
                            <a:latin typeface="Cambria Math" panose="02040503050406030204" pitchFamily="18" charset="0"/>
                          </a:rPr>
                          <m:t>𝑯</m:t>
                        </m:r>
                      </m:e>
                      <m:sub>
                        <m:r>
                          <a:rPr lang="en-US" altLang="zh-CN" sz="1800" b="1" i="1" smtClean="0">
                            <a:latin typeface="Cambria Math" panose="02040503050406030204" pitchFamily="18" charset="0"/>
                          </a:rPr>
                          <m:t>𝒕</m:t>
                        </m:r>
                        <m:r>
                          <a:rPr lang="en-US" altLang="zh-CN" sz="1800" b="1" i="1" smtClean="0">
                            <a:latin typeface="Cambria Math" panose="02040503050406030204" pitchFamily="18" charset="0"/>
                          </a:rPr>
                          <m:t>−</m:t>
                        </m:r>
                        <m:r>
                          <a:rPr lang="en-US" altLang="zh-CN" sz="1800" b="1" i="1" smtClean="0">
                            <a:latin typeface="Cambria Math" panose="02040503050406030204" pitchFamily="18" charset="0"/>
                          </a:rPr>
                          <m:t>𝟏</m:t>
                        </m:r>
                      </m:sub>
                    </m:sSub>
                    <m:r>
                      <a:rPr lang="en-US" altLang="zh-CN" sz="1800" i="1">
                        <a:latin typeface="Cambria Math" panose="02040503050406030204" pitchFamily="18" charset="0"/>
                      </a:rPr>
                      <m:t>}</m:t>
                    </m:r>
                    <m:r>
                      <a:rPr lang="en-US" altLang="zh-CN" sz="1800" b="1" i="1" smtClean="0">
                        <a:latin typeface="Cambria Math" panose="02040503050406030204" pitchFamily="18" charset="0"/>
                      </a:rPr>
                      <m:t>,</m:t>
                    </m:r>
                  </m:oMath>
                </a14:m>
                <a:r>
                  <a:rPr lang="en-US" altLang="zh-CN" sz="1800" kern="0" dirty="0">
                    <a:solidFill>
                      <a:schemeClr val="tx1"/>
                    </a:solidFill>
                  </a:rPr>
                  <a:t> where </a:t>
                </a:r>
                <a14:m>
                  <m:oMath xmlns:m="http://schemas.openxmlformats.org/officeDocument/2006/math">
                    <m:r>
                      <a:rPr lang="en-US" altLang="zh-CN" sz="1800" b="1" i="1" smtClean="0">
                        <a:latin typeface="Cambria Math" panose="02040503050406030204" pitchFamily="18" charset="0"/>
                      </a:rPr>
                      <m:t>𝑯</m:t>
                    </m:r>
                  </m:oMath>
                </a14:m>
                <a:r>
                  <a:rPr lang="en-US" altLang="zh-CN" sz="1800" kern="0" dirty="0">
                    <a:solidFill>
                      <a:schemeClr val="tx1"/>
                    </a:solidFill>
                  </a:rPr>
                  <a:t> represents the historical observations, T represents the history length</a:t>
                </a:r>
                <a:r>
                  <a:rPr lang="en-US" altLang="zh-CN" sz="1800" dirty="0">
                    <a:solidFill>
                      <a:schemeClr val="tx1"/>
                    </a:solidFill>
                  </a:rPr>
                  <a:t>.</a:t>
                </a:r>
                <a:endParaRPr lang="en-US" altLang="zh-CN" sz="1800" kern="0" dirty="0">
                  <a:solidFill>
                    <a:schemeClr val="tx1"/>
                  </a:solidFill>
                </a:endParaRPr>
              </a:p>
            </p:txBody>
          </p:sp>
        </mc:Choice>
        <mc:Fallback>
          <p:sp>
            <p:nvSpPr>
              <p:cNvPr id="14" name="内容占位符 2">
                <a:extLst>
                  <a:ext uri="{FF2B5EF4-FFF2-40B4-BE49-F238E27FC236}">
                    <a16:creationId xmlns:a16="http://schemas.microsoft.com/office/drawing/2014/main" id="{85634D32-E6AD-4B80-8867-3033DEC84937}"/>
                  </a:ext>
                </a:extLst>
              </p:cNvPr>
              <p:cNvSpPr txBox="1">
                <a:spLocks noRot="1" noChangeAspect="1" noMove="1" noResize="1" noEditPoints="1" noAdjustHandles="1" noChangeArrowheads="1" noChangeShapeType="1" noTextEdit="1"/>
              </p:cNvSpPr>
              <p:nvPr/>
            </p:nvSpPr>
            <p:spPr bwMode="auto">
              <a:xfrm>
                <a:off x="965200" y="4979693"/>
                <a:ext cx="10361084" cy="1121658"/>
              </a:xfrm>
              <a:prstGeom prst="rect">
                <a:avLst/>
              </a:prstGeom>
              <a:blipFill>
                <a:blip r:embed="rId3"/>
                <a:stretch>
                  <a:fillRect l="-353" t="-3261"/>
                </a:stretch>
              </a:blipFill>
              <a:ln w="9525">
                <a:noFill/>
                <a:round/>
                <a:headEnd/>
                <a:tailEnd/>
              </a:ln>
              <a:effectLst/>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graphicFrame>
            <p:nvGraphicFramePr>
              <p:cNvPr id="12" name="表格 11">
                <a:extLst>
                  <a:ext uri="{FF2B5EF4-FFF2-40B4-BE49-F238E27FC236}">
                    <a16:creationId xmlns:a16="http://schemas.microsoft.com/office/drawing/2014/main" id="{60BF12D4-C394-46CD-9DC0-9B305223C29A}"/>
                  </a:ext>
                </a:extLst>
              </p:cNvPr>
              <p:cNvGraphicFramePr>
                <a:graphicFrameLocks noGrp="1"/>
              </p:cNvGraphicFramePr>
              <p:nvPr>
                <p:extLst>
                  <p:ext uri="{D42A27DB-BD31-4B8C-83A1-F6EECF244321}">
                    <p14:modId xmlns:p14="http://schemas.microsoft.com/office/powerpoint/2010/main" val="4258439868"/>
                  </p:ext>
                </p:extLst>
              </p:nvPr>
            </p:nvGraphicFramePr>
            <p:xfrm>
              <a:off x="914401" y="1806032"/>
              <a:ext cx="10836344" cy="2991120"/>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3243657966"/>
                        </a:ext>
                      </a:extLst>
                    </a:gridCol>
                    <a:gridCol w="1332000">
                      <a:extLst>
                        <a:ext uri="{9D8B030D-6E8A-4147-A177-3AD203B41FA5}">
                          <a16:colId xmlns:a16="http://schemas.microsoft.com/office/drawing/2014/main" val="1471889992"/>
                        </a:ext>
                      </a:extLst>
                    </a:gridCol>
                    <a:gridCol w="3096344">
                      <a:extLst>
                        <a:ext uri="{9D8B030D-6E8A-4147-A177-3AD203B41FA5}">
                          <a16:colId xmlns:a16="http://schemas.microsoft.com/office/drawing/2014/main" val="2936772050"/>
                        </a:ext>
                      </a:extLst>
                    </a:gridCol>
                    <a:gridCol w="5220000">
                      <a:extLst>
                        <a:ext uri="{9D8B030D-6E8A-4147-A177-3AD203B41FA5}">
                          <a16:colId xmlns:a16="http://schemas.microsoft.com/office/drawing/2014/main" val="2022288208"/>
                        </a:ext>
                      </a:extLst>
                    </a:gridCol>
                  </a:tblGrid>
                  <a:tr h="540000">
                    <a:tc>
                      <a:txBody>
                        <a:bodyPr/>
                        <a:lstStyle/>
                        <a:p>
                          <a:r>
                            <a:rPr lang="en-US" altLang="zh-CN" sz="1600" b="1" dirty="0">
                              <a:latin typeface="+mn-lt"/>
                            </a:rPr>
                            <a:t>Use case</a:t>
                          </a:r>
                          <a:endParaRPr lang="zh-CN" altLang="en-US" sz="1600" b="1" dirty="0">
                            <a:latin typeface="+mn-lt"/>
                          </a:endParaRPr>
                        </a:p>
                      </a:txBody>
                      <a:tcPr anchor="ctr"/>
                    </a:tc>
                    <a:tc>
                      <a:txBody>
                        <a:bodyPr/>
                        <a:lstStyle/>
                        <a:p>
                          <a:r>
                            <a:rPr lang="en-US" altLang="zh-CN" sz="1600" b="1" kern="1200" dirty="0">
                              <a:solidFill>
                                <a:schemeClr val="lt1"/>
                              </a:solidFill>
                              <a:latin typeface="+mn-lt"/>
                              <a:ea typeface="+mn-ea"/>
                              <a:cs typeface="+mn-cs"/>
                            </a:rPr>
                            <a:t>Input dimension </a:t>
                          </a:r>
                          <a:r>
                            <a:rPr lang="en-US" altLang="zh-CN" sz="1600" b="1" dirty="0">
                              <a:latin typeface="+mn-lt"/>
                            </a:rPr>
                            <a:t>M</a:t>
                          </a:r>
                          <a:endParaRPr lang="zh-CN" altLang="en-US" sz="1600" b="1" dirty="0">
                            <a:latin typeface="+mn-lt"/>
                          </a:endParaRPr>
                        </a:p>
                      </a:txBody>
                      <a:tcPr anchor="ctr"/>
                    </a:tc>
                    <a:tc>
                      <a:txBody>
                        <a:bodyPr/>
                        <a:lstStyle/>
                        <a:p>
                          <a:pPr algn="l"/>
                          <a:r>
                            <a:rPr lang="en-US" altLang="zh-CN" sz="1600" b="1" kern="1200" dirty="0">
                              <a:solidFill>
                                <a:schemeClr val="lt1"/>
                              </a:solidFill>
                              <a:latin typeface="+mn-lt"/>
                              <a:ea typeface="+mn-ea"/>
                              <a:cs typeface="+mn-cs"/>
                            </a:rPr>
                            <a:t>Input </a:t>
                          </a:r>
                          <a14:m>
                            <m:oMath xmlns:m="http://schemas.openxmlformats.org/officeDocument/2006/math">
                              <m:sSub>
                                <m:sSubPr>
                                  <m:ctrlPr>
                                    <a:rPr lang="en-US" altLang="zh-CN" sz="1600" b="1" i="1" smtClean="0">
                                      <a:latin typeface="Cambria Math" panose="02040503050406030204" pitchFamily="18" charset="0"/>
                                    </a:rPr>
                                  </m:ctrlPr>
                                </m:sSubPr>
                                <m:e>
                                  <m:r>
                                    <a:rPr lang="en-US" altLang="zh-CN" sz="1600" b="1" i="1" smtClean="0">
                                      <a:latin typeface="Cambria Math" panose="02040503050406030204" pitchFamily="18" charset="0"/>
                                    </a:rPr>
                                    <m:t>𝒎</m:t>
                                  </m:r>
                                </m:e>
                                <m:sub>
                                  <m:r>
                                    <a:rPr lang="en-US" altLang="zh-CN" sz="1600" b="1" i="1" smtClean="0">
                                      <a:latin typeface="Cambria Math" panose="02040503050406030204" pitchFamily="18" charset="0"/>
                                    </a:rPr>
                                    <m:t>𝟎</m:t>
                                  </m:r>
                                </m:sub>
                              </m:sSub>
                              <m:r>
                                <a:rPr lang="en-US" altLang="zh-CN" sz="1600" b="1" i="1" smtClean="0">
                                  <a:latin typeface="Cambria Math" panose="02040503050406030204" pitchFamily="18" charset="0"/>
                                </a:rPr>
                                <m:t>,…,</m:t>
                              </m:r>
                              <m:sSub>
                                <m:sSubPr>
                                  <m:ctrlPr>
                                    <a:rPr lang="en-US" altLang="zh-CN" sz="1600" b="1" i="1" smtClean="0">
                                      <a:latin typeface="Cambria Math" panose="02040503050406030204" pitchFamily="18" charset="0"/>
                                    </a:rPr>
                                  </m:ctrlPr>
                                </m:sSubPr>
                                <m:e>
                                  <m:r>
                                    <a:rPr lang="en-US" altLang="zh-CN" sz="1600" b="1" i="1" smtClean="0">
                                      <a:latin typeface="Cambria Math" panose="02040503050406030204" pitchFamily="18" charset="0"/>
                                    </a:rPr>
                                    <m:t>𝒎</m:t>
                                  </m:r>
                                </m:e>
                                <m:sub>
                                  <m:r>
                                    <a:rPr lang="en-US" altLang="zh-CN" sz="1600" b="1" i="1" smtClean="0">
                                      <a:latin typeface="Cambria Math" panose="02040503050406030204" pitchFamily="18" charset="0"/>
                                    </a:rPr>
                                    <m:t>𝑴</m:t>
                                  </m:r>
                                  <m:r>
                                    <a:rPr lang="en-US" altLang="zh-CN" sz="1600" b="1" i="1" smtClean="0">
                                      <a:latin typeface="Cambria Math" panose="02040503050406030204" pitchFamily="18" charset="0"/>
                                    </a:rPr>
                                    <m:t>−</m:t>
                                  </m:r>
                                  <m:r>
                                    <a:rPr lang="en-US" altLang="zh-CN" sz="1600" b="1" i="1" smtClean="0">
                                      <a:latin typeface="Cambria Math" panose="02040503050406030204" pitchFamily="18" charset="0"/>
                                    </a:rPr>
                                    <m:t>𝟏</m:t>
                                  </m:r>
                                </m:sub>
                              </m:sSub>
                            </m:oMath>
                          </a14:m>
                          <a:endParaRPr lang="zh-CN" altLang="en-US" sz="1600" b="1" dirty="0">
                            <a:latin typeface="+mn-lt"/>
                          </a:endParaRPr>
                        </a:p>
                      </a:txBody>
                      <a:tcPr anchor="ctr"/>
                    </a:tc>
                    <a:tc>
                      <a:txBody>
                        <a:bodyPr/>
                        <a:lstStyle/>
                        <a:p>
                          <a:r>
                            <a:rPr lang="en-US" altLang="zh-CN" sz="1600" b="1" dirty="0">
                              <a:latin typeface="+mn-lt"/>
                            </a:rPr>
                            <a:t>Meaning of the input</a:t>
                          </a:r>
                          <a:endParaRPr lang="zh-CN" altLang="en-US" sz="1600" b="1" dirty="0">
                            <a:latin typeface="+mn-lt"/>
                          </a:endParaRPr>
                        </a:p>
                      </a:txBody>
                      <a:tcPr anchor="ctr"/>
                    </a:tc>
                    <a:extLst>
                      <a:ext uri="{0D108BD9-81ED-4DB2-BD59-A6C34878D82A}">
                        <a16:rowId xmlns:a16="http://schemas.microsoft.com/office/drawing/2014/main" val="1946647707"/>
                      </a:ext>
                    </a:extLst>
                  </a:tr>
                  <a:tr h="1332000">
                    <a:tc>
                      <a:txBody>
                        <a:bodyPr/>
                        <a:lstStyle/>
                        <a:p>
                          <a:r>
                            <a:rPr lang="en-US" altLang="zh-CN" sz="1600" dirty="0"/>
                            <a:t>Channel access </a:t>
                          </a:r>
                          <a:r>
                            <a:rPr lang="en-US" altLang="zh-CN" sz="1600" dirty="0">
                              <a:solidFill>
                                <a:schemeClr val="tx1"/>
                              </a:solidFill>
                            </a:rPr>
                            <a:t>[2][3]</a:t>
                          </a:r>
                          <a:endParaRPr lang="zh-CN" altLang="en-US" sz="1600" dirty="0"/>
                        </a:p>
                      </a:txBody>
                      <a:tcPr/>
                    </a:tc>
                    <a:tc>
                      <a:txBody>
                        <a:bodyPr/>
                        <a:lstStyle/>
                        <a:p>
                          <a:r>
                            <a:rPr lang="en-US" altLang="zh-CN" sz="1600" dirty="0"/>
                            <a:t>50=5*10</a:t>
                          </a:r>
                          <a:endParaRPr lang="zh-CN" altLang="en-US" sz="1600" dirty="0"/>
                        </a:p>
                      </a:txBody>
                      <a:tcPr/>
                    </a:tc>
                    <a:tc>
                      <a:txBody>
                        <a:bodyPr/>
                        <a:lstStyle/>
                        <a:p>
                          <a:pPr algn="l">
                            <a:lnSpc>
                              <a:spcPct val="100000"/>
                            </a:lnSpc>
                            <a:spcAft>
                              <a:spcPts val="600"/>
                            </a:spcAft>
                          </a:pPr>
                          <a14:m>
                            <m:oMathPara xmlns:m="http://schemas.openxmlformats.org/officeDocument/2006/math">
                              <m:oMathParaPr>
                                <m:jc m:val="left"/>
                              </m:oMathParaPr>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𝑜</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𝑙</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Sup>
                                  <m:sSubSupPr>
                                    <m:ctrlPr>
                                      <a:rPr lang="en-US" altLang="zh-CN" sz="1600" b="0" i="1" smtClean="0">
                                        <a:latin typeface="Cambria Math" panose="02040503050406030204" pitchFamily="18" charset="0"/>
                                      </a:rPr>
                                    </m:ctrlPr>
                                  </m:sSubSup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up>
                                    <m:r>
                                      <a:rPr lang="en-US" altLang="zh-CN" sz="1600" b="0" i="1" smtClean="0">
                                        <a:latin typeface="Cambria Math" panose="02040503050406030204" pitchFamily="18" charset="0"/>
                                      </a:rPr>
                                      <m:t>0</m:t>
                                    </m:r>
                                  </m:sup>
                                </m:sSubSup>
                                <m:r>
                                  <a:rPr lang="en-US" altLang="zh-CN" sz="1600" b="0" i="1" smtClean="0">
                                    <a:latin typeface="Cambria Math" panose="02040503050406030204" pitchFamily="18" charset="0"/>
                                  </a:rPr>
                                  <m:t>,</m:t>
                                </m:r>
                                <m:sSubSup>
                                  <m:sSubSupPr>
                                    <m:ctrlPr>
                                      <a:rPr lang="en-US" altLang="zh-CN" sz="1600" b="0" i="1" smtClean="0">
                                        <a:latin typeface="Cambria Math" panose="02040503050406030204" pitchFamily="18" charset="0"/>
                                      </a:rPr>
                                    </m:ctrlPr>
                                  </m:sSubSup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up>
                                    <m:r>
                                      <a:rPr lang="en-US" altLang="zh-CN" sz="1600" b="0" i="1" smtClean="0">
                                        <a:latin typeface="Cambria Math" panose="02040503050406030204" pitchFamily="18" charset="0"/>
                                      </a:rPr>
                                      <m:t>1</m:t>
                                    </m:r>
                                  </m:sup>
                                </m:sSubSup>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m:t>
                                </m:r>
                              </m:oMath>
                            </m:oMathPara>
                          </a14:m>
                          <a:endParaRPr lang="en-US" altLang="zh-CN" sz="1600" b="0" i="1" dirty="0">
                            <a:latin typeface="Cambria Math" panose="02040503050406030204" pitchFamily="18" charset="0"/>
                          </a:endParaRPr>
                        </a:p>
                        <a:p>
                          <a:pPr algn="l">
                            <a:lnSpc>
                              <a:spcPct val="100000"/>
                            </a:lnSpc>
                            <a:spcAft>
                              <a:spcPts val="600"/>
                            </a:spcAft>
                          </a:pPr>
                          <a14:m>
                            <m:oMathPara xmlns:m="http://schemas.openxmlformats.org/officeDocument/2006/math">
                              <m:oMathParaPr>
                                <m:jc m:val="left"/>
                              </m:oMathParaPr>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𝑜</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𝑙</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Sup>
                                  <m:sSubSupPr>
                                    <m:ctrlPr>
                                      <a:rPr lang="en-US" altLang="zh-CN" sz="1600" b="0" i="1" smtClean="0">
                                        <a:latin typeface="Cambria Math" panose="02040503050406030204" pitchFamily="18" charset="0"/>
                                      </a:rPr>
                                    </m:ctrlPr>
                                  </m:sSubSup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up>
                                    <m:r>
                                      <a:rPr lang="en-US" altLang="zh-CN" sz="1600" b="0" i="1" smtClean="0">
                                        <a:latin typeface="Cambria Math" panose="02040503050406030204" pitchFamily="18" charset="0"/>
                                      </a:rPr>
                                      <m:t>0</m:t>
                                    </m:r>
                                  </m:sup>
                                </m:sSubSup>
                                <m:r>
                                  <a:rPr lang="en-US" altLang="zh-CN" sz="1600" b="0" i="1" smtClean="0">
                                    <a:latin typeface="Cambria Math" panose="02040503050406030204" pitchFamily="18" charset="0"/>
                                  </a:rPr>
                                  <m:t>,</m:t>
                                </m:r>
                                <m:sSubSup>
                                  <m:sSubSupPr>
                                    <m:ctrlPr>
                                      <a:rPr lang="en-US" altLang="zh-CN" sz="1600" b="0" i="1" smtClean="0">
                                        <a:latin typeface="Cambria Math" panose="02040503050406030204" pitchFamily="18" charset="0"/>
                                      </a:rPr>
                                    </m:ctrlPr>
                                  </m:sSubSup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up>
                                    <m:r>
                                      <a:rPr lang="en-US" altLang="zh-CN" sz="1600" b="0" i="1" smtClean="0">
                                        <a:latin typeface="Cambria Math" panose="02040503050406030204" pitchFamily="18" charset="0"/>
                                      </a:rPr>
                                      <m:t>1</m:t>
                                    </m:r>
                                  </m:sup>
                                </m:sSubSup>
                              </m:oMath>
                            </m:oMathPara>
                          </a14:m>
                          <a:endParaRPr lang="zh-CN" altLang="en-US" sz="1600" dirty="0"/>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14:m>
                            <m:oMath xmlns:m="http://schemas.openxmlformats.org/officeDocument/2006/math">
                              <m:r>
                                <a:rPr lang="en-US" altLang="zh-CN" sz="1600" b="0" i="1" smtClean="0">
                                  <a:latin typeface="Cambria Math" panose="02040503050406030204" pitchFamily="18" charset="0"/>
                                </a:rPr>
                                <m:t>𝑜</m:t>
                              </m:r>
                            </m:oMath>
                          </a14:m>
                          <a:r>
                            <a:rPr lang="en-US" altLang="zh-CN" sz="1600" dirty="0"/>
                            <a:t> is the carrier sensing result</a:t>
                          </a:r>
                          <a:endParaRPr lang="en-US" altLang="zh-CN" sz="1600" i="1" baseline="0"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r>
                                <a:rPr lang="en-US" altLang="zh-CN" sz="1600" b="0" i="1" smtClean="0">
                                  <a:latin typeface="Cambria Math" panose="02040503050406030204" pitchFamily="18" charset="0"/>
                                </a:rPr>
                                <m:t>𝑎</m:t>
                              </m:r>
                            </m:oMath>
                          </a14:m>
                          <a:r>
                            <a:rPr lang="en-US" altLang="zh-CN" sz="1600" dirty="0"/>
                            <a:t> is the transmission</a:t>
                          </a:r>
                          <a:r>
                            <a:rPr lang="en-US" altLang="zh-CN" sz="1600" baseline="0" dirty="0"/>
                            <a:t> action</a:t>
                          </a:r>
                          <a:endParaRPr lang="en-US" altLang="zh-CN" sz="1600" i="1" baseline="0"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r>
                                <a:rPr lang="en-US" altLang="zh-CN" sz="1600" b="0" i="1" baseline="0" smtClean="0">
                                  <a:latin typeface="Cambria Math" panose="02040503050406030204" pitchFamily="18" charset="0"/>
                                </a:rPr>
                                <m:t>𝑙</m:t>
                              </m:r>
                            </m:oMath>
                          </a14:m>
                          <a:r>
                            <a:rPr lang="en-US" altLang="zh-CN" sz="1600" baseline="0" dirty="0"/>
                            <a:t> is the time that (</a:t>
                          </a:r>
                          <a14:m>
                            <m:oMath xmlns:m="http://schemas.openxmlformats.org/officeDocument/2006/math">
                              <m:r>
                                <a:rPr lang="en-US" altLang="zh-CN" sz="1600" b="0" i="1" smtClean="0">
                                  <a:latin typeface="Cambria Math" panose="02040503050406030204" pitchFamily="18" charset="0"/>
                                </a:rPr>
                                <m:t>𝑜</m:t>
                              </m:r>
                              <m:r>
                                <a:rPr lang="en-US" altLang="zh-CN" sz="1600" b="0" i="0" smtClean="0">
                                  <a:latin typeface="Cambria Math" panose="02040503050406030204" pitchFamily="18" charset="0"/>
                                </a:rPr>
                                <m:t>,</m:t>
                              </m:r>
                            </m:oMath>
                          </a14:m>
                          <a:r>
                            <a:rPr lang="en-US" altLang="zh-CN" sz="1600" b="0" dirty="0"/>
                            <a:t> </a:t>
                          </a:r>
                          <a14:m>
                            <m:oMath xmlns:m="http://schemas.openxmlformats.org/officeDocument/2006/math">
                              <m:r>
                                <a:rPr lang="en-US" altLang="zh-CN" sz="1600" b="0" i="1" smtClean="0">
                                  <a:latin typeface="Cambria Math" panose="02040503050406030204" pitchFamily="18" charset="0"/>
                                </a:rPr>
                                <m:t>𝑎</m:t>
                              </m:r>
                            </m:oMath>
                          </a14:m>
                          <a:r>
                            <a:rPr lang="en-US" altLang="zh-CN" sz="1600" baseline="0" dirty="0"/>
                            <a:t>) lasts</a:t>
                          </a:r>
                        </a:p>
                        <a:p>
                          <a:pPr marL="285750" indent="-285750">
                            <a:buFont typeface="Arial" panose="020B0604020202020204" pitchFamily="34" charset="0"/>
                            <a:buChar char="•"/>
                          </a:pPr>
                          <a14:m>
                            <m:oMath xmlns:m="http://schemas.openxmlformats.org/officeDocument/2006/math">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𝑑</m:t>
                                  </m:r>
                                </m:e>
                                <m:sup>
                                  <m:r>
                                    <a:rPr lang="en-US" altLang="zh-CN" sz="1600" b="0" i="1" smtClean="0">
                                      <a:latin typeface="Cambria Math" panose="02040503050406030204" pitchFamily="18" charset="0"/>
                                    </a:rPr>
                                    <m:t>0</m:t>
                                  </m:r>
                                </m:sup>
                              </m:sSup>
                            </m:oMath>
                          </a14:m>
                          <a:r>
                            <a:rPr lang="en-US" altLang="zh-CN" sz="1600" dirty="0"/>
                            <a:t> is the</a:t>
                          </a:r>
                          <a:r>
                            <a:rPr lang="en-US" altLang="zh-CN" sz="1600" baseline="0" dirty="0"/>
                            <a:t> time since last successful transmission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14:m>
                            <m:oMath xmlns:m="http://schemas.openxmlformats.org/officeDocument/2006/math">
                              <m:sSup>
                                <m:sSupPr>
                                  <m:ctrlPr>
                                    <a:rPr lang="en-US" altLang="zh-CN" sz="1600" b="0" i="1" smtClean="0">
                                      <a:latin typeface="Cambria Math" panose="02040503050406030204" pitchFamily="18" charset="0"/>
                                    </a:rPr>
                                  </m:ctrlPr>
                                </m:sSupPr>
                                <m:e>
                                  <m:r>
                                    <a:rPr lang="en-US" altLang="zh-CN" sz="1600" b="0" i="1" smtClean="0">
                                      <a:latin typeface="Cambria Math" panose="02040503050406030204" pitchFamily="18" charset="0"/>
                                    </a:rPr>
                                    <m:t>𝑑</m:t>
                                  </m:r>
                                </m:e>
                                <m:sup>
                                  <m:r>
                                    <a:rPr lang="en-US" altLang="zh-CN" sz="1600" b="0" i="1" smtClean="0">
                                      <a:latin typeface="Cambria Math" panose="02040503050406030204" pitchFamily="18" charset="0"/>
                                    </a:rPr>
                                    <m:t>1</m:t>
                                  </m:r>
                                </m:sup>
                              </m:sSup>
                            </m:oMath>
                          </a14:m>
                          <a:r>
                            <a:rPr lang="en-US" altLang="zh-CN" sz="1600" dirty="0"/>
                            <a:t> is the</a:t>
                          </a:r>
                          <a:r>
                            <a:rPr lang="en-US" altLang="zh-CN" sz="1600" baseline="0" dirty="0"/>
                            <a:t> time since last successful transmission by others</a:t>
                          </a:r>
                          <a:endParaRPr lang="zh-CN" altLang="en-US" sz="1600" dirty="0"/>
                        </a:p>
                      </a:txBody>
                      <a:tcPr/>
                    </a:tc>
                    <a:extLst>
                      <a:ext uri="{0D108BD9-81ED-4DB2-BD59-A6C34878D82A}">
                        <a16:rowId xmlns:a16="http://schemas.microsoft.com/office/drawing/2014/main" val="2220058322"/>
                      </a:ext>
                    </a:extLst>
                  </a:tr>
                  <a:tr h="1080000">
                    <a:tc>
                      <a:txBody>
                        <a:bodyPr/>
                        <a:lstStyle/>
                        <a:p>
                          <a:r>
                            <a:rPr lang="en-US" altLang="zh-CN" sz="1600" dirty="0"/>
                            <a:t>Rate adaptation [4]</a:t>
                          </a:r>
                          <a:endParaRPr lang="zh-CN" altLang="en-US" sz="1600" dirty="0"/>
                        </a:p>
                      </a:txBody>
                      <a:tcPr/>
                    </a:tc>
                    <a:tc>
                      <a:txBody>
                        <a:bodyPr/>
                        <a:lstStyle/>
                        <a:p>
                          <a:r>
                            <a:rPr lang="en-US" altLang="zh-CN" sz="1600" dirty="0"/>
                            <a:t>40=4*10</a:t>
                          </a:r>
                          <a:endParaRPr lang="zh-CN" altLang="en-US" sz="1600" dirty="0"/>
                        </a:p>
                      </a:txBody>
                      <a:tcPr/>
                    </a:tc>
                    <a:tc>
                      <a:txBody>
                        <a:bodyPr/>
                        <a:lstStyle/>
                        <a:p>
                          <a:pPr algn="l">
                            <a:spcAft>
                              <a:spcPts val="0"/>
                            </a:spcAft>
                          </a:pPr>
                          <a14:m>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𝐴𝐶</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𝐾</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m:rPr>
                                      <m:sty m:val="p"/>
                                    </m:rPr>
                                    <a:rPr lang="en-US" altLang="zh-CN" sz="1600" b="0" i="1" smtClean="0">
                                      <a:latin typeface="Cambria Math" panose="02040503050406030204" pitchFamily="18" charset="0"/>
                                    </a:rPr>
                                    <m:t>RSS</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−10</m:t>
                                  </m:r>
                                </m:sub>
                              </m:sSub>
                              <m:r>
                                <a:rPr lang="en-US" altLang="zh-CN" sz="1600" b="0" i="1" smtClean="0">
                                  <a:latin typeface="Cambria Math" panose="02040503050406030204" pitchFamily="18" charset="0"/>
                                </a:rPr>
                                <m:t>,…,</m:t>
                              </m:r>
                            </m:oMath>
                          </a14:m>
                          <a:r>
                            <a:rPr lang="en-US" altLang="zh-CN" sz="1600" b="0" dirty="0"/>
                            <a:t> </a:t>
                          </a:r>
                          <a14:m>
                            <m:oMath xmlns:m="http://schemas.openxmlformats.org/officeDocument/2006/math">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𝑎</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r>
                                <a:rPr lang="en-US" altLang="zh-CN" sz="1600" b="0" i="1" smtClean="0">
                                  <a:latin typeface="Cambria Math" panose="02040503050406030204" pitchFamily="18" charset="0"/>
                                </a:rPr>
                                <m:t>𝐴𝐶</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𝐾</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m:rPr>
                                      <m:sty m:val="p"/>
                                    </m:rPr>
                                    <a:rPr lang="en-US" altLang="zh-CN" sz="1600" b="0" i="1" smtClean="0">
                                      <a:latin typeface="Cambria Math" panose="02040503050406030204" pitchFamily="18" charset="0"/>
                                    </a:rPr>
                                    <m:t>RSS</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r>
                                <a:rPr lang="en-US" altLang="zh-CN" sz="1600" b="0" i="1" smtClean="0">
                                  <a:latin typeface="Cambria Math" panose="02040503050406030204" pitchFamily="18" charset="0"/>
                                </a:rPr>
                                <m:t>,</m:t>
                              </m:r>
                              <m:sSub>
                                <m:sSubPr>
                                  <m:ctrlPr>
                                    <a:rPr lang="en-US" altLang="zh-CN" sz="1600" b="0" i="1" smtClean="0">
                                      <a:latin typeface="Cambria Math" panose="02040503050406030204" pitchFamily="18" charset="0"/>
                                    </a:rPr>
                                  </m:ctrlPr>
                                </m:sSubPr>
                                <m:e>
                                  <m:r>
                                    <a:rPr lang="en-US" altLang="zh-CN" sz="1600" b="0" i="1" smtClean="0">
                                      <a:latin typeface="Cambria Math" panose="02040503050406030204" pitchFamily="18" charset="0"/>
                                    </a:rPr>
                                    <m:t>𝑑</m:t>
                                  </m:r>
                                </m:e>
                                <m:sub>
                                  <m:r>
                                    <a:rPr lang="en-US" altLang="zh-CN" sz="1600" b="0" i="1" smtClean="0">
                                      <a:latin typeface="Cambria Math" panose="02040503050406030204" pitchFamily="18" charset="0"/>
                                    </a:rPr>
                                    <m:t>𝑡</m:t>
                                  </m:r>
                                  <m:r>
                                    <a:rPr lang="en-US" altLang="zh-CN" sz="1600" b="0" i="1" smtClean="0">
                                      <a:latin typeface="Cambria Math" panose="02040503050406030204" pitchFamily="18" charset="0"/>
                                    </a:rPr>
                                    <m:t>−1</m:t>
                                  </m:r>
                                </m:sub>
                              </m:sSub>
                            </m:oMath>
                          </a14:m>
                          <a:endParaRPr lang="en-US" altLang="zh-CN" sz="1600" b="0" i="1" dirty="0">
                            <a:latin typeface="Cambria Math" panose="02040503050406030204" pitchFamily="18" charset="0"/>
                          </a:endParaRPr>
                        </a:p>
                      </a:txBody>
                      <a:tcPr/>
                    </a:tc>
                    <a:tc>
                      <a:txBody>
                        <a:bodyPr/>
                        <a:lstStyle/>
                        <a:p>
                          <a:pPr marL="285750" indent="-285750">
                            <a:buFont typeface="Arial" panose="020B0604020202020204" pitchFamily="34" charset="0"/>
                            <a:buChar char="•"/>
                          </a:pPr>
                          <a14:m>
                            <m:oMath xmlns:m="http://schemas.openxmlformats.org/officeDocument/2006/math">
                              <m:r>
                                <a:rPr lang="en-US" altLang="zh-CN" sz="1600" b="0" i="1" smtClean="0">
                                  <a:latin typeface="Cambria Math" panose="02040503050406030204" pitchFamily="18" charset="0"/>
                                </a:rPr>
                                <m:t>𝑎</m:t>
                              </m:r>
                            </m:oMath>
                          </a14:m>
                          <a:r>
                            <a:rPr lang="en-US" altLang="zh-CN" sz="1600" dirty="0"/>
                            <a:t> is the MCS selection</a:t>
                          </a:r>
                          <a:endParaRPr lang="en-US" altLang="zh-CN" sz="1600" i="1" baseline="0" dirty="0">
                            <a:latin typeface="Cambria Math" panose="02040503050406030204" pitchFamily="18" charset="0"/>
                          </a:endParaRPr>
                        </a:p>
                        <a:p>
                          <a:pPr marL="285750" indent="-285750">
                            <a:buFont typeface="Arial" panose="020B0604020202020204" pitchFamily="34" charset="0"/>
                            <a:buChar char="•"/>
                          </a:pPr>
                          <a14:m>
                            <m:oMath xmlns:m="http://schemas.openxmlformats.org/officeDocument/2006/math">
                              <m:r>
                                <a:rPr lang="en-US" altLang="zh-CN" sz="1600" i="1" baseline="0" dirty="0" smtClean="0">
                                  <a:latin typeface="Cambria Math" panose="02040503050406030204" pitchFamily="18" charset="0"/>
                                </a:rPr>
                                <m:t>𝐴𝐶𝐾</m:t>
                              </m:r>
                            </m:oMath>
                          </a14:m>
                          <a:r>
                            <a:rPr lang="en-US" altLang="zh-CN" sz="1600" baseline="0" dirty="0"/>
                            <a:t> is the transmission result</a:t>
                          </a:r>
                        </a:p>
                        <a:p>
                          <a:pPr marL="285750" indent="-285750">
                            <a:buFont typeface="Arial" panose="020B0604020202020204" pitchFamily="34" charset="0"/>
                            <a:buChar char="•"/>
                          </a:pPr>
                          <a14:m>
                            <m:oMath xmlns:m="http://schemas.openxmlformats.org/officeDocument/2006/math">
                              <m:r>
                                <a:rPr lang="en-US" altLang="zh-CN" sz="1600" i="1" baseline="0" dirty="0" smtClean="0">
                                  <a:latin typeface="Cambria Math" panose="02040503050406030204" pitchFamily="18" charset="0"/>
                                </a:rPr>
                                <m:t>𝑅𝑆𝑆</m:t>
                              </m:r>
                            </m:oMath>
                          </a14:m>
                          <a:r>
                            <a:rPr lang="zh-CN" altLang="en-US" sz="1600" dirty="0"/>
                            <a:t> </a:t>
                          </a:r>
                          <a:r>
                            <a:rPr lang="en-US" altLang="zh-CN" sz="1600" dirty="0"/>
                            <a:t>is the received signal strength</a:t>
                          </a:r>
                        </a:p>
                        <a:p>
                          <a:pPr marL="285750" indent="-285750">
                            <a:buFont typeface="Arial" panose="020B0604020202020204" pitchFamily="34" charset="0"/>
                            <a:buChar char="•"/>
                          </a:pPr>
                          <a14:m>
                            <m:oMath xmlns:m="http://schemas.openxmlformats.org/officeDocument/2006/math">
                              <m:r>
                                <a:rPr lang="en-US" altLang="zh-CN" sz="1600" i="1" dirty="0" smtClean="0">
                                  <a:latin typeface="Cambria Math" panose="02040503050406030204" pitchFamily="18" charset="0"/>
                                </a:rPr>
                                <m:t>𝑑</m:t>
                              </m:r>
                            </m:oMath>
                          </a14:m>
                          <a:r>
                            <a:rPr lang="en-US" altLang="zh-CN" sz="1600" dirty="0"/>
                            <a:t> is the</a:t>
                          </a:r>
                          <a:r>
                            <a:rPr lang="en-US" altLang="zh-CN" sz="1600" baseline="0" dirty="0"/>
                            <a:t> time since last transmission</a:t>
                          </a:r>
                          <a:endParaRPr lang="zh-CN" altLang="en-US" sz="1600" dirty="0"/>
                        </a:p>
                      </a:txBody>
                      <a:tcPr/>
                    </a:tc>
                    <a:extLst>
                      <a:ext uri="{0D108BD9-81ED-4DB2-BD59-A6C34878D82A}">
                        <a16:rowId xmlns:a16="http://schemas.microsoft.com/office/drawing/2014/main" val="2317699162"/>
                      </a:ext>
                    </a:extLst>
                  </a:tr>
                </a:tbl>
              </a:graphicData>
            </a:graphic>
          </p:graphicFrame>
        </mc:Choice>
        <mc:Fallback>
          <p:graphicFrame>
            <p:nvGraphicFramePr>
              <p:cNvPr id="12" name="表格 11">
                <a:extLst>
                  <a:ext uri="{FF2B5EF4-FFF2-40B4-BE49-F238E27FC236}">
                    <a16:creationId xmlns:a16="http://schemas.microsoft.com/office/drawing/2014/main" id="{60BF12D4-C394-46CD-9DC0-9B305223C29A}"/>
                  </a:ext>
                </a:extLst>
              </p:cNvPr>
              <p:cNvGraphicFramePr>
                <a:graphicFrameLocks noGrp="1"/>
              </p:cNvGraphicFramePr>
              <p:nvPr>
                <p:extLst>
                  <p:ext uri="{D42A27DB-BD31-4B8C-83A1-F6EECF244321}">
                    <p14:modId xmlns:p14="http://schemas.microsoft.com/office/powerpoint/2010/main" val="4258439868"/>
                  </p:ext>
                </p:extLst>
              </p:nvPr>
            </p:nvGraphicFramePr>
            <p:xfrm>
              <a:off x="914401" y="1806032"/>
              <a:ext cx="10836344" cy="2991120"/>
            </p:xfrm>
            <a:graphic>
              <a:graphicData uri="http://schemas.openxmlformats.org/drawingml/2006/table">
                <a:tbl>
                  <a:tblPr firstRow="1" bandRow="1">
                    <a:tableStyleId>{5C22544A-7EE6-4342-B048-85BDC9FD1C3A}</a:tableStyleId>
                  </a:tblPr>
                  <a:tblGrid>
                    <a:gridCol w="1188000">
                      <a:extLst>
                        <a:ext uri="{9D8B030D-6E8A-4147-A177-3AD203B41FA5}">
                          <a16:colId xmlns:a16="http://schemas.microsoft.com/office/drawing/2014/main" val="3243657966"/>
                        </a:ext>
                      </a:extLst>
                    </a:gridCol>
                    <a:gridCol w="1332000">
                      <a:extLst>
                        <a:ext uri="{9D8B030D-6E8A-4147-A177-3AD203B41FA5}">
                          <a16:colId xmlns:a16="http://schemas.microsoft.com/office/drawing/2014/main" val="1471889992"/>
                        </a:ext>
                      </a:extLst>
                    </a:gridCol>
                    <a:gridCol w="3096344">
                      <a:extLst>
                        <a:ext uri="{9D8B030D-6E8A-4147-A177-3AD203B41FA5}">
                          <a16:colId xmlns:a16="http://schemas.microsoft.com/office/drawing/2014/main" val="2936772050"/>
                        </a:ext>
                      </a:extLst>
                    </a:gridCol>
                    <a:gridCol w="5220000">
                      <a:extLst>
                        <a:ext uri="{9D8B030D-6E8A-4147-A177-3AD203B41FA5}">
                          <a16:colId xmlns:a16="http://schemas.microsoft.com/office/drawing/2014/main" val="2022288208"/>
                        </a:ext>
                      </a:extLst>
                    </a:gridCol>
                  </a:tblGrid>
                  <a:tr h="579120">
                    <a:tc>
                      <a:txBody>
                        <a:bodyPr/>
                        <a:lstStyle/>
                        <a:p>
                          <a:r>
                            <a:rPr lang="en-US" altLang="zh-CN" sz="1600" b="1" dirty="0">
                              <a:latin typeface="+mn-lt"/>
                            </a:rPr>
                            <a:t>Use case</a:t>
                          </a:r>
                          <a:endParaRPr lang="zh-CN" altLang="en-US" sz="1600" b="1" dirty="0">
                            <a:latin typeface="+mn-lt"/>
                          </a:endParaRPr>
                        </a:p>
                      </a:txBody>
                      <a:tcPr anchor="ctr"/>
                    </a:tc>
                    <a:tc>
                      <a:txBody>
                        <a:bodyPr/>
                        <a:lstStyle/>
                        <a:p>
                          <a:r>
                            <a:rPr lang="en-US" altLang="zh-CN" sz="1600" b="1" kern="1200" dirty="0">
                              <a:solidFill>
                                <a:schemeClr val="lt1"/>
                              </a:solidFill>
                              <a:latin typeface="+mn-lt"/>
                              <a:ea typeface="+mn-ea"/>
                              <a:cs typeface="+mn-cs"/>
                            </a:rPr>
                            <a:t>Input dimension </a:t>
                          </a:r>
                          <a:r>
                            <a:rPr lang="en-US" altLang="zh-CN" sz="1600" b="1" dirty="0">
                              <a:latin typeface="+mn-lt"/>
                            </a:rPr>
                            <a:t>M</a:t>
                          </a:r>
                          <a:endParaRPr lang="zh-CN" altLang="en-US" sz="1600" b="1" dirty="0">
                            <a:latin typeface="+mn-lt"/>
                          </a:endParaRPr>
                        </a:p>
                      </a:txBody>
                      <a:tcPr anchor="ctr"/>
                    </a:tc>
                    <a:tc>
                      <a:txBody>
                        <a:bodyPr/>
                        <a:lstStyle/>
                        <a:p>
                          <a:endParaRPr lang="zh-CN"/>
                        </a:p>
                      </a:txBody>
                      <a:tcPr anchor="ctr">
                        <a:blipFill>
                          <a:blip r:embed="rId4"/>
                          <a:stretch>
                            <a:fillRect l="-81532" t="-3158" r="-168959" b="-428421"/>
                          </a:stretch>
                        </a:blipFill>
                      </a:tcPr>
                    </a:tc>
                    <a:tc>
                      <a:txBody>
                        <a:bodyPr/>
                        <a:lstStyle/>
                        <a:p>
                          <a:r>
                            <a:rPr lang="en-US" altLang="zh-CN" sz="1600" b="1" dirty="0">
                              <a:latin typeface="+mn-lt"/>
                            </a:rPr>
                            <a:t>Meaning of the input</a:t>
                          </a:r>
                          <a:endParaRPr lang="zh-CN" altLang="en-US" sz="1600" b="1" dirty="0">
                            <a:latin typeface="+mn-lt"/>
                          </a:endParaRPr>
                        </a:p>
                      </a:txBody>
                      <a:tcPr anchor="ctr"/>
                    </a:tc>
                    <a:extLst>
                      <a:ext uri="{0D108BD9-81ED-4DB2-BD59-A6C34878D82A}">
                        <a16:rowId xmlns:a16="http://schemas.microsoft.com/office/drawing/2014/main" val="1946647707"/>
                      </a:ext>
                    </a:extLst>
                  </a:tr>
                  <a:tr h="1332000">
                    <a:tc>
                      <a:txBody>
                        <a:bodyPr/>
                        <a:lstStyle/>
                        <a:p>
                          <a:r>
                            <a:rPr lang="en-US" altLang="zh-CN" sz="1600" dirty="0"/>
                            <a:t>Channel access </a:t>
                          </a:r>
                          <a:r>
                            <a:rPr lang="en-US" altLang="zh-CN" sz="1600" dirty="0">
                              <a:solidFill>
                                <a:schemeClr val="tx1"/>
                              </a:solidFill>
                            </a:rPr>
                            <a:t>[2][3]</a:t>
                          </a:r>
                          <a:endParaRPr lang="zh-CN" altLang="en-US" sz="1600" dirty="0"/>
                        </a:p>
                      </a:txBody>
                      <a:tcPr/>
                    </a:tc>
                    <a:tc>
                      <a:txBody>
                        <a:bodyPr/>
                        <a:lstStyle/>
                        <a:p>
                          <a:r>
                            <a:rPr lang="en-US" altLang="zh-CN" sz="1600" dirty="0"/>
                            <a:t>50=5*10</a:t>
                          </a:r>
                          <a:endParaRPr lang="zh-CN" altLang="en-US" sz="1600" dirty="0"/>
                        </a:p>
                      </a:txBody>
                      <a:tcPr/>
                    </a:tc>
                    <a:tc>
                      <a:txBody>
                        <a:bodyPr/>
                        <a:lstStyle/>
                        <a:p>
                          <a:endParaRPr lang="zh-CN"/>
                        </a:p>
                      </a:txBody>
                      <a:tcPr>
                        <a:blipFill>
                          <a:blip r:embed="rId4"/>
                          <a:stretch>
                            <a:fillRect l="-81532" t="-44749" r="-168959" b="-85845"/>
                          </a:stretch>
                        </a:blipFill>
                      </a:tcPr>
                    </a:tc>
                    <a:tc>
                      <a:txBody>
                        <a:bodyPr/>
                        <a:lstStyle/>
                        <a:p>
                          <a:endParaRPr lang="zh-CN"/>
                        </a:p>
                      </a:txBody>
                      <a:tcPr>
                        <a:blipFill>
                          <a:blip r:embed="rId4"/>
                          <a:stretch>
                            <a:fillRect l="-107944" t="-44749" r="-467" b="-85845"/>
                          </a:stretch>
                        </a:blipFill>
                      </a:tcPr>
                    </a:tc>
                    <a:extLst>
                      <a:ext uri="{0D108BD9-81ED-4DB2-BD59-A6C34878D82A}">
                        <a16:rowId xmlns:a16="http://schemas.microsoft.com/office/drawing/2014/main" val="2220058322"/>
                      </a:ext>
                    </a:extLst>
                  </a:tr>
                  <a:tr h="1080000">
                    <a:tc>
                      <a:txBody>
                        <a:bodyPr/>
                        <a:lstStyle/>
                        <a:p>
                          <a:r>
                            <a:rPr lang="en-US" altLang="zh-CN" sz="1600" dirty="0"/>
                            <a:t>Rate adaptation [4]</a:t>
                          </a:r>
                          <a:endParaRPr lang="zh-CN" altLang="en-US" sz="1600" dirty="0"/>
                        </a:p>
                      </a:txBody>
                      <a:tcPr/>
                    </a:tc>
                    <a:tc>
                      <a:txBody>
                        <a:bodyPr/>
                        <a:lstStyle/>
                        <a:p>
                          <a:r>
                            <a:rPr lang="en-US" altLang="zh-CN" sz="1600" dirty="0"/>
                            <a:t>40=4*10</a:t>
                          </a:r>
                          <a:endParaRPr lang="zh-CN" altLang="en-US" sz="1600" dirty="0"/>
                        </a:p>
                      </a:txBody>
                      <a:tcPr/>
                    </a:tc>
                    <a:tc>
                      <a:txBody>
                        <a:bodyPr/>
                        <a:lstStyle/>
                        <a:p>
                          <a:endParaRPr lang="zh-CN"/>
                        </a:p>
                      </a:txBody>
                      <a:tcPr>
                        <a:blipFill>
                          <a:blip r:embed="rId4"/>
                          <a:stretch>
                            <a:fillRect l="-81532" t="-179096" r="-168959" b="-6215"/>
                          </a:stretch>
                        </a:blipFill>
                      </a:tcPr>
                    </a:tc>
                    <a:tc>
                      <a:txBody>
                        <a:bodyPr/>
                        <a:lstStyle/>
                        <a:p>
                          <a:endParaRPr lang="zh-CN"/>
                        </a:p>
                      </a:txBody>
                      <a:tcPr>
                        <a:blipFill>
                          <a:blip r:embed="rId4"/>
                          <a:stretch>
                            <a:fillRect l="-107944" t="-179096" r="-467" b="-6215"/>
                          </a:stretch>
                        </a:blipFill>
                      </a:tcPr>
                    </a:tc>
                    <a:extLst>
                      <a:ext uri="{0D108BD9-81ED-4DB2-BD59-A6C34878D82A}">
                        <a16:rowId xmlns:a16="http://schemas.microsoft.com/office/drawing/2014/main" val="2317699162"/>
                      </a:ext>
                    </a:extLst>
                  </a:tr>
                </a:tbl>
              </a:graphicData>
            </a:graphic>
          </p:graphicFrame>
        </mc:Fallback>
      </mc:AlternateContent>
      <p:sp>
        <p:nvSpPr>
          <p:cNvPr id="3" name="矩形 2">
            <a:extLst>
              <a:ext uri="{FF2B5EF4-FFF2-40B4-BE49-F238E27FC236}">
                <a16:creationId xmlns:a16="http://schemas.microsoft.com/office/drawing/2014/main" id="{8575F944-6443-4C38-AFAD-C276F8761249}"/>
              </a:ext>
            </a:extLst>
          </p:cNvPr>
          <p:cNvSpPr/>
          <p:nvPr/>
        </p:nvSpPr>
        <p:spPr bwMode="auto">
          <a:xfrm>
            <a:off x="3503712" y="2476155"/>
            <a:ext cx="2592288"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矩形 8">
            <a:extLst>
              <a:ext uri="{FF2B5EF4-FFF2-40B4-BE49-F238E27FC236}">
                <a16:creationId xmlns:a16="http://schemas.microsoft.com/office/drawing/2014/main" id="{2CFD5599-97E5-47CE-AE58-35ADE74FBA25}"/>
              </a:ext>
            </a:extLst>
          </p:cNvPr>
          <p:cNvSpPr/>
          <p:nvPr/>
        </p:nvSpPr>
        <p:spPr bwMode="auto">
          <a:xfrm>
            <a:off x="3503712" y="2783449"/>
            <a:ext cx="2232248" cy="216023"/>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1" name="矩形 10">
            <a:extLst>
              <a:ext uri="{FF2B5EF4-FFF2-40B4-BE49-F238E27FC236}">
                <a16:creationId xmlns:a16="http://schemas.microsoft.com/office/drawing/2014/main" id="{027EE473-2A2D-41B0-BE25-0ADBAF7D3BF4}"/>
              </a:ext>
            </a:extLst>
          </p:cNvPr>
          <p:cNvSpPr/>
          <p:nvPr/>
        </p:nvSpPr>
        <p:spPr bwMode="auto">
          <a:xfrm>
            <a:off x="3503712" y="3790300"/>
            <a:ext cx="2664296"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矩形 12">
            <a:extLst>
              <a:ext uri="{FF2B5EF4-FFF2-40B4-BE49-F238E27FC236}">
                <a16:creationId xmlns:a16="http://schemas.microsoft.com/office/drawing/2014/main" id="{4476D769-48F3-4C4B-B251-6684D27F2B2F}"/>
              </a:ext>
            </a:extLst>
          </p:cNvPr>
          <p:cNvSpPr/>
          <p:nvPr/>
        </p:nvSpPr>
        <p:spPr bwMode="auto">
          <a:xfrm>
            <a:off x="3503712" y="4053853"/>
            <a:ext cx="2270163" cy="216024"/>
          </a:xfrm>
          <a:prstGeom prst="rect">
            <a:avLst/>
          </a:prstGeom>
          <a:noFill/>
          <a:ln w="6350" cap="flat" cmpd="sng" algn="ctr">
            <a:solidFill>
              <a:srgbClr val="C0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mc:Choice xmlns:a14="http://schemas.microsoft.com/office/drawing/2010/main" Requires="a14">
          <p:sp>
            <p:nvSpPr>
              <p:cNvPr id="8" name="矩形 7">
                <a:extLst>
                  <a:ext uri="{FF2B5EF4-FFF2-40B4-BE49-F238E27FC236}">
                    <a16:creationId xmlns:a16="http://schemas.microsoft.com/office/drawing/2014/main" id="{4A76F3FC-4EB2-4014-AE7C-34FC8BDECE46}"/>
                  </a:ext>
                </a:extLst>
              </p:cNvPr>
              <p:cNvSpPr/>
              <p:nvPr/>
            </p:nvSpPr>
            <p:spPr>
              <a:xfrm>
                <a:off x="4495413" y="2209738"/>
                <a:ext cx="608885"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a:solidFill>
                                <a:srgbClr val="C00000"/>
                              </a:solidFill>
                              <a:latin typeface="Cambria Math" panose="02040503050406030204" pitchFamily="18" charset="0"/>
                            </a:rPr>
                            <m:t>𝑻</m:t>
                          </m:r>
                        </m:sub>
                      </m:sSub>
                    </m:oMath>
                  </m:oMathPara>
                </a14:m>
                <a:endParaRPr lang="zh-CN" altLang="en-US" sz="1400" dirty="0">
                  <a:solidFill>
                    <a:srgbClr val="C00000"/>
                  </a:solidFill>
                </a:endParaRPr>
              </a:p>
            </p:txBody>
          </p:sp>
        </mc:Choice>
        <mc:Fallback>
          <p:sp>
            <p:nvSpPr>
              <p:cNvPr id="8" name="矩形 7">
                <a:extLst>
                  <a:ext uri="{FF2B5EF4-FFF2-40B4-BE49-F238E27FC236}">
                    <a16:creationId xmlns:a16="http://schemas.microsoft.com/office/drawing/2014/main" id="{4A76F3FC-4EB2-4014-AE7C-34FC8BDECE46}"/>
                  </a:ext>
                </a:extLst>
              </p:cNvPr>
              <p:cNvSpPr>
                <a:spLocks noRot="1" noChangeAspect="1" noMove="1" noResize="1" noEditPoints="1" noAdjustHandles="1" noChangeArrowheads="1" noChangeShapeType="1" noTextEdit="1"/>
              </p:cNvSpPr>
              <p:nvPr/>
            </p:nvSpPr>
            <p:spPr>
              <a:xfrm>
                <a:off x="4495413" y="2209738"/>
                <a:ext cx="608885" cy="307777"/>
              </a:xfrm>
              <a:prstGeom prst="rect">
                <a:avLst/>
              </a:prstGeom>
              <a:blipFill>
                <a:blip r:embed="rId5"/>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5" name="矩形 14">
                <a:extLst>
                  <a:ext uri="{FF2B5EF4-FFF2-40B4-BE49-F238E27FC236}">
                    <a16:creationId xmlns:a16="http://schemas.microsoft.com/office/drawing/2014/main" id="{FD95657B-1DC8-44CB-A754-62810F7A5ED9}"/>
                  </a:ext>
                </a:extLst>
              </p:cNvPr>
              <p:cNvSpPr/>
              <p:nvPr/>
            </p:nvSpPr>
            <p:spPr>
              <a:xfrm>
                <a:off x="4316996" y="2940193"/>
                <a:ext cx="605679"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smtClean="0">
                              <a:solidFill>
                                <a:srgbClr val="C00000"/>
                              </a:solidFill>
                              <a:latin typeface="Cambria Math" panose="02040503050406030204" pitchFamily="18" charset="0"/>
                            </a:rPr>
                            <m:t>𝟏</m:t>
                          </m:r>
                        </m:sub>
                      </m:sSub>
                    </m:oMath>
                  </m:oMathPara>
                </a14:m>
                <a:endParaRPr lang="zh-CN" altLang="en-US" sz="1400" dirty="0">
                  <a:solidFill>
                    <a:srgbClr val="C00000"/>
                  </a:solidFill>
                </a:endParaRPr>
              </a:p>
            </p:txBody>
          </p:sp>
        </mc:Choice>
        <mc:Fallback>
          <p:sp>
            <p:nvSpPr>
              <p:cNvPr id="15" name="矩形 14">
                <a:extLst>
                  <a:ext uri="{FF2B5EF4-FFF2-40B4-BE49-F238E27FC236}">
                    <a16:creationId xmlns:a16="http://schemas.microsoft.com/office/drawing/2014/main" id="{FD95657B-1DC8-44CB-A754-62810F7A5ED9}"/>
                  </a:ext>
                </a:extLst>
              </p:cNvPr>
              <p:cNvSpPr>
                <a:spLocks noRot="1" noChangeAspect="1" noMove="1" noResize="1" noEditPoints="1" noAdjustHandles="1" noChangeArrowheads="1" noChangeShapeType="1" noTextEdit="1"/>
              </p:cNvSpPr>
              <p:nvPr/>
            </p:nvSpPr>
            <p:spPr>
              <a:xfrm>
                <a:off x="4316996" y="2940193"/>
                <a:ext cx="605679" cy="307777"/>
              </a:xfrm>
              <a:prstGeom prst="rect">
                <a:avLst/>
              </a:prstGeom>
              <a:blipFill>
                <a:blip r:embed="rId6"/>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7" name="矩形 16">
                <a:extLst>
                  <a:ext uri="{FF2B5EF4-FFF2-40B4-BE49-F238E27FC236}">
                    <a16:creationId xmlns:a16="http://schemas.microsoft.com/office/drawing/2014/main" id="{18292546-1E6A-4A17-AA88-CC3CB67A39A5}"/>
                  </a:ext>
                </a:extLst>
              </p:cNvPr>
              <p:cNvSpPr/>
              <p:nvPr/>
            </p:nvSpPr>
            <p:spPr>
              <a:xfrm>
                <a:off x="4531417" y="3529437"/>
                <a:ext cx="608885"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a:solidFill>
                                <a:srgbClr val="C00000"/>
                              </a:solidFill>
                              <a:latin typeface="Cambria Math" panose="02040503050406030204" pitchFamily="18" charset="0"/>
                            </a:rPr>
                            <m:t>𝑻</m:t>
                          </m:r>
                        </m:sub>
                      </m:sSub>
                    </m:oMath>
                  </m:oMathPara>
                </a14:m>
                <a:endParaRPr lang="zh-CN" altLang="en-US" sz="1400" dirty="0">
                  <a:solidFill>
                    <a:srgbClr val="C00000"/>
                  </a:solidFill>
                </a:endParaRPr>
              </a:p>
            </p:txBody>
          </p:sp>
        </mc:Choice>
        <mc:Fallback>
          <p:sp>
            <p:nvSpPr>
              <p:cNvPr id="17" name="矩形 16">
                <a:extLst>
                  <a:ext uri="{FF2B5EF4-FFF2-40B4-BE49-F238E27FC236}">
                    <a16:creationId xmlns:a16="http://schemas.microsoft.com/office/drawing/2014/main" id="{18292546-1E6A-4A17-AA88-CC3CB67A39A5}"/>
                  </a:ext>
                </a:extLst>
              </p:cNvPr>
              <p:cNvSpPr>
                <a:spLocks noRot="1" noChangeAspect="1" noMove="1" noResize="1" noEditPoints="1" noAdjustHandles="1" noChangeArrowheads="1" noChangeShapeType="1" noTextEdit="1"/>
              </p:cNvSpPr>
              <p:nvPr/>
            </p:nvSpPr>
            <p:spPr>
              <a:xfrm>
                <a:off x="4531417" y="3529437"/>
                <a:ext cx="608885" cy="307777"/>
              </a:xfrm>
              <a:prstGeom prst="rect">
                <a:avLst/>
              </a:prstGeom>
              <a:blipFill>
                <a:blip r:embed="rId7"/>
                <a:stretch>
                  <a:fillRect/>
                </a:stretch>
              </a:blipFill>
            </p:spPr>
            <p:txBody>
              <a:bodyPr/>
              <a:lstStyle/>
              <a:p>
                <a:r>
                  <a:rPr lang="zh-CN" altLang="en-US">
                    <a:noFill/>
                  </a:rPr>
                  <a:t> </a:t>
                </a:r>
              </a:p>
            </p:txBody>
          </p:sp>
        </mc:Fallback>
      </mc:AlternateContent>
      <mc:AlternateContent xmlns:mc="http://schemas.openxmlformats.org/markup-compatibility/2006">
        <mc:Choice xmlns:a14="http://schemas.microsoft.com/office/drawing/2010/main" Requires="a14">
          <p:sp>
            <p:nvSpPr>
              <p:cNvPr id="18" name="矩形 17">
                <a:extLst>
                  <a:ext uri="{FF2B5EF4-FFF2-40B4-BE49-F238E27FC236}">
                    <a16:creationId xmlns:a16="http://schemas.microsoft.com/office/drawing/2014/main" id="{786C0542-70CA-4EF6-90CB-CF5FF0AF1B11}"/>
                  </a:ext>
                </a:extLst>
              </p:cNvPr>
              <p:cNvSpPr/>
              <p:nvPr/>
            </p:nvSpPr>
            <p:spPr>
              <a:xfrm>
                <a:off x="4367808" y="4207259"/>
                <a:ext cx="605679" cy="30777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altLang="zh-CN" sz="1400" i="1" smtClean="0">
                              <a:solidFill>
                                <a:srgbClr val="C00000"/>
                              </a:solidFill>
                              <a:latin typeface="Cambria Math" panose="02040503050406030204" pitchFamily="18" charset="0"/>
                            </a:rPr>
                          </m:ctrlPr>
                        </m:sSubPr>
                        <m:e>
                          <m:r>
                            <a:rPr lang="en-US" altLang="zh-CN" sz="1400" b="1" i="1">
                              <a:solidFill>
                                <a:srgbClr val="C00000"/>
                              </a:solidFill>
                              <a:latin typeface="Cambria Math" panose="02040503050406030204" pitchFamily="18" charset="0"/>
                            </a:rPr>
                            <m:t>𝑯</m:t>
                          </m:r>
                        </m:e>
                        <m:sub>
                          <m:r>
                            <a:rPr lang="en-US" altLang="zh-CN" sz="1400" b="1" i="1">
                              <a:solidFill>
                                <a:srgbClr val="C00000"/>
                              </a:solidFill>
                              <a:latin typeface="Cambria Math" panose="02040503050406030204" pitchFamily="18" charset="0"/>
                            </a:rPr>
                            <m:t>𝒕</m:t>
                          </m:r>
                          <m:r>
                            <a:rPr lang="en-US" altLang="zh-CN" sz="1400" b="1" i="1">
                              <a:solidFill>
                                <a:srgbClr val="C00000"/>
                              </a:solidFill>
                              <a:latin typeface="Cambria Math" panose="02040503050406030204" pitchFamily="18" charset="0"/>
                            </a:rPr>
                            <m:t>−</m:t>
                          </m:r>
                          <m:r>
                            <a:rPr lang="en-US" altLang="zh-CN" sz="1400" b="1" i="1" smtClean="0">
                              <a:solidFill>
                                <a:srgbClr val="C00000"/>
                              </a:solidFill>
                              <a:latin typeface="Cambria Math" panose="02040503050406030204" pitchFamily="18" charset="0"/>
                            </a:rPr>
                            <m:t>𝟏</m:t>
                          </m:r>
                        </m:sub>
                      </m:sSub>
                    </m:oMath>
                  </m:oMathPara>
                </a14:m>
                <a:endParaRPr lang="zh-CN" altLang="en-US" sz="1400" dirty="0">
                  <a:solidFill>
                    <a:srgbClr val="C00000"/>
                  </a:solidFill>
                </a:endParaRPr>
              </a:p>
            </p:txBody>
          </p:sp>
        </mc:Choice>
        <mc:Fallback>
          <p:sp>
            <p:nvSpPr>
              <p:cNvPr id="18" name="矩形 17">
                <a:extLst>
                  <a:ext uri="{FF2B5EF4-FFF2-40B4-BE49-F238E27FC236}">
                    <a16:creationId xmlns:a16="http://schemas.microsoft.com/office/drawing/2014/main" id="{786C0542-70CA-4EF6-90CB-CF5FF0AF1B11}"/>
                  </a:ext>
                </a:extLst>
              </p:cNvPr>
              <p:cNvSpPr>
                <a:spLocks noRot="1" noChangeAspect="1" noMove="1" noResize="1" noEditPoints="1" noAdjustHandles="1" noChangeArrowheads="1" noChangeShapeType="1" noTextEdit="1"/>
              </p:cNvSpPr>
              <p:nvPr/>
            </p:nvSpPr>
            <p:spPr>
              <a:xfrm>
                <a:off x="4367808" y="4207259"/>
                <a:ext cx="605679" cy="307777"/>
              </a:xfrm>
              <a:prstGeom prst="rect">
                <a:avLst/>
              </a:prstGeom>
              <a:blipFill>
                <a:blip r:embed="rId8"/>
                <a:stretch>
                  <a:fillRect/>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102837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914401" y="1988840"/>
            <a:ext cx="10361084" cy="4320480"/>
          </a:xfrm>
        </p:spPr>
        <p:txBody>
          <a:bodyPr/>
          <a:lstStyle/>
          <a:p>
            <a:pPr>
              <a:buFont typeface="Arial" panose="020B0604020202020204" pitchFamily="34" charset="0"/>
              <a:buChar char="•"/>
            </a:pPr>
            <a:r>
              <a:rPr lang="en-US" altLang="zh-CN" sz="1800" dirty="0">
                <a:solidFill>
                  <a:schemeClr val="tx1"/>
                </a:solidFill>
              </a:rPr>
              <a:t>We found that [5], which</a:t>
            </a:r>
            <a:r>
              <a:rPr lang="zh-CN" altLang="en-US" sz="1800" dirty="0">
                <a:solidFill>
                  <a:schemeClr val="tx1"/>
                </a:solidFill>
              </a:rPr>
              <a:t> </a:t>
            </a:r>
            <a:r>
              <a:rPr lang="en-US" altLang="zh-CN" sz="1800" dirty="0">
                <a:solidFill>
                  <a:schemeClr val="tx1"/>
                </a:solidFill>
              </a:rPr>
              <a:t>also focus on</a:t>
            </a:r>
            <a:r>
              <a:rPr lang="zh-CN" altLang="en-US" sz="1800" dirty="0">
                <a:solidFill>
                  <a:schemeClr val="tx1"/>
                </a:solidFill>
              </a:rPr>
              <a:t> </a:t>
            </a:r>
            <a:r>
              <a:rPr lang="en-US" altLang="zh-CN" sz="1800" dirty="0">
                <a:solidFill>
                  <a:schemeClr val="tx1"/>
                </a:solidFill>
              </a:rPr>
              <a:t>AI-aided channel access as [2][3], adopts the same hidden layer as [4].</a:t>
            </a:r>
          </a:p>
          <a:p>
            <a:pPr>
              <a:buFont typeface="Arial" panose="020B0604020202020204" pitchFamily="34" charset="0"/>
              <a:buChar char="•"/>
            </a:pPr>
            <a:r>
              <a:rPr lang="en-US" altLang="zh-CN" sz="1800" dirty="0">
                <a:solidFill>
                  <a:schemeClr val="tx1"/>
                </a:solidFill>
              </a:rPr>
              <a:t>We replace the hidden layer used in [2][3] by that in [4], and investigate the feasibility of model reuse for channel access and rate adaptation. </a:t>
            </a:r>
          </a:p>
          <a:p>
            <a:pPr>
              <a:buFont typeface="Arial" panose="020B0604020202020204" pitchFamily="34" charset="0"/>
              <a:buChar char="•"/>
            </a:pPr>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pPr marL="0" indent="0"/>
            <a:endParaRPr lang="en-US" altLang="zh-CN" sz="1800" dirty="0">
              <a:solidFill>
                <a:schemeClr val="tx1"/>
              </a:solidFill>
            </a:endParaRPr>
          </a:p>
          <a:p>
            <a:endParaRPr lang="zh-CN" altLang="en-US"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
        <p:nvSpPr>
          <p:cNvPr id="7" name="标题 1">
            <a:extLst>
              <a:ext uri="{FF2B5EF4-FFF2-40B4-BE49-F238E27FC236}">
                <a16:creationId xmlns:a16="http://schemas.microsoft.com/office/drawing/2014/main" id="{BA8654E3-34DC-46D6-B912-1FD95B510CFF}"/>
              </a:ext>
            </a:extLst>
          </p:cNvPr>
          <p:cNvSpPr>
            <a:spLocks noGrp="1"/>
          </p:cNvSpPr>
          <p:nvPr>
            <p:ph type="title"/>
          </p:nvPr>
        </p:nvSpPr>
        <p:spPr>
          <a:xfrm>
            <a:off x="914401" y="606425"/>
            <a:ext cx="10361084" cy="1065213"/>
          </a:xfrm>
        </p:spPr>
        <p:txBody>
          <a:bodyPr/>
          <a:lstStyle/>
          <a:p>
            <a:r>
              <a:rPr lang="en-US" altLang="zh-CN" dirty="0"/>
              <a:t>Model Reuse for Channel Access and Rate Adaptation</a:t>
            </a:r>
            <a:endParaRPr lang="zh-CN" altLang="en-US" dirty="0"/>
          </a:p>
        </p:txBody>
      </p:sp>
      <p:grpSp>
        <p:nvGrpSpPr>
          <p:cNvPr id="18" name="组合 17">
            <a:extLst>
              <a:ext uri="{FF2B5EF4-FFF2-40B4-BE49-F238E27FC236}">
                <a16:creationId xmlns:a16="http://schemas.microsoft.com/office/drawing/2014/main" id="{CE6C6C19-55E8-43BD-9DEB-D17E7343F6D7}"/>
              </a:ext>
            </a:extLst>
          </p:cNvPr>
          <p:cNvGrpSpPr/>
          <p:nvPr/>
        </p:nvGrpSpPr>
        <p:grpSpPr>
          <a:xfrm>
            <a:off x="1029060" y="3684460"/>
            <a:ext cx="10210769" cy="2614012"/>
            <a:chOff x="1029060" y="3684460"/>
            <a:chExt cx="10210769" cy="2614012"/>
          </a:xfrm>
        </p:grpSpPr>
        <p:pic>
          <p:nvPicPr>
            <p:cNvPr id="2" name="图片 1">
              <a:extLst>
                <a:ext uri="{FF2B5EF4-FFF2-40B4-BE49-F238E27FC236}">
                  <a16:creationId xmlns:a16="http://schemas.microsoft.com/office/drawing/2014/main" id="{B1B3ADE8-40CA-48D1-9804-511878E040EC}"/>
                </a:ext>
              </a:extLst>
            </p:cNvPr>
            <p:cNvPicPr>
              <a:picLocks noChangeAspect="1"/>
            </p:cNvPicPr>
            <p:nvPr/>
          </p:nvPicPr>
          <p:blipFill>
            <a:blip r:embed="rId2"/>
            <a:stretch>
              <a:fillRect/>
            </a:stretch>
          </p:blipFill>
          <p:spPr>
            <a:xfrm>
              <a:off x="1029060" y="3908642"/>
              <a:ext cx="3868122" cy="1567725"/>
            </a:xfrm>
            <a:prstGeom prst="rect">
              <a:avLst/>
            </a:prstGeom>
          </p:spPr>
        </p:pic>
        <p:cxnSp>
          <p:nvCxnSpPr>
            <p:cNvPr id="133" name="连接符: 肘形 132">
              <a:extLst>
                <a:ext uri="{FF2B5EF4-FFF2-40B4-BE49-F238E27FC236}">
                  <a16:creationId xmlns:a16="http://schemas.microsoft.com/office/drawing/2014/main" id="{56C626B3-A988-4FED-AF9E-30ACAF5F865F}"/>
                </a:ext>
              </a:extLst>
            </p:cNvPr>
            <p:cNvCxnSpPr>
              <a:cxnSpLocks/>
              <a:stCxn id="2" idx="0"/>
              <a:endCxn id="8" idx="0"/>
            </p:cNvCxnSpPr>
            <p:nvPr/>
          </p:nvCxnSpPr>
          <p:spPr bwMode="auto">
            <a:xfrm rot="5400000" flipH="1" flipV="1">
              <a:off x="5549224" y="1098357"/>
              <a:ext cx="224182" cy="5396388"/>
            </a:xfrm>
            <a:prstGeom prst="bentConnector3">
              <a:avLst>
                <a:gd name="adj1" fmla="val 232026"/>
              </a:avLst>
            </a:prstGeom>
            <a:solidFill>
              <a:srgbClr val="00B8FF"/>
            </a:solidFill>
            <a:ln w="9525" cap="flat" cmpd="sng" algn="ctr">
              <a:solidFill>
                <a:schemeClr val="tx1"/>
              </a:solidFill>
              <a:prstDash val="solid"/>
              <a:round/>
              <a:headEnd type="none" w="med" len="med"/>
              <a:tailEnd type="triangle"/>
            </a:ln>
            <a:effectLst/>
          </p:spPr>
        </p:cxnSp>
        <p:sp>
          <p:nvSpPr>
            <p:cNvPr id="134" name="文本框 133">
              <a:extLst>
                <a:ext uri="{FF2B5EF4-FFF2-40B4-BE49-F238E27FC236}">
                  <a16:creationId xmlns:a16="http://schemas.microsoft.com/office/drawing/2014/main" id="{FA390E2C-2A69-415C-90C1-5756832C9F1B}"/>
                </a:ext>
              </a:extLst>
            </p:cNvPr>
            <p:cNvSpPr txBox="1"/>
            <p:nvPr/>
          </p:nvSpPr>
          <p:spPr>
            <a:xfrm>
              <a:off x="6703325" y="5713697"/>
              <a:ext cx="4246026" cy="584775"/>
            </a:xfrm>
            <a:prstGeom prst="rect">
              <a:avLst/>
            </a:prstGeom>
            <a:noFill/>
          </p:spPr>
          <p:txBody>
            <a:bodyPr wrap="square" rtlCol="0">
              <a:spAutoFit/>
            </a:bodyPr>
            <a:lstStyle/>
            <a:p>
              <a:pPr algn="ctr"/>
              <a:r>
                <a:rPr lang="en-US" altLang="zh-CN" sz="1600" dirty="0">
                  <a:solidFill>
                    <a:schemeClr val="tx1"/>
                  </a:solidFill>
                </a:rPr>
                <a:t>Use DNN-based hidden layer structure for both channel access and rate adaptation use cases</a:t>
              </a:r>
              <a:endParaRPr lang="zh-CN" altLang="en-US" sz="1600" dirty="0">
                <a:solidFill>
                  <a:schemeClr val="tx1"/>
                </a:solidFill>
              </a:endParaRPr>
            </a:p>
          </p:txBody>
        </p:sp>
        <p:sp>
          <p:nvSpPr>
            <p:cNvPr id="8" name="矩形 7">
              <a:extLst>
                <a:ext uri="{FF2B5EF4-FFF2-40B4-BE49-F238E27FC236}">
                  <a16:creationId xmlns:a16="http://schemas.microsoft.com/office/drawing/2014/main" id="{F6B409F5-1418-490E-A8C7-0C4B45CB03B8}"/>
                </a:ext>
              </a:extLst>
            </p:cNvPr>
            <p:cNvSpPr/>
            <p:nvPr/>
          </p:nvSpPr>
          <p:spPr bwMode="auto">
            <a:xfrm>
              <a:off x="5479189" y="3684460"/>
              <a:ext cx="5760640" cy="2045040"/>
            </a:xfrm>
            <a:prstGeom prst="rect">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pic>
          <p:nvPicPr>
            <p:cNvPr id="11" name="图片 10">
              <a:extLst>
                <a:ext uri="{FF2B5EF4-FFF2-40B4-BE49-F238E27FC236}">
                  <a16:creationId xmlns:a16="http://schemas.microsoft.com/office/drawing/2014/main" id="{E2B53A30-9FCD-46D1-B224-3E323FF6212E}"/>
                </a:ext>
              </a:extLst>
            </p:cNvPr>
            <p:cNvPicPr>
              <a:picLocks noChangeAspect="1"/>
            </p:cNvPicPr>
            <p:nvPr/>
          </p:nvPicPr>
          <p:blipFill>
            <a:blip r:embed="rId3"/>
            <a:stretch>
              <a:fillRect/>
            </a:stretch>
          </p:blipFill>
          <p:spPr>
            <a:xfrm>
              <a:off x="5853141" y="3864591"/>
              <a:ext cx="5012735" cy="1733906"/>
            </a:xfrm>
            <a:prstGeom prst="rect">
              <a:avLst/>
            </a:prstGeom>
          </p:spPr>
        </p:pic>
      </p:grpSp>
    </p:spTree>
    <p:extLst>
      <p:ext uri="{BB962C8B-B14F-4D97-AF65-F5344CB8AC3E}">
        <p14:creationId xmlns:p14="http://schemas.microsoft.com/office/powerpoint/2010/main" val="16124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sp>
        <p:nvSpPr>
          <p:cNvPr id="7" name="标题 1">
            <a:extLst>
              <a:ext uri="{FF2B5EF4-FFF2-40B4-BE49-F238E27FC236}">
                <a16:creationId xmlns:a16="http://schemas.microsoft.com/office/drawing/2014/main" id="{BA8654E3-34DC-46D6-B912-1FD95B510CFF}"/>
              </a:ext>
            </a:extLst>
          </p:cNvPr>
          <p:cNvSpPr>
            <a:spLocks noGrp="1"/>
          </p:cNvSpPr>
          <p:nvPr>
            <p:ph type="title"/>
          </p:nvPr>
        </p:nvSpPr>
        <p:spPr>
          <a:xfrm>
            <a:off x="914401" y="606425"/>
            <a:ext cx="10361084" cy="1065213"/>
          </a:xfrm>
        </p:spPr>
        <p:txBody>
          <a:bodyPr/>
          <a:lstStyle/>
          <a:p>
            <a:r>
              <a:rPr lang="en-US" altLang="zh-CN" dirty="0"/>
              <a:t>Model Reuse for Channel Access and Rate Adaptation</a:t>
            </a:r>
            <a:endParaRPr lang="zh-CN" altLang="en-US" dirty="0"/>
          </a:p>
        </p:txBody>
      </p:sp>
      <p:sp>
        <p:nvSpPr>
          <p:cNvPr id="13" name="文本框 12">
            <a:extLst>
              <a:ext uri="{FF2B5EF4-FFF2-40B4-BE49-F238E27FC236}">
                <a16:creationId xmlns:a16="http://schemas.microsoft.com/office/drawing/2014/main" id="{C22C9CBB-6E27-443E-B48B-F2334E28911D}"/>
              </a:ext>
            </a:extLst>
          </p:cNvPr>
          <p:cNvSpPr txBox="1"/>
          <p:nvPr/>
        </p:nvSpPr>
        <p:spPr>
          <a:xfrm>
            <a:off x="2855641" y="5935731"/>
            <a:ext cx="2838455" cy="461665"/>
          </a:xfrm>
          <a:prstGeom prst="rect">
            <a:avLst/>
          </a:prstGeom>
          <a:noFill/>
        </p:spPr>
        <p:txBody>
          <a:bodyPr wrap="square" rtlCol="0">
            <a:spAutoFit/>
          </a:bodyPr>
          <a:lstStyle/>
          <a:p>
            <a:r>
              <a:rPr lang="en-US" altLang="zh-CN" dirty="0">
                <a:solidFill>
                  <a:schemeClr val="tx1"/>
                </a:solidFill>
              </a:rPr>
              <a:t>Original structure</a:t>
            </a:r>
            <a:endParaRPr lang="zh-CN" altLang="en-US" dirty="0">
              <a:solidFill>
                <a:schemeClr val="tx1"/>
              </a:solidFill>
            </a:endParaRPr>
          </a:p>
        </p:txBody>
      </p:sp>
      <p:sp>
        <p:nvSpPr>
          <p:cNvPr id="14" name="文本框 13">
            <a:extLst>
              <a:ext uri="{FF2B5EF4-FFF2-40B4-BE49-F238E27FC236}">
                <a16:creationId xmlns:a16="http://schemas.microsoft.com/office/drawing/2014/main" id="{30D4C924-43E7-49F3-A21F-1E7768CCB1AD}"/>
              </a:ext>
            </a:extLst>
          </p:cNvPr>
          <p:cNvSpPr txBox="1"/>
          <p:nvPr/>
        </p:nvSpPr>
        <p:spPr>
          <a:xfrm>
            <a:off x="7032104" y="5935731"/>
            <a:ext cx="2045713" cy="461665"/>
          </a:xfrm>
          <a:prstGeom prst="rect">
            <a:avLst/>
          </a:prstGeom>
          <a:noFill/>
        </p:spPr>
        <p:txBody>
          <a:bodyPr wrap="square" rtlCol="0">
            <a:spAutoFit/>
          </a:bodyPr>
          <a:lstStyle/>
          <a:p>
            <a:r>
              <a:rPr lang="en-US" altLang="zh-CN" dirty="0">
                <a:solidFill>
                  <a:schemeClr val="tx1"/>
                </a:solidFill>
              </a:rPr>
              <a:t>Model reuse</a:t>
            </a:r>
            <a:endParaRPr lang="zh-CN" altLang="en-US" dirty="0">
              <a:solidFill>
                <a:schemeClr val="tx1"/>
              </a:solidFill>
            </a:endParaRPr>
          </a:p>
        </p:txBody>
      </p:sp>
      <p:pic>
        <p:nvPicPr>
          <p:cNvPr id="16" name="图片 15">
            <a:extLst>
              <a:ext uri="{FF2B5EF4-FFF2-40B4-BE49-F238E27FC236}">
                <a16:creationId xmlns:a16="http://schemas.microsoft.com/office/drawing/2014/main" id="{001185EE-3882-45A5-8987-B7F6AF74F9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51583" y="2876479"/>
            <a:ext cx="3135555" cy="3135555"/>
          </a:xfrm>
          <a:prstGeom prst="rect">
            <a:avLst/>
          </a:prstGeom>
        </p:spPr>
      </p:pic>
      <p:pic>
        <p:nvPicPr>
          <p:cNvPr id="18" name="图片 17">
            <a:extLst>
              <a:ext uri="{FF2B5EF4-FFF2-40B4-BE49-F238E27FC236}">
                <a16:creationId xmlns:a16="http://schemas.microsoft.com/office/drawing/2014/main" id="{37B5AB09-7CB0-43F5-A65F-4C938506C0A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00804" y="2885733"/>
            <a:ext cx="3135555" cy="3135555"/>
          </a:xfrm>
          <a:prstGeom prst="rect">
            <a:avLst/>
          </a:prstGeom>
        </p:spPr>
      </p:pic>
      <p:sp>
        <p:nvSpPr>
          <p:cNvPr id="3" name="内容占位符 2"/>
          <p:cNvSpPr>
            <a:spLocks noGrp="1"/>
          </p:cNvSpPr>
          <p:nvPr>
            <p:ph idx="1"/>
          </p:nvPr>
        </p:nvSpPr>
        <p:spPr/>
        <p:txBody>
          <a:bodyPr/>
          <a:lstStyle/>
          <a:p>
            <a:pPr>
              <a:buFont typeface="Arial" panose="020B0604020202020204" pitchFamily="34" charset="0"/>
              <a:buChar char="•"/>
            </a:pPr>
            <a:r>
              <a:rPr lang="en-US" altLang="zh-CN" sz="1800" dirty="0">
                <a:solidFill>
                  <a:schemeClr val="tx1"/>
                </a:solidFill>
              </a:rPr>
              <a:t>The simulation results show that similar throughput and delay performance can be achieved by replacing hidden layer structure of channel access [2][3] by that of rate adaptation [4].</a:t>
            </a:r>
          </a:p>
          <a:p>
            <a:pPr>
              <a:buFont typeface="Arial" panose="020B0604020202020204" pitchFamily="34" charset="0"/>
              <a:buChar char="•"/>
            </a:pPr>
            <a:r>
              <a:rPr lang="en-US" altLang="zh-CN" sz="1800" dirty="0">
                <a:solidFill>
                  <a:schemeClr val="tx1"/>
                </a:solidFill>
              </a:rPr>
              <a:t>The same core neural network can be used for different transmission scheme </a:t>
            </a:r>
            <a:r>
              <a:rPr lang="en-US" altLang="zh-CN" sz="1800">
                <a:solidFill>
                  <a:schemeClr val="tx1"/>
                </a:solidFill>
              </a:rPr>
              <a:t>optimizations.</a:t>
            </a:r>
            <a:endParaRPr lang="en-US" altLang="zh-CN" sz="1800" dirty="0">
              <a:solidFill>
                <a:schemeClr val="tx1"/>
              </a:solidFill>
            </a:endParaRPr>
          </a:p>
          <a:p>
            <a:endParaRPr lang="zh-CN" altLang="en-US" dirty="0"/>
          </a:p>
        </p:txBody>
      </p:sp>
    </p:spTree>
    <p:extLst>
      <p:ext uri="{BB962C8B-B14F-4D97-AF65-F5344CB8AC3E}">
        <p14:creationId xmlns:p14="http://schemas.microsoft.com/office/powerpoint/2010/main" val="9114001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914401" y="685801"/>
            <a:ext cx="10361084" cy="1065213"/>
          </a:xfrm>
        </p:spPr>
        <p:txBody>
          <a:bodyPr/>
          <a:lstStyle/>
          <a:p>
            <a:r>
              <a:rPr lang="en-US" altLang="zh-CN" dirty="0"/>
              <a:t>Discussions on Benefits of Model Reuse</a:t>
            </a:r>
            <a:endParaRPr lang="zh-CN" altLang="en-US" dirty="0"/>
          </a:p>
        </p:txBody>
      </p:sp>
      <p:sp>
        <p:nvSpPr>
          <p:cNvPr id="3" name="内容占位符 2"/>
          <p:cNvSpPr>
            <a:spLocks noGrp="1"/>
          </p:cNvSpPr>
          <p:nvPr>
            <p:ph idx="1"/>
          </p:nvPr>
        </p:nvSpPr>
        <p:spPr>
          <a:xfrm>
            <a:off x="1006508" y="1984656"/>
            <a:ext cx="6961700" cy="4113213"/>
          </a:xfrm>
        </p:spPr>
        <p:txBody>
          <a:bodyPr/>
          <a:lstStyle/>
          <a:p>
            <a:pPr>
              <a:buFont typeface="Arial" panose="020B0604020202020204" pitchFamily="34" charset="0"/>
              <a:buChar char="•"/>
            </a:pPr>
            <a:r>
              <a:rPr lang="en-US" altLang="zh-CN" sz="2000" dirty="0">
                <a:solidFill>
                  <a:schemeClr val="tx1"/>
                </a:solidFill>
              </a:rPr>
              <a:t>Reduce implementation complexity</a:t>
            </a:r>
            <a:endParaRPr lang="en-US" altLang="zh-CN" sz="1600" dirty="0">
              <a:solidFill>
                <a:schemeClr val="tx1"/>
              </a:solidFill>
            </a:endParaRPr>
          </a:p>
          <a:p>
            <a:pPr lvl="1">
              <a:buFont typeface="Arial" panose="020B0604020202020204" pitchFamily="34" charset="0"/>
              <a:buChar char="•"/>
            </a:pPr>
            <a:r>
              <a:rPr lang="en-US" altLang="zh-CN" sz="1600" dirty="0">
                <a:solidFill>
                  <a:schemeClr val="tx1"/>
                </a:solidFill>
              </a:rPr>
              <a:t>Avoid model compilation at the STA side</a:t>
            </a:r>
          </a:p>
          <a:p>
            <a:pPr lvl="1">
              <a:buFont typeface="Arial" panose="020B0604020202020204" pitchFamily="34" charset="0"/>
              <a:buChar char="•"/>
            </a:pPr>
            <a:r>
              <a:rPr lang="en-US" altLang="zh-CN" sz="1600" dirty="0">
                <a:solidFill>
                  <a:schemeClr val="tx1"/>
                </a:solidFill>
              </a:rPr>
              <a:t>Reduce developing effort and cost, e.g., memory for model storage</a:t>
            </a:r>
          </a:p>
          <a:p>
            <a:pPr lvl="0">
              <a:buFont typeface="Arial" panose="020B0604020202020204" pitchFamily="34" charset="0"/>
              <a:buChar char="•"/>
            </a:pPr>
            <a:r>
              <a:rPr lang="en-US" altLang="zh-CN" sz="2000" dirty="0">
                <a:solidFill>
                  <a:schemeClr val="tx1"/>
                </a:solidFill>
              </a:rPr>
              <a:t>Facilitate standardization</a:t>
            </a:r>
          </a:p>
          <a:p>
            <a:pPr lvl="1">
              <a:buFont typeface="Arial" panose="020B0604020202020204" pitchFamily="34" charset="0"/>
              <a:buChar char="•"/>
            </a:pPr>
            <a:r>
              <a:rPr lang="en-US" altLang="zh-CN" sz="1600" dirty="0">
                <a:solidFill>
                  <a:schemeClr val="tx1"/>
                </a:solidFill>
              </a:rPr>
              <a:t>Simplify the signaling of model alignment </a:t>
            </a:r>
          </a:p>
          <a:p>
            <a:pPr lvl="1">
              <a:buFont typeface="Arial" panose="020B0604020202020204" pitchFamily="34" charset="0"/>
              <a:buChar char="•"/>
            </a:pPr>
            <a:r>
              <a:rPr lang="en-US" altLang="zh-CN" sz="1600" dirty="0">
                <a:solidFill>
                  <a:schemeClr val="tx1"/>
                </a:solidFill>
              </a:rPr>
              <a:t>Easy for model management compared with one model for one feature </a:t>
            </a:r>
          </a:p>
          <a:p>
            <a:pPr lvl="1">
              <a:buFont typeface="Arial" panose="020B0604020202020204" pitchFamily="34" charset="0"/>
              <a:buChar char="•"/>
            </a:pPr>
            <a:endParaRPr lang="en-US" altLang="zh-CN" sz="1600" dirty="0">
              <a:solidFill>
                <a:schemeClr val="tx1"/>
              </a:solidFill>
            </a:endParaRPr>
          </a:p>
          <a:p>
            <a:pPr lvl="0">
              <a:buFont typeface="Arial" panose="020B0604020202020204" pitchFamily="34" charset="0"/>
              <a:buChar char="•"/>
            </a:pPr>
            <a:endParaRPr lang="en-US" altLang="zh-CN" sz="1600" dirty="0">
              <a:solidFill>
                <a:schemeClr val="tx1"/>
              </a:solidFill>
            </a:endParaRPr>
          </a:p>
          <a:p>
            <a:pPr lvl="0">
              <a:buFont typeface="Arial" panose="020B0604020202020204" pitchFamily="34" charset="0"/>
              <a:buChar char="•"/>
            </a:pPr>
            <a:endParaRPr lang="zh-CN" altLang="en-US" sz="1600" dirty="0">
              <a:solidFill>
                <a:schemeClr val="tx1"/>
              </a:solidFill>
            </a:endParaRP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a:t>Ziyang Guo, Huawei</a:t>
            </a:r>
            <a:endParaRPr lang="en-GB" dirty="0"/>
          </a:p>
        </p:txBody>
      </p:sp>
      <p:sp>
        <p:nvSpPr>
          <p:cNvPr id="6" name="日期占位符 5"/>
          <p:cNvSpPr>
            <a:spLocks noGrp="1"/>
          </p:cNvSpPr>
          <p:nvPr>
            <p:ph type="dt" idx="15"/>
          </p:nvPr>
        </p:nvSpPr>
        <p:spPr/>
        <p:txBody>
          <a:bodyPr/>
          <a:lstStyle/>
          <a:p>
            <a:r>
              <a:rPr lang="en-US" altLang="zh-CN"/>
              <a:t>July 2023</a:t>
            </a:r>
            <a:endParaRPr lang="en-GB" dirty="0"/>
          </a:p>
        </p:txBody>
      </p:sp>
      <p:cxnSp>
        <p:nvCxnSpPr>
          <p:cNvPr id="76" name="直接连接符 75"/>
          <p:cNvCxnSpPr>
            <a:cxnSpLocks/>
          </p:cNvCxnSpPr>
          <p:nvPr/>
        </p:nvCxnSpPr>
        <p:spPr bwMode="auto">
          <a:xfrm>
            <a:off x="8571038" y="2476486"/>
            <a:ext cx="0" cy="36367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9" name="直接连接符 98"/>
          <p:cNvCxnSpPr>
            <a:cxnSpLocks/>
          </p:cNvCxnSpPr>
          <p:nvPr/>
        </p:nvCxnSpPr>
        <p:spPr bwMode="auto">
          <a:xfrm>
            <a:off x="10734268" y="2476486"/>
            <a:ext cx="0" cy="36367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8" name="直接箭头连接符 77"/>
          <p:cNvCxnSpPr/>
          <p:nvPr/>
        </p:nvCxnSpPr>
        <p:spPr bwMode="auto">
          <a:xfrm>
            <a:off x="8574028" y="4493182"/>
            <a:ext cx="2160240"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79" name="文本框 78"/>
          <p:cNvSpPr txBox="1"/>
          <p:nvPr/>
        </p:nvSpPr>
        <p:spPr>
          <a:xfrm>
            <a:off x="8281535" y="1984656"/>
            <a:ext cx="579005" cy="461665"/>
          </a:xfrm>
          <a:prstGeom prst="rect">
            <a:avLst/>
          </a:prstGeom>
          <a:noFill/>
        </p:spPr>
        <p:txBody>
          <a:bodyPr wrap="none" rtlCol="0">
            <a:spAutoFit/>
          </a:bodyPr>
          <a:lstStyle/>
          <a:p>
            <a:r>
              <a:rPr lang="en-US" altLang="zh-CN" dirty="0">
                <a:solidFill>
                  <a:schemeClr val="tx1"/>
                </a:solidFill>
              </a:rPr>
              <a:t>AP</a:t>
            </a:r>
            <a:endParaRPr lang="zh-CN" altLang="en-US" dirty="0">
              <a:solidFill>
                <a:schemeClr val="tx1"/>
              </a:solidFill>
            </a:endParaRPr>
          </a:p>
        </p:txBody>
      </p:sp>
      <p:sp>
        <p:nvSpPr>
          <p:cNvPr id="108" name="文本框 107"/>
          <p:cNvSpPr txBox="1"/>
          <p:nvPr/>
        </p:nvSpPr>
        <p:spPr>
          <a:xfrm>
            <a:off x="10438869" y="2012518"/>
            <a:ext cx="741934" cy="461665"/>
          </a:xfrm>
          <a:prstGeom prst="rect">
            <a:avLst/>
          </a:prstGeom>
          <a:noFill/>
        </p:spPr>
        <p:txBody>
          <a:bodyPr wrap="none" rtlCol="0">
            <a:spAutoFit/>
          </a:bodyPr>
          <a:lstStyle/>
          <a:p>
            <a:r>
              <a:rPr lang="en-US" altLang="zh-CN" dirty="0">
                <a:solidFill>
                  <a:schemeClr val="tx1"/>
                </a:solidFill>
              </a:rPr>
              <a:t>STA</a:t>
            </a:r>
            <a:endParaRPr lang="zh-CN" altLang="en-US" dirty="0">
              <a:solidFill>
                <a:schemeClr val="tx1"/>
              </a:solidFill>
            </a:endParaRPr>
          </a:p>
        </p:txBody>
      </p:sp>
      <p:sp>
        <p:nvSpPr>
          <p:cNvPr id="85" name="矩形 84"/>
          <p:cNvSpPr/>
          <p:nvPr/>
        </p:nvSpPr>
        <p:spPr bwMode="auto">
          <a:xfrm>
            <a:off x="8040216" y="3015333"/>
            <a:ext cx="1082537" cy="413667"/>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800" b="0" i="0" u="none" strike="noStrike" cap="none" normalizeH="0" baseline="0" dirty="0">
                <a:ln>
                  <a:noFill/>
                </a:ln>
                <a:solidFill>
                  <a:schemeClr val="tx1"/>
                </a:solidFill>
                <a:effectLst/>
                <a:latin typeface="Times New Roman" pitchFamily="16" charset="0"/>
                <a:ea typeface="MS Gothic" charset="-128"/>
              </a:rPr>
              <a:t>Training</a:t>
            </a:r>
            <a:endParaRPr kumimoji="0" lang="zh-CN" alt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86" name="文本框 85"/>
          <p:cNvSpPr txBox="1"/>
          <p:nvPr/>
        </p:nvSpPr>
        <p:spPr>
          <a:xfrm>
            <a:off x="8709394" y="3682263"/>
            <a:ext cx="2006757" cy="738664"/>
          </a:xfrm>
          <a:prstGeom prst="rect">
            <a:avLst/>
          </a:prstGeom>
          <a:noFill/>
        </p:spPr>
        <p:txBody>
          <a:bodyPr wrap="square" rtlCol="0">
            <a:spAutoFit/>
          </a:bodyPr>
          <a:lstStyle/>
          <a:p>
            <a:r>
              <a:rPr lang="en-US" altLang="zh-CN" sz="1400" dirty="0">
                <a:solidFill>
                  <a:schemeClr val="tx1"/>
                </a:solidFill>
              </a:rPr>
              <a:t>Model (weight/bias, </a:t>
            </a:r>
            <a:r>
              <a:rPr lang="en-US" altLang="zh-CN" sz="1400" b="1" dirty="0">
                <a:solidFill>
                  <a:schemeClr val="tx1"/>
                </a:solidFill>
              </a:rPr>
              <a:t>function ID</a:t>
            </a:r>
            <a:r>
              <a:rPr lang="en-US" altLang="zh-CN" sz="1400" dirty="0">
                <a:solidFill>
                  <a:schemeClr val="tx1"/>
                </a:solidFill>
              </a:rPr>
              <a:t>, input/output indications)</a:t>
            </a:r>
            <a:endParaRPr lang="zh-CN" altLang="en-US" sz="1400" dirty="0">
              <a:solidFill>
                <a:schemeClr val="tx1"/>
              </a:solidFill>
            </a:endParaRPr>
          </a:p>
        </p:txBody>
      </p:sp>
      <p:sp>
        <p:nvSpPr>
          <p:cNvPr id="111" name="矩形 110"/>
          <p:cNvSpPr/>
          <p:nvPr/>
        </p:nvSpPr>
        <p:spPr bwMode="auto">
          <a:xfrm>
            <a:off x="10056448" y="5028593"/>
            <a:ext cx="1393501" cy="600414"/>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tx1"/>
                </a:solidFill>
                <a:effectLst/>
                <a:latin typeface="Times New Roman" pitchFamily="16" charset="0"/>
                <a:ea typeface="MS Gothic" charset="-128"/>
              </a:rPr>
              <a:t>Update model accordingly</a:t>
            </a:r>
            <a:endParaRPr kumimoji="0" lang="zh-CN" altLang="en-US" sz="1600" b="0" i="0" u="none" strike="noStrike" cap="none" normalizeH="0" baseline="0" dirty="0">
              <a:ln>
                <a:noFill/>
              </a:ln>
              <a:solidFill>
                <a:schemeClr val="tx1"/>
              </a:solidFill>
              <a:effectLst/>
              <a:latin typeface="Times New Roman" pitchFamily="16" charset="0"/>
              <a:ea typeface="MS Gothic" charset="-128"/>
            </a:endParaRPr>
          </a:p>
        </p:txBody>
      </p:sp>
      <p:sp>
        <p:nvSpPr>
          <p:cNvPr id="89" name="矩形 88"/>
          <p:cNvSpPr/>
          <p:nvPr/>
        </p:nvSpPr>
        <p:spPr>
          <a:xfrm>
            <a:off x="507097" y="4421430"/>
            <a:ext cx="7101071" cy="1815882"/>
          </a:xfrm>
          <a:prstGeom prst="rect">
            <a:avLst/>
          </a:prstGeom>
        </p:spPr>
        <p:txBody>
          <a:bodyPr wrap="square">
            <a:spAutoFit/>
          </a:bodyPr>
          <a:lstStyle/>
          <a:p>
            <a:pPr lvl="1">
              <a:buFont typeface="Arial" panose="020B0604020202020204" pitchFamily="34" charset="0"/>
              <a:buChar char="•"/>
            </a:pPr>
            <a:r>
              <a:rPr lang="en-US" altLang="zh-CN" sz="1600" dirty="0">
                <a:solidFill>
                  <a:schemeClr val="tx1"/>
                </a:solidFill>
                <a:latin typeface="+mn-lt"/>
              </a:rPr>
              <a:t>Taking channel access and rate adaptation as example:</a:t>
            </a:r>
          </a:p>
          <a:p>
            <a:pPr lvl="2" indent="-285750">
              <a:buFont typeface="Arial" panose="020B0604020202020204" pitchFamily="34" charset="0"/>
              <a:buChar char="•"/>
            </a:pPr>
            <a:r>
              <a:rPr lang="en-US" altLang="zh-CN" sz="1600" dirty="0">
                <a:solidFill>
                  <a:schemeClr val="tx1"/>
                </a:solidFill>
                <a:latin typeface="+mn-lt"/>
              </a:rPr>
              <a:t>AP trains the model; </a:t>
            </a:r>
          </a:p>
          <a:p>
            <a:pPr lvl="2" indent="-285750">
              <a:buFont typeface="Arial" panose="020B0604020202020204" pitchFamily="34" charset="0"/>
              <a:buChar char="•"/>
            </a:pPr>
            <a:r>
              <a:rPr lang="en-US" altLang="zh-CN" sz="1600" dirty="0">
                <a:solidFill>
                  <a:schemeClr val="tx1"/>
                </a:solidFill>
                <a:latin typeface="+mn-lt"/>
              </a:rPr>
              <a:t>Sends the model parameters (weight/bias) and </a:t>
            </a:r>
            <a:r>
              <a:rPr lang="en-US" altLang="zh-CN" sz="1600" dirty="0">
                <a:solidFill>
                  <a:schemeClr val="tx1"/>
                </a:solidFill>
                <a:latin typeface="+mn-lt"/>
                <a:ea typeface="宋体" panose="02010600030101010101" pitchFamily="2" charset="-122"/>
              </a:rPr>
              <a:t>other parameters </a:t>
            </a:r>
            <a:r>
              <a:rPr lang="en-US" altLang="zh-CN" sz="1600" dirty="0">
                <a:solidFill>
                  <a:schemeClr val="tx1"/>
                </a:solidFill>
                <a:latin typeface="+mn-lt"/>
              </a:rPr>
              <a:t>(function ID, input/output indications) over the air.</a:t>
            </a:r>
            <a:r>
              <a:rPr lang="en-US" altLang="zh-CN" sz="1600" b="1" dirty="0">
                <a:solidFill>
                  <a:schemeClr val="tx1"/>
                </a:solidFill>
                <a:latin typeface="+mn-lt"/>
              </a:rPr>
              <a:t> Function ID </a:t>
            </a:r>
            <a:r>
              <a:rPr lang="en-US" altLang="zh-CN" sz="1600" dirty="0">
                <a:solidFill>
                  <a:schemeClr val="tx1"/>
                </a:solidFill>
                <a:latin typeface="+mn-lt"/>
              </a:rPr>
              <a:t>is used to indicate which transmission scheme (channel access or rate adaptation) the model parameters is associated with.  </a:t>
            </a:r>
          </a:p>
          <a:p>
            <a:pPr lvl="2" indent="-285750">
              <a:buFont typeface="Arial" panose="020B0604020202020204" pitchFamily="34" charset="0"/>
              <a:buChar char="•"/>
            </a:pPr>
            <a:r>
              <a:rPr lang="en-US" altLang="zh-CN" sz="1600" dirty="0">
                <a:solidFill>
                  <a:schemeClr val="tx1"/>
                </a:solidFill>
                <a:latin typeface="+mn-lt"/>
              </a:rPr>
              <a:t>STA updates the model accordingly. </a:t>
            </a:r>
          </a:p>
        </p:txBody>
      </p:sp>
    </p:spTree>
    <p:extLst>
      <p:ext uri="{BB962C8B-B14F-4D97-AF65-F5344CB8AC3E}">
        <p14:creationId xmlns:p14="http://schemas.microsoft.com/office/powerpoint/2010/main" val="408213331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a:themeElements>
    <a:clrScheme name="自定义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7F7F7F"/>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21758</TotalTime>
  <Words>1482</Words>
  <Application>Microsoft Office PowerPoint</Application>
  <PresentationFormat>宽屏</PresentationFormat>
  <Paragraphs>231</Paragraphs>
  <Slides>11</Slides>
  <Notes>7</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11</vt:i4>
      </vt:variant>
    </vt:vector>
  </HeadingPairs>
  <TitlesOfParts>
    <vt:vector size="20" baseType="lpstr">
      <vt:lpstr>Arial Unicode MS</vt:lpstr>
      <vt:lpstr>MS Gothic</vt:lpstr>
      <vt:lpstr>宋体</vt:lpstr>
      <vt:lpstr>微软雅黑</vt:lpstr>
      <vt:lpstr>Arial</vt:lpstr>
      <vt:lpstr>Calibri</vt:lpstr>
      <vt:lpstr>Cambria Math</vt:lpstr>
      <vt:lpstr>Times New Roman</vt:lpstr>
      <vt:lpstr>Office</vt:lpstr>
      <vt:lpstr>Follow-up Discussions on Neural Network Model Sharing for WLAN</vt:lpstr>
      <vt:lpstr>Introduction</vt:lpstr>
      <vt:lpstr>Recap: Neural Network Model Architecture[1]</vt:lpstr>
      <vt:lpstr>Pre- and Post- Processing for Channel Access and Rate Adaptation</vt:lpstr>
      <vt:lpstr>Core Neural Network Model for Channel Access and Rate Adaptation </vt:lpstr>
      <vt:lpstr>Inputs for Channel Access and Rate Adaptation</vt:lpstr>
      <vt:lpstr>Model Reuse for Channel Access and Rate Adaptation</vt:lpstr>
      <vt:lpstr>Model Reuse for Channel Access and Rate Adaptation</vt:lpstr>
      <vt:lpstr>Discussions on Benefits of Model Reuse</vt:lpstr>
      <vt:lpstr>Summary</vt:lpstr>
      <vt:lpstr>Reference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Clear Channel Assessment (CCA) behavior of commerical Wi-Fi equipment</dc:title>
  <dc:creator>Guido R. Hiertz</dc:creator>
  <cp:lastModifiedBy>guoziyang</cp:lastModifiedBy>
  <cp:revision>899</cp:revision>
  <cp:lastPrinted>1601-01-01T00:00:00Z</cp:lastPrinted>
  <dcterms:created xsi:type="dcterms:W3CDTF">2022-07-07T19:12:59Z</dcterms:created>
  <dcterms:modified xsi:type="dcterms:W3CDTF">2023-07-11T09:33:43Z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(3)fUkwhG2hrDoD6m0w94xQsbi72MDPZqCg2vZUPKcUqXCLWylXEFoHhxXRmsLAB7jCzC0Hk4Ge
kB//uBjv+SdZewm7RxTZZ/XK4EU+an1TolFrarOQpo1SPFr9efypdwr3zQbruj0v5ZxRyFsU
qI0fztCowKyoKC+CyIgqZW81ekl4qL6i9ZfQp+jnYsnJA+xABwQ0sWRTH9lBtqqx8PEpylMW
sFY1/ou7P3c+ur76tj</vt:lpwstr>
  </property>
  <property fmtid="{D5CDD505-2E9C-101B-9397-08002B2CF9AE}" pid="3" name="_2015_ms_pID_7253431">
    <vt:lpwstr>4W/3+iSGLGNO8Bt8tqlziqo067hnJfBcB2uqurjV8dR8bB3M+HbuoK
PFR57hfRsrWD1UFr5hJhFFtI2h/FL5nasdbLCR7tX+TlNPILLmzcyLAxfaTyqML7IjUSmvBq
V9EpZJhqQblY1sapZaKzuN+XNMEuYkokAtHrtSfGEGGVwu4GYbrvHCI1NVYjWzcb7RNWHc93
8AuPLhAEGrs4tYlNXx2ObhVzeTPmgtEPsepX</vt:lpwstr>
  </property>
  <property fmtid="{D5CDD505-2E9C-101B-9397-08002B2CF9AE}" pid="4" name="_2015_ms_pID_7253432">
    <vt:lpwstr>KNeavjc9k0lKy46YL5KaAKc=</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1688692042</vt:lpwstr>
  </property>
</Properties>
</file>