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6" r:id="rId3"/>
    <p:sldId id="257" r:id="rId4"/>
    <p:sldId id="277" r:id="rId5"/>
    <p:sldId id="290" r:id="rId6"/>
    <p:sldId id="280" r:id="rId7"/>
    <p:sldId id="281" r:id="rId8"/>
    <p:sldId id="289" r:id="rId9"/>
    <p:sldId id="282" r:id="rId10"/>
    <p:sldId id="285" r:id="rId11"/>
    <p:sldId id="283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5" autoAdjust="0"/>
    <p:restoredTop sz="94660"/>
  </p:normalViewPr>
  <p:slideViewPr>
    <p:cSldViewPr>
      <p:cViewPr varScale="1">
        <p:scale>
          <a:sx n="114" d="100"/>
          <a:sy n="114" d="100"/>
        </p:scale>
        <p:origin x="588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Relay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553476"/>
              </p:ext>
            </p:extLst>
          </p:nvPr>
        </p:nvGraphicFramePr>
        <p:xfrm>
          <a:off x="996950" y="2414588"/>
          <a:ext cx="1022350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5961" imgH="2550409" progId="Word.Document.8">
                  <p:embed/>
                </p:oleObj>
              </mc:Choice>
              <mc:Fallback>
                <p:oleObj name="Document" r:id="rId3" imgW="10425961" imgH="25504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4588"/>
                        <a:ext cx="10223500" cy="2486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5F3A-733F-8676-E862-2A95394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A676E-EFC3-0A50-7429-0C494D140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RvR</a:t>
            </a:r>
            <a:r>
              <a:rPr lang="en-US" dirty="0"/>
              <a:t> (Rate-vs-Range) improvement is one of the main objectives of UHR.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introduces a high-level relay concept to improve </a:t>
            </a:r>
            <a:r>
              <a:rPr lang="en-US" dirty="0" err="1"/>
              <a:t>RvR</a:t>
            </a:r>
            <a:r>
              <a:rPr lang="en-US" dirty="0"/>
              <a:t> for UHR with the following design principles.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Relay within a single TXOP, using TXOP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Retransmission by end devices, based on the end-to-end BA/Ack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relay support for DL and UL, and no MU relay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document, we review a simple relay solution.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define a relay protocol in UHR </a:t>
            </a:r>
            <a:r>
              <a:rPr lang="en-US" altLang="zh-CN" dirty="0"/>
              <a:t>to improve </a:t>
            </a:r>
            <a:r>
              <a:rPr lang="en-US" altLang="zh-CN" dirty="0" err="1"/>
              <a:t>RvR</a:t>
            </a:r>
            <a:r>
              <a:rPr lang="en-US" altLang="zh-CN" dirty="0"/>
              <a:t> with simple </a:t>
            </a:r>
            <a:r>
              <a:rPr lang="en-US" dirty="0"/>
              <a:t>relay processing.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18A9B-9F16-79F6-696E-C238F31F5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6488B-1FED-5647-E0AD-0E9DC86B4A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AA5AA6-DE96-A784-A3BE-6F2322D0CF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6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78BED-3A30-FFDA-1FC0-F8362DB6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3455C-61D4-9EDD-868D-6DDF595A4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Do you support to define a relay protocol in UHR to </a:t>
            </a:r>
            <a:r>
              <a:rPr lang="en-US" altLang="zh-CN" sz="2800" dirty="0"/>
              <a:t>improve </a:t>
            </a:r>
            <a:r>
              <a:rPr lang="en-US" altLang="zh-CN" sz="2800" dirty="0" err="1"/>
              <a:t>RvR</a:t>
            </a:r>
            <a:r>
              <a:rPr lang="en-US" altLang="zh-CN" sz="2800" dirty="0"/>
              <a:t> (Rate-vs-Range) with simple </a:t>
            </a:r>
            <a:r>
              <a:rPr lang="en-US" sz="2800" dirty="0"/>
              <a:t>relay processing?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Yes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Abstain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45B89-AEFA-DAF2-A8E5-58B40E96FE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CEBB9-BC42-8CAE-4233-AE62EFF52D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1F57DA-18C7-33CD-EF86-C83D4EFB27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246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[1] IEEE 802.11-23/0480r3 </a:t>
            </a:r>
            <a:r>
              <a:rPr lang="en-US" dirty="0"/>
              <a:t>UHR proposed PAR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[2] IEEE 802.11-22/1908r1 </a:t>
            </a:r>
            <a:r>
              <a:rPr lang="en-US" dirty="0"/>
              <a:t>UHR rate-vs-range enhancement with relay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84A8-8A9D-2B6C-D25A-2C2B35CC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C2C0F-1FC2-5227-3A55-8760ADF6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UHR PAR document [1], </a:t>
            </a:r>
            <a:r>
              <a:rPr lang="en-US" dirty="0" err="1"/>
              <a:t>RvR</a:t>
            </a:r>
            <a:r>
              <a:rPr lang="en-US" dirty="0"/>
              <a:t> (Rate-vs-Range) improvement is described as one of the main objectives in the UHR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According to [2], relay can improve </a:t>
            </a:r>
            <a:r>
              <a:rPr lang="en-US" dirty="0" err="1"/>
              <a:t>RvR</a:t>
            </a:r>
            <a:r>
              <a:rPr lang="en-US" dirty="0"/>
              <a:t> by increasing throughput and extending range at medium to low SNR 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document, we discuss high level potential solutions to implement a relay protocol in UHR.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0635-ADE1-0411-590D-AC7C85923E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CF8FC-003F-6F1C-7C63-1A73E3553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4744C1-ED77-4E02-89F6-ACD50FD763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48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80829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Recap) Motivations: Range extension using relay nodes [2]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3200400"/>
            <a:ext cx="10361084" cy="2894014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Direct link (</a:t>
            </a:r>
            <a:r>
              <a:rPr lang="en-US" sz="2000" dirty="0" err="1"/>
              <a:t>tSTA-dSTA</a:t>
            </a:r>
            <a:r>
              <a:rPr lang="en-US" sz="2000" dirty="0"/>
              <a:t>) SNR is low, and cannot support desired MCS/</a:t>
            </a:r>
            <a:r>
              <a:rPr lang="en-US" sz="2000" dirty="0" err="1"/>
              <a:t>Tput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A relay (one as a simple case) decodes and retransmits the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Relay has better link quality to both </a:t>
            </a:r>
            <a:r>
              <a:rPr lang="en-US" sz="1600" dirty="0" err="1"/>
              <a:t>tSTA</a:t>
            </a:r>
            <a:r>
              <a:rPr lang="en-US" sz="1600" dirty="0"/>
              <a:t> and </a:t>
            </a:r>
            <a:r>
              <a:rPr lang="en-US" sz="1600" dirty="0" err="1"/>
              <a:t>dSTA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Use case 1: medium data rate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Source-Destination within regular BSS coverage (beacon/RTS/CTS)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Use case 2: Lowest rate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Need enhancement design of management/control frames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BB6BEB-4FDB-E7D0-C460-484943B9F563}"/>
              </a:ext>
            </a:extLst>
          </p:cNvPr>
          <p:cNvGrpSpPr/>
          <p:nvPr/>
        </p:nvGrpSpPr>
        <p:grpSpPr>
          <a:xfrm>
            <a:off x="2043013" y="1784881"/>
            <a:ext cx="7500610" cy="1085424"/>
            <a:chOff x="1967648" y="1046138"/>
            <a:chExt cx="7500610" cy="108542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7D65A81-CC7F-7243-D011-2DF61B9071CF}"/>
                </a:ext>
              </a:extLst>
            </p:cNvPr>
            <p:cNvGrpSpPr/>
            <p:nvPr/>
          </p:nvGrpSpPr>
          <p:grpSpPr>
            <a:xfrm>
              <a:off x="1967648" y="1046138"/>
              <a:ext cx="7500610" cy="1085424"/>
              <a:chOff x="1658983" y="1285370"/>
              <a:chExt cx="7993319" cy="149764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B137048-C1BB-FBC2-4229-5C09E971CF41}"/>
                  </a:ext>
                </a:extLst>
              </p:cNvPr>
              <p:cNvSpPr/>
              <p:nvPr/>
            </p:nvSpPr>
            <p:spPr>
              <a:xfrm>
                <a:off x="1658983" y="1980584"/>
                <a:ext cx="858416" cy="80243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>
                    <a:solidFill>
                      <a:schemeClr val="tx1"/>
                    </a:solidFill>
                  </a:rPr>
                  <a:t>tSTA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B9F90B1-4756-7FC1-0223-B5269C897701}"/>
                  </a:ext>
                </a:extLst>
              </p:cNvPr>
              <p:cNvSpPr/>
              <p:nvPr/>
            </p:nvSpPr>
            <p:spPr>
              <a:xfrm>
                <a:off x="7604320" y="1980584"/>
                <a:ext cx="2047982" cy="80243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>
                    <a:solidFill>
                      <a:schemeClr val="tx1"/>
                    </a:solidFill>
                  </a:rPr>
                  <a:t>dSTA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E0F803B-91DB-3C51-FA67-7687C5007AB1}"/>
                  </a:ext>
                </a:extLst>
              </p:cNvPr>
              <p:cNvSpPr/>
              <p:nvPr/>
            </p:nvSpPr>
            <p:spPr>
              <a:xfrm>
                <a:off x="4613668" y="1285370"/>
                <a:ext cx="1066174" cy="80243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>
                    <a:solidFill>
                      <a:schemeClr val="tx1"/>
                    </a:solidFill>
                  </a:rPr>
                  <a:t>rSTA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13EC45D4-A640-6215-A8A6-EF2598D494C2}"/>
                  </a:ext>
                </a:extLst>
              </p:cNvPr>
              <p:cNvCxnSpPr>
                <a:cxnSpLocks/>
                <a:stCxn id="8" idx="3"/>
                <a:endCxn id="10" idx="1"/>
              </p:cNvCxnSpPr>
              <p:nvPr/>
            </p:nvCxnSpPr>
            <p:spPr>
              <a:xfrm flipV="1">
                <a:off x="2517399" y="1686588"/>
                <a:ext cx="2096269" cy="69521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26588B48-3745-23C0-5AB3-24F43704770F}"/>
                  </a:ext>
                </a:extLst>
              </p:cNvPr>
              <p:cNvCxnSpPr>
                <a:cxnSpLocks/>
                <a:stCxn id="10" idx="3"/>
                <a:endCxn id="9" idx="1"/>
              </p:cNvCxnSpPr>
              <p:nvPr/>
            </p:nvCxnSpPr>
            <p:spPr>
              <a:xfrm>
                <a:off x="5679842" y="1686588"/>
                <a:ext cx="1924478" cy="69521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0FAF9E3-2DF6-7133-72E5-34120C95846B}"/>
                </a:ext>
              </a:extLst>
            </p:cNvPr>
            <p:cNvCxnSpPr>
              <a:stCxn id="8" idx="3"/>
              <a:endCxn id="9" idx="1"/>
            </p:cNvCxnSpPr>
            <p:nvPr/>
          </p:nvCxnSpPr>
          <p:spPr>
            <a:xfrm>
              <a:off x="2773151" y="1840779"/>
              <a:ext cx="477336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50A8-1DAB-D467-B21A-BBB247E10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Recap) UHR Relay Design Principle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666D3-5EE7-FD45-45E3-799BFB0A7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Achieve throughput and range enhancement at medium to low SNR region with better QoS (latency, jitter,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address the challenges in existing solutions, UHR needs to define relay solutions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Improve multi-hop channel access delay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E.g. TXOP sharing enhancement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Enhance end-to-end QoS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E.g. end-to-end BA/ACK protocol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Simplify relaying protocol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Reduce relay processing complexity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E.g. single user relay, simpler relay signaling, no encryption/decryption, reduced relay packet processing delay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Enable cost-effective designs: non-AP STA/</a:t>
            </a:r>
            <a:r>
              <a:rPr lang="en-US" dirty="0" err="1"/>
              <a:t>uAP</a:t>
            </a:r>
            <a:r>
              <a:rPr lang="en-US" dirty="0"/>
              <a:t> can support relaying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Much simpler than multi-AP protocol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19B3D-C296-5EA0-1C67-E82DADB7EA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5618-4CDB-1172-A3B3-8658B9BEC0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5AA89D-82E4-3A65-0536-779341AA9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089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CC25-43AA-EDCA-0495-70B630C3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Concept of UHR Relay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FFBD6-8FD2-935A-CF39-AF45B2724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Relay within a single TXOP using TXOP sharing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Retransmission by an end device (AP or STA), based on the end-to-end BA/Ack protocol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SU relay support for DL (AP</a:t>
            </a:r>
            <a:r>
              <a:rPr lang="en-US" altLang="zh-CN" sz="2000" dirty="0">
                <a:sym typeface="Wingdings" panose="05000000000000000000" pitchFamily="2" charset="2"/>
              </a:rPr>
              <a:t></a:t>
            </a:r>
            <a:r>
              <a:rPr lang="en-US" altLang="zh-CN" sz="2000" dirty="0"/>
              <a:t>STA) and UL (STA</a:t>
            </a:r>
            <a:r>
              <a:rPr lang="en-US" altLang="zh-CN" sz="2000" dirty="0">
                <a:sym typeface="Wingdings" panose="05000000000000000000" pitchFamily="2" charset="2"/>
              </a:rPr>
              <a:t>AP)</a:t>
            </a: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No MU relay support for both DL and UL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 UL TB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in a relay TXOP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BF support: AP </a:t>
            </a:r>
            <a:r>
              <a:rPr lang="en-US" altLang="zh-CN" sz="2000" dirty="0">
                <a:sym typeface="Wingdings" panose="05000000000000000000" pitchFamily="2" charset="2"/>
              </a:rPr>
              <a:t> Relay, Relay  STA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Wingdings" panose="05000000000000000000" pitchFamily="2" charset="2"/>
              </a:rPr>
              <a:t>OK to support single user BF, not on critical data exchange protocol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Wingdings" panose="05000000000000000000" pitchFamily="2" charset="2"/>
              </a:rPr>
              <a:t>A relay device may support both a </a:t>
            </a:r>
            <a:r>
              <a:rPr lang="en-US" altLang="zh-CN" sz="1600" dirty="0" err="1">
                <a:sym typeface="Wingdings" panose="05000000000000000000" pitchFamily="2" charset="2"/>
              </a:rPr>
              <a:t>Bfee</a:t>
            </a:r>
            <a:r>
              <a:rPr lang="en-US" altLang="zh-CN" sz="1600" dirty="0">
                <a:sym typeface="Wingdings" panose="05000000000000000000" pitchFamily="2" charset="2"/>
              </a:rPr>
              <a:t> and a </a:t>
            </a:r>
            <a:r>
              <a:rPr lang="en-US" altLang="zh-CN" sz="1600" dirty="0" err="1">
                <a:sym typeface="Wingdings" panose="05000000000000000000" pitchFamily="2" charset="2"/>
              </a:rPr>
              <a:t>Bfer</a:t>
            </a:r>
            <a:r>
              <a:rPr lang="en-US" altLang="zh-CN" sz="1600" dirty="0">
                <a:sym typeface="Wingdings" panose="05000000000000000000" pitchFamily="2" charset="2"/>
              </a:rPr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Sounding protocol can be for each link individually or can be coordinated by an 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DB424-D4C6-BE19-95D9-65D98DFCE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F5DF6-F385-4087-B73F-1F1E824C3A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CF42EE-E862-995E-05E9-DCBBF016B9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421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B3030-39A1-7617-F22D-C0C4584D8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205"/>
          </a:xfrm>
        </p:spPr>
        <p:txBody>
          <a:bodyPr/>
          <a:lstStyle/>
          <a:p>
            <a:r>
              <a:rPr lang="en-US" sz="2800" dirty="0"/>
              <a:t>Potential Solution:</a:t>
            </a:r>
            <a:br>
              <a:rPr lang="en-US" sz="2800" dirty="0"/>
            </a:br>
            <a:r>
              <a:rPr lang="en-US" sz="2800" dirty="0"/>
              <a:t>Lower MAC Relay (Architecture)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10B1B-3244-366F-E10F-9F91A1B0F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0221"/>
            <a:ext cx="5791199" cy="45735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Lower MAC Relay provides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Hop-by-hop block acknowledgement via relay link and the end-to-end security/SN processing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 relay device (</a:t>
            </a:r>
            <a:r>
              <a:rPr lang="en-US" sz="1400" dirty="0" err="1"/>
              <a:t>rSTA</a:t>
            </a:r>
            <a:r>
              <a:rPr lang="en-US" sz="1400" dirty="0"/>
              <a:t>) involves only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Lower MAC functions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A-MPDU processing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Optional Relay </a:t>
            </a:r>
            <a:r>
              <a:rPr lang="en-US" sz="1100" dirty="0" err="1"/>
              <a:t>BlockAck</a:t>
            </a:r>
            <a:r>
              <a:rPr lang="en-US" sz="1100" dirty="0"/>
              <a:t> </a:t>
            </a:r>
            <a:r>
              <a:rPr lang="en-US" sz="1100" dirty="0" err="1"/>
              <a:t>Scoreboarding</a:t>
            </a:r>
            <a:r>
              <a:rPr lang="en-US" sz="1100" dirty="0"/>
              <a:t>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Note: It is similar to per-link functions in the EHT ML framework.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End devices (transmitter STA: </a:t>
            </a:r>
            <a:r>
              <a:rPr lang="en-US" sz="1400" dirty="0" err="1"/>
              <a:t>tSTA</a:t>
            </a:r>
            <a:r>
              <a:rPr lang="en-US" sz="1400" dirty="0"/>
              <a:t>, and destination STA: </a:t>
            </a:r>
            <a:r>
              <a:rPr lang="en-US" sz="1400" dirty="0" err="1"/>
              <a:t>dSTA</a:t>
            </a:r>
            <a:r>
              <a:rPr lang="en-US" sz="1400" dirty="0"/>
              <a:t>) involve both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Upper MAC functions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security process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SN generation/reordering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E2E Block Ack </a:t>
            </a:r>
            <a:r>
              <a:rPr lang="en-US" sz="1100" dirty="0" err="1"/>
              <a:t>Scoreboarding</a:t>
            </a:r>
            <a:r>
              <a:rPr lang="en-US" sz="1100" dirty="0"/>
              <a:t>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Lower MAC functions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A-MPDU processing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Optional Relay </a:t>
            </a:r>
            <a:r>
              <a:rPr lang="en-US" sz="1100" dirty="0" err="1"/>
              <a:t>BlockAck</a:t>
            </a:r>
            <a:r>
              <a:rPr lang="en-US" sz="1100" dirty="0"/>
              <a:t> </a:t>
            </a:r>
            <a:r>
              <a:rPr lang="en-US" sz="1100" dirty="0" err="1"/>
              <a:t>Scoreboarding</a:t>
            </a:r>
            <a:r>
              <a:rPr lang="en-US" sz="1100" dirty="0"/>
              <a:t>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Note: It is similar to MLD functions with upper MAC functions and lower MAC functions in the EHT ML framework.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76DAB-2870-D276-5513-FC32216D01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BA604-7642-03AF-7552-BB77D846B7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2D2F98-312D-55DA-377E-CDE74BCCAD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A9D759-3C77-3087-6B81-D721B54D8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594" y="1905000"/>
            <a:ext cx="5490352" cy="42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72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80FF-C78A-E11E-236D-CBE86D2F6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3587"/>
          </a:xfrm>
        </p:spPr>
        <p:txBody>
          <a:bodyPr/>
          <a:lstStyle/>
          <a:p>
            <a:r>
              <a:rPr lang="en-US" sz="2800" dirty="0"/>
              <a:t>Lower MAC Relay (Overall procedure)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D7907-3E5E-4D33-6405-E81329DD0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600201"/>
            <a:ext cx="6272525" cy="47244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 TXOP protection/sharing can be done by exchanging MAC Control frames (e.g., (MU-)RTS/CTS frames) among a </a:t>
            </a:r>
            <a:r>
              <a:rPr lang="en-US" sz="1800" dirty="0" err="1"/>
              <a:t>tSTA</a:t>
            </a:r>
            <a:r>
              <a:rPr lang="en-US" sz="1800" dirty="0"/>
              <a:t>, an </a:t>
            </a:r>
            <a:r>
              <a:rPr lang="en-US" sz="1800" dirty="0" err="1"/>
              <a:t>rSTA</a:t>
            </a:r>
            <a:r>
              <a:rPr lang="en-US" sz="1800" dirty="0"/>
              <a:t> and a </a:t>
            </a:r>
            <a:r>
              <a:rPr lang="en-US" sz="1800" dirty="0" err="1"/>
              <a:t>dSTA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err="1"/>
              <a:t>tSTA</a:t>
            </a:r>
            <a:r>
              <a:rPr lang="en-US" sz="1800" dirty="0"/>
              <a:t> transmits the 1</a:t>
            </a:r>
            <a:r>
              <a:rPr lang="en-US" sz="1800" baseline="30000" dirty="0"/>
              <a:t>st</a:t>
            </a:r>
            <a:r>
              <a:rPr lang="en-US" sz="1800" dirty="0"/>
              <a:t> hop frame to the </a:t>
            </a:r>
            <a:r>
              <a:rPr lang="en-US" sz="1800" dirty="0" err="1"/>
              <a:t>rSTA</a:t>
            </a:r>
            <a:r>
              <a:rPr lang="en-US" sz="180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err="1"/>
              <a:t>rSTA</a:t>
            </a:r>
            <a:r>
              <a:rPr lang="en-US" sz="1800" dirty="0"/>
              <a:t> may respond with a 1</a:t>
            </a:r>
            <a:r>
              <a:rPr lang="en-US" sz="1800" baseline="30000" dirty="0"/>
              <a:t>st</a:t>
            </a:r>
            <a:r>
              <a:rPr lang="en-US" sz="1800" dirty="0"/>
              <a:t> hop BA frame (or Ack frame).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err="1"/>
              <a:t>rSTA</a:t>
            </a:r>
            <a:r>
              <a:rPr lang="en-US" sz="1800" dirty="0"/>
              <a:t> transmits a 2</a:t>
            </a:r>
            <a:r>
              <a:rPr lang="en-US" sz="1800" baseline="30000" dirty="0"/>
              <a:t>nd</a:t>
            </a:r>
            <a:r>
              <a:rPr lang="en-US" sz="1800" dirty="0"/>
              <a:t> hop frame to the </a:t>
            </a:r>
            <a:r>
              <a:rPr lang="en-US" sz="1800" dirty="0" err="1"/>
              <a:t>dSTA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With MPDU(s) successfully received in the 1</a:t>
            </a:r>
            <a:r>
              <a:rPr lang="en-US" sz="1200" baseline="30000" dirty="0"/>
              <a:t>st</a:t>
            </a:r>
            <a:r>
              <a:rPr lang="en-US" sz="1200" dirty="0"/>
              <a:t> hop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err="1"/>
              <a:t>dSTA</a:t>
            </a:r>
            <a:r>
              <a:rPr lang="en-US" sz="1800" dirty="0"/>
              <a:t> may transmit a 2</a:t>
            </a:r>
            <a:r>
              <a:rPr lang="en-US" sz="1800" baseline="30000" dirty="0"/>
              <a:t>nd</a:t>
            </a:r>
            <a:r>
              <a:rPr lang="en-US" sz="1800" dirty="0"/>
              <a:t> hop BA frame (or Ack frame).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err="1"/>
              <a:t>rSTA</a:t>
            </a:r>
            <a:r>
              <a:rPr lang="en-US" sz="1800" dirty="0"/>
              <a:t> may transmit an E2E BA frame (or Ack frame) to the </a:t>
            </a:r>
            <a:r>
              <a:rPr lang="en-US" sz="1800" dirty="0" err="1"/>
              <a:t>tSTA</a:t>
            </a:r>
            <a:r>
              <a:rPr lang="en-US" sz="180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Note. The E2E BA frame may not be present when the </a:t>
            </a:r>
            <a:r>
              <a:rPr lang="en-US" sz="1600" dirty="0" err="1"/>
              <a:t>tSTA</a:t>
            </a:r>
            <a:r>
              <a:rPr lang="en-US" sz="1600" dirty="0"/>
              <a:t> is a non-UHR STA.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Note. The additional address information (e.g., AIDs of source, destination and transmitter STAs) can be included in a frame that is relayed, in addition to the A1/A2/A3 fields.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D26A5-60F0-B4B1-2CFC-0D50AD6B78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B3EE-CAFA-2801-F9D2-CAFECA4499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E7F3DB-B17A-CA64-38F3-5A2348614A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3C41B56-3A2F-E510-48FF-88D8B3FEF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2551833"/>
            <a:ext cx="5335307" cy="282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9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F6BC8-A8FB-5D2A-85EE-58A879347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DL/UL Relay procedure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ADAC7-E198-D92C-ADBC-50FE070A8B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1F243-A20F-A50A-7CD2-9D3E515079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8685A9-3337-906B-E8B7-3B3C3C071F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32AAD6-B346-8FAF-D43F-02733A333291}"/>
              </a:ext>
            </a:extLst>
          </p:cNvPr>
          <p:cNvSpPr txBox="1"/>
          <p:nvPr/>
        </p:nvSpPr>
        <p:spPr>
          <a:xfrm>
            <a:off x="2231518" y="1905000"/>
            <a:ext cx="2333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DL Relay Procedure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4B68A8-8303-2608-ED4C-2CBA91B5B804}"/>
              </a:ext>
            </a:extLst>
          </p:cNvPr>
          <p:cNvSpPr txBox="1"/>
          <p:nvPr/>
        </p:nvSpPr>
        <p:spPr>
          <a:xfrm>
            <a:off x="8099949" y="1905000"/>
            <a:ext cx="2333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UL Relay Procedure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C91D490-5641-7DD9-CC1C-509522E74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970" y="2386013"/>
            <a:ext cx="4452515" cy="401478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493B1B4-6FA4-3F7D-64F5-1509C03AF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86" y="2391992"/>
            <a:ext cx="4557252" cy="378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23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BCF65-ADA8-2756-5870-6C08501A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sz="2800" dirty="0"/>
              <a:t>Example of DL retransmission for relay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85E6F-6D7E-522D-4D24-88D155957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95800"/>
            <a:ext cx="10361084" cy="190341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Relay operation can be performed only within a single TXOP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Failed MPDUs over 1</a:t>
            </a:r>
            <a:r>
              <a:rPr lang="en-US" sz="1400" baseline="30000" dirty="0"/>
              <a:t>st</a:t>
            </a:r>
            <a:r>
              <a:rPr lang="en-US" sz="1400" dirty="0"/>
              <a:t> hop and 2</a:t>
            </a:r>
            <a:r>
              <a:rPr lang="en-US" sz="1400" baseline="30000" dirty="0"/>
              <a:t>nd</a:t>
            </a:r>
            <a:r>
              <a:rPr lang="en-US" sz="1400" dirty="0"/>
              <a:t> hop links, that is based on the E2E BA frame, can be retransmitted by the AP in a separate TXOP.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The relay device may discard recorded SNs and the Tx buffer for relay transmission after the TXOP.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Relay BA </a:t>
            </a:r>
            <a:r>
              <a:rPr lang="en-US" sz="1400" dirty="0" err="1"/>
              <a:t>scoreboarding</a:t>
            </a:r>
            <a:r>
              <a:rPr lang="en-US" sz="1400" dirty="0"/>
              <a:t> at the AP and at the non-AP STA may not be needed unless the AP and the relay device retransmit failed MPDUs based on the 1</a:t>
            </a:r>
            <a:r>
              <a:rPr lang="en-US" sz="1400" baseline="30000" dirty="0"/>
              <a:t>st</a:t>
            </a:r>
            <a:r>
              <a:rPr lang="en-US" sz="1400" dirty="0"/>
              <a:t> hop BA and the 2</a:t>
            </a:r>
            <a:r>
              <a:rPr lang="en-US" sz="1400" baseline="30000" dirty="0"/>
              <a:t>nd</a:t>
            </a:r>
            <a:r>
              <a:rPr lang="en-US" sz="1400" dirty="0"/>
              <a:t> hop BA frames.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 1</a:t>
            </a:r>
            <a:r>
              <a:rPr lang="en-US" sz="1200" baseline="30000" dirty="0"/>
              <a:t>st</a:t>
            </a:r>
            <a:r>
              <a:rPr lang="en-US" sz="1200" dirty="0"/>
              <a:t> hop BA frame can be used for link adaption of the 1</a:t>
            </a:r>
            <a:r>
              <a:rPr lang="en-US" sz="1200" baseline="30000" dirty="0"/>
              <a:t>st</a:t>
            </a:r>
            <a:r>
              <a:rPr lang="en-US" sz="1200" dirty="0"/>
              <a:t> hop link, not for relay BA </a:t>
            </a:r>
            <a:r>
              <a:rPr lang="en-US" sz="1200" dirty="0" err="1"/>
              <a:t>scoreboarding</a:t>
            </a:r>
            <a:r>
              <a:rPr lang="en-US" sz="1200" dirty="0"/>
              <a:t> + </a:t>
            </a:r>
            <a:r>
              <a:rPr lang="en-US" sz="1200" dirty="0" err="1"/>
              <a:t>reTx</a:t>
            </a:r>
            <a:r>
              <a:rPr lang="en-US" sz="1200" dirty="0"/>
              <a:t> for failed MPDUs for the relay device.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CC42D-B355-CE91-0546-0A8DC4C58F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01B20-3972-DABC-477E-70364C282A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854874-C156-A697-CA79-72C6DD3385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B1C861-CBA2-2EC8-8432-DF386D959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208" y="1447800"/>
            <a:ext cx="8497583" cy="30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30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1159</Words>
  <Application>Microsoft Office PowerPoint</Application>
  <PresentationFormat>Widescreen</PresentationFormat>
  <Paragraphs>145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UHR Relay Follow-up</vt:lpstr>
      <vt:lpstr>Introduction</vt:lpstr>
      <vt:lpstr>Recap) Motivations: Range extension using relay nodes [2]</vt:lpstr>
      <vt:lpstr>Recap) UHR Relay Design Principle [2]</vt:lpstr>
      <vt:lpstr>High Level Concept of UHR Relay Support</vt:lpstr>
      <vt:lpstr>Potential Solution: Lower MAC Relay (Architecture)</vt:lpstr>
      <vt:lpstr>Lower MAC Relay (Overall procedure)</vt:lpstr>
      <vt:lpstr>DL/UL Relay procedure</vt:lpstr>
      <vt:lpstr>Example of DL retransmission for relay operation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Kiseon Ryu</cp:lastModifiedBy>
  <cp:revision>78</cp:revision>
  <cp:lastPrinted>1601-01-01T00:00:00Z</cp:lastPrinted>
  <dcterms:created xsi:type="dcterms:W3CDTF">2022-10-28T01:22:29Z</dcterms:created>
  <dcterms:modified xsi:type="dcterms:W3CDTF">2023-08-15T15:25:41Z</dcterms:modified>
</cp:coreProperties>
</file>