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3" r:id="rId4"/>
    <p:sldId id="265" r:id="rId5"/>
    <p:sldId id="266" r:id="rId6"/>
    <p:sldId id="267" r:id="rId7"/>
    <p:sldId id="268" r:id="rId8"/>
    <p:sldId id="269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438175-1C83-4E42-A420-68E362011C66}" v="7" dt="2023-07-10T10:52:51.4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0" autoAdjust="0"/>
    <p:restoredTop sz="94660"/>
  </p:normalViewPr>
  <p:slideViewPr>
    <p:cSldViewPr>
      <p:cViewPr varScale="1">
        <p:scale>
          <a:sx n="121" d="100"/>
          <a:sy n="121" d="100"/>
        </p:scale>
        <p:origin x="176" y="21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802.11-23/1140r0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802.11-23/1140r0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802.11-23/1140r0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802.11-23/1140r0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802.11-23/1140r0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802.11-23/1140r0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802.11-23/1140r0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Considerations for AMP Devices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577413"/>
              </p:ext>
            </p:extLst>
          </p:nvPr>
        </p:nvGraphicFramePr>
        <p:xfrm>
          <a:off x="993775" y="2484438"/>
          <a:ext cx="10272713" cy="234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400300" progId="Word.Document.8">
                  <p:embed/>
                </p:oleObj>
              </mc:Choice>
              <mc:Fallback>
                <p:oleObj name="Document" r:id="rId3" imgW="10439400" imgH="24003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84438"/>
                        <a:ext cx="10272713" cy="2346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2000" dirty="0"/>
              <a:t>We present an analysis for several limitations that should be considered when designing a standard for an ultra-low power and low-complexity energy harvesting based AMP-STAs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2000" dirty="0"/>
              <a:t>These are not physical or mathematical limitations, but rather some common, current technology features that were found by our analysis with significance to AMP-STAs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2000" dirty="0"/>
              <a:t>We suggest to take such analysis into consideration when chosing between several options for the AMP standard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Ambient Power STAs </a:t>
            </a:r>
            <a:r>
              <a:rPr lang="en-US" altLang="en-US" dirty="0"/>
              <a:t>H</a:t>
            </a:r>
            <a:r>
              <a:rPr lang="en-US" altLang="en-US" sz="3200" dirty="0"/>
              <a:t>ave Small Energy Reserves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628800"/>
            <a:ext cx="10361084" cy="4113213"/>
          </a:xfr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For AMP-STAs, energy is extremely limited</a:t>
            </a:r>
          </a:p>
          <a:p>
            <a:pPr lvl="1">
              <a:buFontTx/>
              <a:buChar char="–"/>
              <a:defRPr/>
            </a:pPr>
            <a:r>
              <a:rPr lang="en-US" altLang="en-US" kern="0" dirty="0"/>
              <a:t>Very small battery (e.g. printed 30-80mAh) </a:t>
            </a:r>
          </a:p>
          <a:p>
            <a:pPr lvl="1">
              <a:buFontTx/>
              <a:buChar char="–"/>
              <a:defRPr/>
            </a:pPr>
            <a:r>
              <a:rPr lang="en-US" altLang="en-US" kern="0" dirty="0"/>
              <a:t>Scarce light conditions (PV within building or on a very cloudy day) </a:t>
            </a:r>
          </a:p>
          <a:p>
            <a:pPr lvl="1">
              <a:buFontTx/>
              <a:buChar char="–"/>
              <a:defRPr/>
            </a:pPr>
            <a:r>
              <a:rPr lang="en-US" altLang="en-US" kern="0" dirty="0"/>
              <a:t>Small capacitor for RF energy harvester (</a:t>
            </a:r>
            <a:r>
              <a:rPr lang="en-US" altLang="en-US" kern="0" dirty="0" err="1"/>
              <a:t>nJ-uJ</a:t>
            </a:r>
            <a:r>
              <a:rPr lang="en-US" altLang="en-US" kern="0" dirty="0"/>
              <a:t>)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/>
              <a:t>An example of a transmission of  30us with EIRP=-10dBm:</a:t>
            </a:r>
          </a:p>
          <a:p>
            <a:pPr lvl="1">
              <a:buFontTx/>
              <a:buChar char="–"/>
              <a:defRPr/>
            </a:pPr>
            <a:r>
              <a:rPr lang="en-US" altLang="en-US" dirty="0"/>
              <a:t>The energy spread to the air = 3nJ </a:t>
            </a:r>
          </a:p>
          <a:p>
            <a:pPr lvl="1">
              <a:buFontTx/>
              <a:buChar char="–"/>
              <a:defRPr/>
            </a:pPr>
            <a:r>
              <a:rPr lang="en-US" altLang="en-US" dirty="0"/>
              <a:t>Actual devices are usually less efficient and energy consumption of </a:t>
            </a:r>
            <a:r>
              <a:rPr lang="en-US" altLang="en-US" dirty="0">
                <a:highlight>
                  <a:srgbClr val="FFFF00"/>
                </a:highlight>
              </a:rPr>
              <a:t>30nJ</a:t>
            </a:r>
            <a:r>
              <a:rPr lang="en-US" altLang="en-US" dirty="0"/>
              <a:t> is reasonable</a:t>
            </a:r>
          </a:p>
          <a:p>
            <a:pPr lvl="1">
              <a:defRPr/>
            </a:pPr>
            <a:endParaRPr lang="en-US" altLang="en-US" kern="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/>
              <a:t>AMP-STAs are ultra-low complexity as well as ultra-low power</a:t>
            </a:r>
          </a:p>
          <a:p>
            <a:pPr lvl="1">
              <a:buFontTx/>
              <a:buChar char="–"/>
              <a:defRPr/>
            </a:pPr>
            <a:r>
              <a:rPr lang="en-US" altLang="en-US" dirty="0"/>
              <a:t>In order to fit cost and size of sticker form factor, requirements for several external components should be limited</a:t>
            </a:r>
          </a:p>
          <a:p>
            <a:pPr lvl="1">
              <a:buFontTx/>
              <a:buChar char="–"/>
              <a:defRPr/>
            </a:pPr>
            <a:r>
              <a:rPr lang="en-US" altLang="en-US" kern="0" dirty="0"/>
              <a:t>This is especially true for external components that consumes energy</a:t>
            </a:r>
            <a:r>
              <a:rPr lang="en-US" altLang="en-US" dirty="0"/>
              <a:t> 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60D7B-3FAC-161A-3E08-A432B0626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Impact of Clock Generation for an Active Transmitter</a:t>
            </a:r>
            <a:br>
              <a:rPr lang="en-IL" dirty="0"/>
            </a:br>
            <a:r>
              <a:rPr lang="en-IL" dirty="0"/>
              <a:t>AMP-STA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E1B0D-24E0-F115-14F9-EA4446BC0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114" y="1692051"/>
            <a:ext cx="11305256" cy="41132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2000" dirty="0"/>
              <a:t>For active transmitter AMP-STAs, we would like to reduce the need for a stable clock with accuracies in the orders of 40ppm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2000" dirty="0"/>
              <a:t>Stable </a:t>
            </a:r>
            <a:r>
              <a:rPr lang="en-US" sz="2000" dirty="0"/>
              <a:t>crystal-based</a:t>
            </a:r>
            <a:r>
              <a:rPr lang="en-IL" sz="2000" dirty="0"/>
              <a:t> clocks usually consume non-neglectable power and also take some time to turn on, until reaching stability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2000" dirty="0"/>
              <a:t>In addition, they require an external component on top of the silicon chip. This increases the bill of matrial (BOM) of the product and also limits massive deployments with a sticker form factor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2000" dirty="0"/>
              <a:t>Depending on exact system design, it is possible to use a simpler, lower power, internal oscilators [1-3]. </a:t>
            </a:r>
            <a:r>
              <a:rPr lang="en-US" sz="2000" dirty="0"/>
              <a:t>S</a:t>
            </a:r>
            <a:r>
              <a:rPr lang="en-IL" sz="2000" dirty="0"/>
              <a:t>uch oscilators are usually characterized with lower clock accuracies. However, by using various low power calibrations, they can reach an accuracy of </a:t>
            </a:r>
            <a:r>
              <a:rPr lang="en-IL" sz="2000" dirty="0">
                <a:highlight>
                  <a:srgbClr val="FFFF00"/>
                </a:highlight>
              </a:rPr>
              <a:t>1000ppm</a:t>
            </a:r>
            <a:endParaRPr lang="en-I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2000" dirty="0"/>
              <a:t>We recommend to reduce the clock accuracy required from an AMP-STA to 1000ppm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2000" dirty="0"/>
              <a:t>The AMP-AP clock accuracy can still hold the 802.11-2020 clock accuracy requirement – as it is not required to be ultra-low complexity or ultra-low power</a:t>
            </a:r>
          </a:p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440C6A-A77D-A8B4-999F-1A9A0413DF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4425E-DA27-6867-3BF8-63F1FF79BCC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5631E-0624-A560-30F0-0F95E6F0FC1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7486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004F7-6545-2AD4-119C-893D49DA0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Impact of Memory Retention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2FCD7-C5BC-F606-D7CA-B0B509C90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905" y="1548035"/>
            <a:ext cx="10361084" cy="411321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L" sz="2000" dirty="0"/>
              <a:t>AMP-STAs are required to support energy harvesting power delivery.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L" sz="2000" dirty="0"/>
              <a:t>This means these devices are not always powered on, and most of the time are either powered off or work on the remaining energy from last energizing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L" sz="2000" dirty="0"/>
              <a:t>One of the biggest energy cosuming blocks is the memory.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L" sz="2000" dirty="0"/>
              <a:t>While on dynamic power regime, the memory power consumption is comaparable to the rest of the circuitry operating within the AMP-STA.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L" sz="2000" dirty="0"/>
              <a:t>But while staying non-active/standby (meaning no transmit or receive) any requirement to retain memory values is energetically expensive - especially if this is required for long times [4].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L" sz="2000" dirty="0"/>
              <a:t>Various SRAM technologies with low retension power consumption exist, but between 20-200fW/bit are achievable in commercial products.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L" sz="2000" dirty="0"/>
              <a:t>So, holding 1Kbyte for 1 minute takes </a:t>
            </a:r>
            <a:r>
              <a:rPr lang="en-IL" sz="2000" dirty="0">
                <a:highlight>
                  <a:srgbClr val="FFFF00"/>
                </a:highlight>
              </a:rPr>
              <a:t>10nJ</a:t>
            </a:r>
            <a:r>
              <a:rPr lang="en-IL" sz="2000" dirty="0"/>
              <a:t>, which is comparable to the transmission energy.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325C10-E114-353E-D821-E46DCC51CF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3F1F3-9E0E-DE16-0C23-37730163E2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1A18C8-62F4-8D64-708E-7FB3069EBE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3986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55F12-AEDD-3ACC-4AF0-0997C0D29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Impact of Non-Volatile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8ABF5-DA11-1914-3BB4-D08176D83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1132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2000" dirty="0"/>
              <a:t>An alternative to retaining memory is the use of a non-volatile memories.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2000" dirty="0"/>
              <a:t>One such component is OTP</a:t>
            </a:r>
            <a:r>
              <a:rPr lang="en-US" sz="2000" dirty="0"/>
              <a:t>, which allows for a device to write once, and then read multiple times.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This component can be integrated into the Si, without the need to increase complexity of end-device.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Between the write and the read there is no need for energizing, and the written values stay written without any energy consumption.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However, it is basically a one-time write, so multiple writes can be done only a few predetermined times.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Our analysis revealed that such component can consume as much as </a:t>
            </a:r>
            <a:r>
              <a:rPr lang="en-US" sz="2000" dirty="0">
                <a:highlight>
                  <a:srgbClr val="FFFF00"/>
                </a:highlight>
              </a:rPr>
              <a:t>50-500uJ</a:t>
            </a:r>
            <a:r>
              <a:rPr lang="en-US" sz="2000" dirty="0"/>
              <a:t> per writing of 32 bits. This is orders of magnitude more energy compared to the energy used by the transmission.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94503-44E2-C6F8-B112-B0AEBD33F2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76642-8D39-DF1B-4DBD-C91BE943D8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AD437D-9825-519B-6D47-79D6A24ACE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707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3782E-6442-C6DB-17BD-7736191CA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Impact of Idle/Wait 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9A7B8-D43D-E4DB-5540-363B67779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2000" dirty="0"/>
              <a:t>While the AMP-STA is non-active, during either idle or wait times, it is desirable that the device will consume the minimum amount of energy possible.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2000" dirty="0"/>
              <a:t>Since these times can be much longer than active times (depending on the system architecture), the power cosumption during these times is non-neglegable.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2000" dirty="0"/>
              <a:t>For Example, by using a lower accuracy clock, we can minimize energy consumption. This clock can be used for either operating a low power receiver (WUR) or as a synchronizer for waking up.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2000" dirty="0"/>
              <a:t>Our analysis suggests that such clock can operate with an accuracy of </a:t>
            </a:r>
            <a:r>
              <a:rPr lang="en-IL" sz="2000" dirty="0">
                <a:highlight>
                  <a:srgbClr val="FFFF00"/>
                </a:highlight>
              </a:rPr>
              <a:t>10,000ppm</a:t>
            </a:r>
            <a:r>
              <a:rPr lang="en-IL" sz="2000" dirty="0"/>
              <a:t> for a 100KHz clock [2].</a:t>
            </a:r>
          </a:p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2D7073-4996-3A67-80FC-2AC2F01D1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D42FC-60D1-1637-D040-01B02DA03A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1118ED-BB16-DF30-9B13-35B6124A7C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0607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C61A1-0D5E-BD7E-A3D4-B69F64FBA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404664"/>
            <a:ext cx="10361084" cy="1065213"/>
          </a:xfrm>
        </p:spPr>
        <p:txBody>
          <a:bodyPr/>
          <a:lstStyle/>
          <a:p>
            <a:r>
              <a:rPr lang="en-IL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2CA8F-9509-92E1-1FA2-641B27F5F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458" y="1340813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An analysis for few possible limitations for AMP-STAs was presented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Only mainstream technology was analyzed on each of the suggested parameters, so these limitations can be further updated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We suggest to consider these limitations when compering between different options for adoption in the standard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By limiting the requirements from an AMP-STA according to the analysis, AMP-STAs can reach lower cost and be based on energy harvesting.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Additionally, it will provide significant diffrentiation from devices implementing other existing low power standards.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DA5A7-AE9F-4D43-099E-A6B33C21B0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F0A74-0136-E475-D1F5-91957B6EC6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3E9ED6-723E-FFB9-3AEA-4B99C1FA14D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8890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4163" lvl="1" indent="-284163" algn="just" defTabSz="449263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1400" b="0" kern="0" dirty="0">
                <a:latin typeface="+mj-lt"/>
                <a:ea typeface="+mj-ea"/>
                <a:cs typeface="+mj-cs"/>
              </a:rPr>
              <a:t>Wheeler et. al., “Crystal-Free Narrow-Band Radios for Low-Cost IoT,” 2017 IEEE Radio Frequency Integrated Circuits Symposium.</a:t>
            </a:r>
          </a:p>
          <a:p>
            <a:pPr marL="284163" lvl="1" indent="-284163" algn="just" defTabSz="449263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1400" b="0" kern="0" dirty="0">
                <a:latin typeface="+mj-lt"/>
                <a:ea typeface="+mj-ea"/>
                <a:cs typeface="+mj-cs"/>
              </a:rPr>
              <a:t>Jiang et al, “A 0.4-V 0.93-nW/kHz Relaxation Oscillator Exploiting Comparator Temperature-Dependent Delay to Achieve 94-ppm/°C Stability,” IEEE JOURNAL OF SOLID-STATE CIRCUITS, VOL. 53, NO. 10, OCTOBER 2018</a:t>
            </a:r>
          </a:p>
          <a:p>
            <a:pPr marL="284163" lvl="1" indent="-284163" algn="just" defTabSz="449263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1400" b="0" kern="0" dirty="0">
                <a:latin typeface="+mj-lt"/>
                <a:ea typeface="+mj-ea"/>
                <a:cs typeface="+mj-cs"/>
              </a:rPr>
              <a:t>McCorquodale et al, “A 25-MHz Self-Referenced Solid-State Frequency Source Suitable for XO-Replacement,” IEEE TRANSACTIONS ON CIRCUITS AND SYSTEMS—I: REGULAR PAPERS, VOL. 56, NO. 5, MAY 2009</a:t>
            </a:r>
          </a:p>
          <a:p>
            <a:pPr marL="284163" lvl="1" indent="-284163" algn="just" defTabSz="449263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1400" b="0" kern="0" dirty="0">
                <a:latin typeface="+mj-lt"/>
                <a:ea typeface="+mj-ea"/>
                <a:cs typeface="+mj-cs"/>
              </a:rPr>
              <a:t>J. </a:t>
            </a:r>
            <a:r>
              <a:rPr lang="en-US" sz="1400" b="0" kern="0" dirty="0" err="1">
                <a:latin typeface="+mj-lt"/>
                <a:ea typeface="+mj-ea"/>
                <a:cs typeface="+mj-cs"/>
              </a:rPr>
              <a:t>Kwong</a:t>
            </a:r>
            <a:r>
              <a:rPr lang="en-US" sz="1400" b="0" kern="0" dirty="0">
                <a:latin typeface="+mj-lt"/>
                <a:ea typeface="+mj-ea"/>
                <a:cs typeface="+mj-cs"/>
              </a:rPr>
              <a:t>, et al, “A 65 nm sub-Vt microcontroller with integrated SRAM and switched-capacitor DC-DC converter,” in IEEE Int. Solid-State Circuits Conf. (ISSCC) Dig. Tech. Papers, 2008, pp. 318–319. </a:t>
            </a:r>
          </a:p>
          <a:p>
            <a:pPr marL="0" lvl="1" indent="0" algn="just" defTabSz="449263">
              <a:buClr>
                <a:srgbClr val="000000"/>
              </a:buClr>
              <a:buSzPct val="100000"/>
            </a:pPr>
            <a:endParaRPr lang="en-US" sz="1400" b="0" kern="0" dirty="0">
              <a:latin typeface="+mj-lt"/>
              <a:ea typeface="+mj-ea"/>
              <a:cs typeface="+mj-cs"/>
            </a:endParaRP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10305</TotalTime>
  <Words>1125</Words>
  <Application>Microsoft Macintosh PowerPoint</Application>
  <PresentationFormat>Widescreen</PresentationFormat>
  <Paragraphs>106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Microsoft Word 97 - 2004 Document</vt:lpstr>
      <vt:lpstr>Considerations for AMP Devices</vt:lpstr>
      <vt:lpstr>Abstract</vt:lpstr>
      <vt:lpstr>Ambient Power STAs Have Small Energy Reserves</vt:lpstr>
      <vt:lpstr>Impact of Clock Generation for an Active Transmitter AMP-STA</vt:lpstr>
      <vt:lpstr>Impact of Memory Retention</vt:lpstr>
      <vt:lpstr>Impact of Non-Volatile Memory</vt:lpstr>
      <vt:lpstr>Impact of Idle/Wait Times</vt:lpstr>
      <vt:lpstr>Summary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for AMP Devices</dc:title>
  <dc:subject/>
  <dc:creator>Amichai sanderovich</dc:creator>
  <cp:keywords/>
  <dc:description/>
  <cp:lastModifiedBy>Amichai Sanderovich</cp:lastModifiedBy>
  <cp:revision>1</cp:revision>
  <cp:lastPrinted>1601-01-01T00:00:00Z</cp:lastPrinted>
  <dcterms:created xsi:type="dcterms:W3CDTF">2023-07-04T10:21:36Z</dcterms:created>
  <dcterms:modified xsi:type="dcterms:W3CDTF">2023-07-11T14:07:01Z</dcterms:modified>
  <cp:category/>
</cp:coreProperties>
</file>