
<file path=[Content_Types].xml><?xml version="1.0" encoding="utf-8"?>
<Types xmlns="http://schemas.openxmlformats.org/package/2006/content-types">
  <Default Extension="jfif" ContentType="image/jpeg"/>
  <Default Extension="png" ContentType="image/png"/>
  <Default Extension="tmp"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628" r:id="rId3"/>
    <p:sldId id="697" r:id="rId4"/>
    <p:sldId id="698" r:id="rId5"/>
    <p:sldId id="699" r:id="rId6"/>
    <p:sldId id="700" r:id="rId7"/>
    <p:sldId id="689" r:id="rId8"/>
    <p:sldId id="688" r:id="rId9"/>
    <p:sldId id="701" r:id="rId10"/>
    <p:sldId id="683" r:id="rId11"/>
    <p:sldId id="690" r:id="rId12"/>
    <p:sldId id="643" r:id="rId13"/>
    <p:sldId id="696"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默认节" id="{A82F5AC2-CC15-473A-BB2B-F83F9A112A48}">
          <p14:sldIdLst>
            <p14:sldId id="269"/>
            <p14:sldId id="628"/>
            <p14:sldId id="697"/>
            <p14:sldId id="698"/>
            <p14:sldId id="699"/>
            <p14:sldId id="700"/>
            <p14:sldId id="689"/>
            <p14:sldId id="688"/>
            <p14:sldId id="701"/>
            <p14:sldId id="683"/>
            <p14:sldId id="690"/>
            <p14:sldId id="643"/>
            <p14:sldId id="69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54"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 id="4" name="DANNY TAN KAI PIN" initials="DTKP" lastIdx="5" clrIdx="3">
    <p:extLst>
      <p:ext uri="{19B8F6BF-5375-455C-9EA6-DF929625EA0E}">
        <p15:presenceInfo xmlns:p15="http://schemas.microsoft.com/office/powerpoint/2012/main" userId="S-1-5-21-147214757-305610072-1517763936-6828972" providerId="AD"/>
      </p:ext>
    </p:extLst>
  </p:cmAuthor>
  <p:cmAuthor id="5" name="sunyingxiang" initials="s" lastIdx="25" clrIdx="4">
    <p:extLst>
      <p:ext uri="{19B8F6BF-5375-455C-9EA6-DF929625EA0E}">
        <p15:presenceInfo xmlns:p15="http://schemas.microsoft.com/office/powerpoint/2012/main" userId="S-1-5-21-147214757-305610072-1517763936-6960434" providerId="AD"/>
      </p:ext>
    </p:extLst>
  </p:cmAuthor>
  <p:cmAuthor id="6" name="narengerile" initials="n" lastIdx="3" clrIdx="5">
    <p:extLst>
      <p:ext uri="{19B8F6BF-5375-455C-9EA6-DF929625EA0E}">
        <p15:presenceInfo xmlns:p15="http://schemas.microsoft.com/office/powerpoint/2012/main" userId="S-1-5-21-147214757-305610072-1517763936-89001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99"/>
    <a:srgbClr val="FF3300"/>
    <a:srgbClr val="66CC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主题样式 1 - 强调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主题样式 1 - 强调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主题样式 1 - 强调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主题样式 2 - 强调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主题样式 2 - 强调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主题样式 2 - 强调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主题样式 2 - 强调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主题样式 2 - 强调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D083AE6-46FA-4A59-8FB0-9F97EB10719F}" styleName="浅色样式 3 - 强调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E8B1032C-EA38-4F05-BA0D-38AFFFC7BED3}" styleName="浅色样式 3 - 强调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B344D84-9AFB-497E-A393-DC336BA19D2E}" styleName="中度样式 3 - 强调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中度样式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55" autoAdjust="0"/>
    <p:restoredTop sz="83945" autoAdjust="0"/>
  </p:normalViewPr>
  <p:slideViewPr>
    <p:cSldViewPr>
      <p:cViewPr varScale="1">
        <p:scale>
          <a:sx n="95" d="100"/>
          <a:sy n="95" d="100"/>
        </p:scale>
        <p:origin x="2286"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444" y="-45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October 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October 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a:t>October 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dirty="0"/>
          </a:p>
        </p:txBody>
      </p:sp>
    </p:spTree>
    <p:extLst>
      <p:ext uri="{BB962C8B-B14F-4D97-AF65-F5344CB8AC3E}">
        <p14:creationId xmlns:p14="http://schemas.microsoft.com/office/powerpoint/2010/main" val="3422025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noProof="0" dirty="0"/>
          </a:p>
          <a:p>
            <a:endParaRPr lang="fr-FR" altLang="zh-CN" dirty="0"/>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2</a:t>
            </a:fld>
            <a:endParaRPr lang="en-US" altLang="zh-CN"/>
          </a:p>
        </p:txBody>
      </p:sp>
    </p:spTree>
    <p:extLst>
      <p:ext uri="{BB962C8B-B14F-4D97-AF65-F5344CB8AC3E}">
        <p14:creationId xmlns:p14="http://schemas.microsoft.com/office/powerpoint/2010/main" val="4163341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en-GB" dirty="0"/>
          </a:p>
        </p:txBody>
      </p:sp>
      <p:sp>
        <p:nvSpPr>
          <p:cNvPr id="4" name="页眉占位符 3"/>
          <p:cNvSpPr>
            <a:spLocks noGrp="1"/>
          </p:cNvSpPr>
          <p:nvPr>
            <p:ph type="hdr" sz="quarter"/>
          </p:nvPr>
        </p:nvSpPr>
        <p:spPr/>
        <p:txBody>
          <a:bodyPr/>
          <a:lstStyle/>
          <a:p>
            <a:pPr>
              <a:defRPr/>
            </a:pPr>
            <a:r>
              <a:rPr lang="en-US"/>
              <a:t>doc.: IEEE 802.11-12/xxxxr0</a:t>
            </a:r>
          </a:p>
        </p:txBody>
      </p:sp>
      <p:sp>
        <p:nvSpPr>
          <p:cNvPr id="5" name="日期占位符 4"/>
          <p:cNvSpPr>
            <a:spLocks noGrp="1"/>
          </p:cNvSpPr>
          <p:nvPr>
            <p:ph type="dt" idx="1"/>
          </p:nvPr>
        </p:nvSpPr>
        <p:spPr/>
        <p:txBody>
          <a:bodyPr/>
          <a:lstStyle/>
          <a:p>
            <a:pPr>
              <a:defRPr/>
            </a:pPr>
            <a:r>
              <a:rPr lang="en-US"/>
              <a:t>October 2019</a:t>
            </a:r>
            <a:endParaRPr lang="en-US" dirty="0"/>
          </a:p>
        </p:txBody>
      </p:sp>
      <p:sp>
        <p:nvSpPr>
          <p:cNvPr id="6" name="页脚占位符 5"/>
          <p:cNvSpPr>
            <a:spLocks noGrp="1"/>
          </p:cNvSpPr>
          <p:nvPr>
            <p:ph type="ftr" sz="quarter" idx="4"/>
          </p:nvPr>
        </p:nvSpPr>
        <p:spPr/>
        <p:txBody>
          <a:bodyPr/>
          <a:lstStyle/>
          <a:p>
            <a:pPr lvl="4">
              <a:defRPr/>
            </a:pPr>
            <a:r>
              <a:rPr lang="en-US"/>
              <a:t>Osama Aboul-Magd (Huawei Technologies)</a:t>
            </a:r>
          </a:p>
        </p:txBody>
      </p:sp>
      <p:sp>
        <p:nvSpPr>
          <p:cNvPr id="7" name="灯片编号占位符 6"/>
          <p:cNvSpPr>
            <a:spLocks noGrp="1"/>
          </p:cNvSpPr>
          <p:nvPr>
            <p:ph type="sldNum" sz="quarter" idx="5"/>
          </p:nvPr>
        </p:nvSpPr>
        <p:spPr/>
        <p:txBody>
          <a:bodyPr/>
          <a:lstStyle/>
          <a:p>
            <a:r>
              <a:rPr lang="en-US" altLang="zh-CN"/>
              <a:t>Page </a:t>
            </a:r>
            <a:fld id="{8E40D56C-5972-4299-BD74-FDC74F23C586}" type="slidenum">
              <a:rPr lang="en-US" altLang="zh-CN" smtClean="0"/>
              <a:pPr/>
              <a:t>3</a:t>
            </a:fld>
            <a:endParaRPr lang="en-US" altLang="zh-CN"/>
          </a:p>
        </p:txBody>
      </p:sp>
    </p:spTree>
    <p:extLst>
      <p:ext uri="{BB962C8B-B14F-4D97-AF65-F5344CB8AC3E}">
        <p14:creationId xmlns:p14="http://schemas.microsoft.com/office/powerpoint/2010/main" val="2024820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b="1" dirty="0"/>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4</a:t>
            </a:fld>
            <a:endParaRPr lang="en-US" altLang="zh-CN"/>
          </a:p>
        </p:txBody>
      </p:sp>
    </p:spTree>
    <p:extLst>
      <p:ext uri="{BB962C8B-B14F-4D97-AF65-F5344CB8AC3E}">
        <p14:creationId xmlns:p14="http://schemas.microsoft.com/office/powerpoint/2010/main" val="22508041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dirty="0"/>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5</a:t>
            </a:fld>
            <a:endParaRPr lang="en-US" altLang="zh-CN"/>
          </a:p>
        </p:txBody>
      </p:sp>
    </p:spTree>
    <p:extLst>
      <p:ext uri="{BB962C8B-B14F-4D97-AF65-F5344CB8AC3E}">
        <p14:creationId xmlns:p14="http://schemas.microsoft.com/office/powerpoint/2010/main" val="2612950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altLang="zh-CN" dirty="0"/>
              <a:t>128 bits – 16 octets</a:t>
            </a:r>
          </a:p>
          <a:p>
            <a:r>
              <a:rPr lang="fr-FR" altLang="zh-CN" dirty="0"/>
              <a:t>3 responders will need 18 octets for MAC addresses</a:t>
            </a:r>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6</a:t>
            </a:fld>
            <a:endParaRPr lang="en-US" altLang="zh-CN"/>
          </a:p>
        </p:txBody>
      </p:sp>
    </p:spTree>
    <p:extLst>
      <p:ext uri="{BB962C8B-B14F-4D97-AF65-F5344CB8AC3E}">
        <p14:creationId xmlns:p14="http://schemas.microsoft.com/office/powerpoint/2010/main" val="2800692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altLang="zh-CN" dirty="0"/>
              <a:t>Since it is the SBP initiator that uses the measurement report, SBP initiator should be able to determine which non-AP does downlink and which uplink, based on its prior knowledge or even historical measurement reports. </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GB" altLang="zh-CN" sz="120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GB" altLang="zh-CN" sz="1200" dirty="0"/>
              <a:t>Uplink and downlink characteristics can be different due to physical propagation characteristics and hardware designs. </a:t>
            </a:r>
          </a:p>
          <a:p>
            <a:endParaRPr lang="fr-FR" altLang="zh-CN" dirty="0"/>
          </a:p>
          <a:p>
            <a:r>
              <a:rPr lang="fr-FR" altLang="zh-CN" dirty="0"/>
              <a:t>For AP-STA, the role is set for one side. For STA-STA, the role should be set for both sides. </a:t>
            </a:r>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7</a:t>
            </a:fld>
            <a:endParaRPr lang="en-US" altLang="zh-CN"/>
          </a:p>
        </p:txBody>
      </p:sp>
    </p:spTree>
    <p:extLst>
      <p:ext uri="{BB962C8B-B14F-4D97-AF65-F5344CB8AC3E}">
        <p14:creationId xmlns:p14="http://schemas.microsoft.com/office/powerpoint/2010/main" val="1449255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Tree>
    <p:extLst>
      <p:ext uri="{BB962C8B-B14F-4D97-AF65-F5344CB8AC3E}">
        <p14:creationId xmlns:p14="http://schemas.microsoft.com/office/powerpoint/2010/main" val="1238344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dirty="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dirty="0"/>
              <a:t>Slide </a:t>
            </a:r>
            <a:fld id="{16E72C98-D8F5-4A09-9041-74D4DE6CBD42}" type="slidenum">
              <a:rPr lang="en-US" altLang="zh-CN"/>
              <a:pPr/>
              <a:t>‹#›</a:t>
            </a:fld>
            <a:endParaRPr lang="en-US" altLang="zh-CN" dirty="0"/>
          </a:p>
        </p:txBody>
      </p:sp>
      <p:sp>
        <p:nvSpPr>
          <p:cNvPr id="1031" name="Rectangle 7"/>
          <p:cNvSpPr>
            <a:spLocks noChangeArrowheads="1"/>
          </p:cNvSpPr>
          <p:nvPr/>
        </p:nvSpPr>
        <p:spPr bwMode="auto">
          <a:xfrm>
            <a:off x="5207055" y="332601"/>
            <a:ext cx="325749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a:t>
            </a:r>
            <a:r>
              <a:rPr lang="en-US" sz="1800" b="1" baseline="0" dirty="0"/>
              <a:t> 802.11-23/1113r0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2" name="Rectangle 7"/>
          <p:cNvSpPr>
            <a:spLocks noChangeArrowheads="1"/>
          </p:cNvSpPr>
          <p:nvPr userDrawn="1"/>
        </p:nvSpPr>
        <p:spPr bwMode="auto">
          <a:xfrm>
            <a:off x="228600" y="327844"/>
            <a:ext cx="2209800" cy="276999"/>
          </a:xfrm>
          <a:prstGeom prst="rect">
            <a:avLst/>
          </a:prstGeom>
          <a:noFill/>
          <a:ln w="9525">
            <a:noFill/>
            <a:miter lim="800000"/>
            <a:headEnd/>
            <a:tailEnd/>
          </a:ln>
        </p:spPr>
        <p:txBody>
          <a:bodyPr wrap="square" lIns="0" tIns="0" rIns="0" bIns="0" anchor="b">
            <a:spAutoFit/>
          </a:bodyPr>
          <a:lstStyle/>
          <a:p>
            <a:pPr marL="457200" lvl="4" algn="l">
              <a:defRPr/>
            </a:pPr>
            <a:r>
              <a:rPr lang="en-US" altLang="zh-CN" sz="1800" b="1" baseline="0" dirty="0"/>
              <a:t>June 2023</a:t>
            </a:r>
            <a:endParaRPr lang="en-US" sz="1800" b="1" dirty="0"/>
          </a:p>
        </p:txBody>
      </p:sp>
      <p:sp>
        <p:nvSpPr>
          <p:cNvPr id="11" name="Rectangle 7"/>
          <p:cNvSpPr>
            <a:spLocks noChangeArrowheads="1"/>
          </p:cNvSpPr>
          <p:nvPr userDrawn="1"/>
        </p:nvSpPr>
        <p:spPr bwMode="auto">
          <a:xfrm>
            <a:off x="6723007" y="6477000"/>
            <a:ext cx="1811393" cy="184666"/>
          </a:xfrm>
          <a:prstGeom prst="rect">
            <a:avLst/>
          </a:prstGeom>
          <a:noFill/>
          <a:ln w="9525">
            <a:noFill/>
            <a:miter lim="800000"/>
            <a:headEnd/>
            <a:tailEnd/>
          </a:ln>
        </p:spPr>
        <p:txBody>
          <a:bodyPr wrap="none" lIns="0" tIns="0" rIns="0" bIns="0" anchor="b">
            <a:spAutoFit/>
          </a:bodyPr>
          <a:lstStyle/>
          <a:p>
            <a:pPr marL="457200" lvl="4" algn="r">
              <a:defRPr/>
            </a:pPr>
            <a:r>
              <a:rPr lang="en-US" sz="1200" b="0" dirty="0"/>
              <a:t>Narengerile</a:t>
            </a:r>
            <a:r>
              <a:rPr lang="en-US" sz="1200" b="0" baseline="0" dirty="0"/>
              <a:t> </a:t>
            </a:r>
            <a:r>
              <a:rPr lang="en-US" sz="1200" b="0" dirty="0"/>
              <a:t>(Huawei)</a:t>
            </a:r>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9" r:id="rId3"/>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ieee802.org/11/private/Draft_Standards/11bf/Draft%20P802.11bf_D1.0.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tmp"/><Relationship Id="rId2" Type="http://schemas.openxmlformats.org/officeDocument/2006/relationships/image" Target="../media/image14.tmp"/><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fif"/><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tmp"/></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tmp"/><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3.tmp"/></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848600" cy="1066800"/>
          </a:xfrm>
          <a:noFill/>
        </p:spPr>
        <p:txBody>
          <a:bodyPr/>
          <a:lstStyle/>
          <a:p>
            <a:r>
              <a:rPr lang="en-US" altLang="en-US" sz="2800" dirty="0"/>
              <a:t>SR2SR link setup in SBP</a:t>
            </a:r>
            <a:endParaRPr lang="en-US" altLang="zh-CN" sz="2800" dirty="0"/>
          </a:p>
        </p:txBody>
      </p:sp>
      <p:sp>
        <p:nvSpPr>
          <p:cNvPr id="1031" name="Rectangle 6"/>
          <p:cNvSpPr>
            <a:spLocks noGrp="1" noChangeArrowheads="1"/>
          </p:cNvSpPr>
          <p:nvPr>
            <p:ph type="body" idx="1"/>
          </p:nvPr>
        </p:nvSpPr>
        <p:spPr>
          <a:xfrm>
            <a:off x="574705" y="1799449"/>
            <a:ext cx="7772400" cy="381000"/>
          </a:xfrm>
          <a:noFill/>
        </p:spPr>
        <p:txBody>
          <a:bodyPr/>
          <a:lstStyle/>
          <a:p>
            <a:pPr algn="ctr">
              <a:buFontTx/>
              <a:buNone/>
            </a:pPr>
            <a:r>
              <a:rPr lang="en-US" altLang="zh-CN" sz="2000" dirty="0"/>
              <a:t>Date:</a:t>
            </a:r>
            <a:r>
              <a:rPr lang="en-US" altLang="zh-CN" sz="2000" b="0" dirty="0"/>
              <a:t> </a:t>
            </a:r>
            <a:r>
              <a:rPr lang="en-US" altLang="en-US" sz="2000" b="0" dirty="0"/>
              <a:t>2023/6/xx</a:t>
            </a:r>
          </a:p>
        </p:txBody>
      </p:sp>
      <p:sp>
        <p:nvSpPr>
          <p:cNvPr id="1032" name="Rectangle 12"/>
          <p:cNvSpPr>
            <a:spLocks noChangeArrowheads="1"/>
          </p:cNvSpPr>
          <p:nvPr/>
        </p:nvSpPr>
        <p:spPr bwMode="auto">
          <a:xfrm>
            <a:off x="838200" y="2464982"/>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a:t>Authors:</a:t>
            </a:r>
            <a:endParaRPr lang="en-US" altLang="zh-CN" sz="2000" dirty="0"/>
          </a:p>
        </p:txBody>
      </p:sp>
      <p:graphicFrame>
        <p:nvGraphicFramePr>
          <p:cNvPr id="7" name="Table 9"/>
          <p:cNvGraphicFramePr>
            <a:graphicFrameLocks noGrp="1"/>
          </p:cNvGraphicFramePr>
          <p:nvPr>
            <p:extLst>
              <p:ext uri="{D42A27DB-BD31-4B8C-83A1-F6EECF244321}">
                <p14:modId xmlns:p14="http://schemas.microsoft.com/office/powerpoint/2010/main" val="321000196"/>
              </p:ext>
            </p:extLst>
          </p:nvPr>
        </p:nvGraphicFramePr>
        <p:xfrm>
          <a:off x="1009649" y="2925012"/>
          <a:ext cx="7200901" cy="2665062"/>
        </p:xfrm>
        <a:graphic>
          <a:graphicData uri="http://schemas.openxmlformats.org/drawingml/2006/table">
            <a:tbl>
              <a:tblPr firstRow="1" bandRow="1">
                <a:tableStyleId>{F5AB1C69-6EDB-4FF4-983F-18BD219EF322}</a:tableStyleId>
              </a:tblPr>
              <a:tblGrid>
                <a:gridCol w="1504951">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1366082">
                  <a:extLst>
                    <a:ext uri="{9D8B030D-6E8A-4147-A177-3AD203B41FA5}">
                      <a16:colId xmlns:a16="http://schemas.microsoft.com/office/drawing/2014/main" val="20002"/>
                    </a:ext>
                  </a:extLst>
                </a:gridCol>
                <a:gridCol w="955221">
                  <a:extLst>
                    <a:ext uri="{9D8B030D-6E8A-4147-A177-3AD203B41FA5}">
                      <a16:colId xmlns:a16="http://schemas.microsoft.com/office/drawing/2014/main" val="20003"/>
                    </a:ext>
                  </a:extLst>
                </a:gridCol>
                <a:gridCol w="2079247">
                  <a:extLst>
                    <a:ext uri="{9D8B030D-6E8A-4147-A177-3AD203B41FA5}">
                      <a16:colId xmlns:a16="http://schemas.microsoft.com/office/drawing/2014/main" val="20004"/>
                    </a:ext>
                  </a:extLst>
                </a:gridCol>
              </a:tblGrid>
              <a:tr h="171417">
                <a:tc>
                  <a:txBody>
                    <a:bodyPr/>
                    <a:lstStyle/>
                    <a:p>
                      <a:pPr algn="ctr"/>
                      <a:r>
                        <a:rPr lang="en-US" sz="1400" dirty="0">
                          <a:solidFill>
                            <a:schemeClr val="tx1"/>
                          </a:solidFill>
                        </a:rPr>
                        <a:t>Name</a:t>
                      </a:r>
                    </a:p>
                  </a:txBody>
                  <a:tcPr marL="51435" marR="51435" marT="25701" marB="2570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Affiliation</a:t>
                      </a:r>
                    </a:p>
                  </a:txBody>
                  <a:tcPr marL="51435" marR="51435" marT="25701" marB="2570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Address</a:t>
                      </a:r>
                    </a:p>
                  </a:txBody>
                  <a:tcPr marL="51435" marR="51435" marT="25701" marB="2570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Phone</a:t>
                      </a:r>
                    </a:p>
                  </a:txBody>
                  <a:tcPr marL="51435" marR="51435" marT="25701" marB="2570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Email</a:t>
                      </a:r>
                    </a:p>
                  </a:txBody>
                  <a:tcPr marL="51435" marR="51435" marT="25701" marB="2570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800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Narengerile</a:t>
                      </a:r>
                      <a:endParaRPr lang="en-US" sz="1400" dirty="0">
                        <a:latin typeface="+mn-lt"/>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Shenzhen, China</a:t>
                      </a: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latin typeface="+mn-lt"/>
                          <a:ea typeface="Times New Roman"/>
                          <a:cs typeface="Arial"/>
                        </a:rPr>
                        <a:t>narengerile@huawei.com </a:t>
                      </a: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800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latin typeface="+mn-lt"/>
                          <a:ea typeface="Times New Roman"/>
                          <a:cs typeface="Arial"/>
                        </a:rPr>
                        <a:t>Rui Du</a:t>
                      </a: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400" dirty="0">
                        <a:latin typeface="+mn-lt"/>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94684249"/>
                  </a:ext>
                </a:extLst>
              </a:tr>
              <a:tr h="4800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err="1">
                          <a:latin typeface="+mn-lt"/>
                          <a:ea typeface="Times New Roman"/>
                          <a:cs typeface="Arial"/>
                        </a:rPr>
                        <a:t>Mengshi</a:t>
                      </a:r>
                      <a:r>
                        <a:rPr lang="en-US" sz="1400" dirty="0">
                          <a:latin typeface="+mn-lt"/>
                          <a:ea typeface="Times New Roman"/>
                          <a:cs typeface="Arial"/>
                        </a:rPr>
                        <a:t> Hu</a:t>
                      </a: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a:latin typeface="+mn-lt"/>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8523610"/>
                  </a:ext>
                </a:extLst>
              </a:tr>
              <a:tr h="4800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err="1">
                          <a:latin typeface="+mn-lt"/>
                          <a:ea typeface="Times New Roman"/>
                          <a:cs typeface="Arial"/>
                        </a:rPr>
                        <a:t>Zhuqing</a:t>
                      </a:r>
                      <a:r>
                        <a:rPr lang="en-US" sz="1400" dirty="0">
                          <a:latin typeface="+mn-lt"/>
                          <a:ea typeface="Times New Roman"/>
                          <a:cs typeface="Arial"/>
                        </a:rPr>
                        <a:t> Tang</a:t>
                      </a: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a:latin typeface="+mn-lt"/>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800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err="1">
                          <a:latin typeface="+mn-lt"/>
                          <a:ea typeface="Times New Roman"/>
                          <a:cs typeface="Arial"/>
                        </a:rPr>
                        <a:t>Yiyan</a:t>
                      </a:r>
                      <a:r>
                        <a:rPr lang="en-US" sz="1400" dirty="0">
                          <a:latin typeface="+mn-lt"/>
                          <a:ea typeface="Times New Roman"/>
                          <a:cs typeface="Arial"/>
                        </a:rPr>
                        <a:t> Zhang</a:t>
                      </a: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a:latin typeface="+mn-lt"/>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914646"/>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762000"/>
          </a:xfrm>
        </p:spPr>
        <p:txBody>
          <a:bodyPr/>
          <a:lstStyle/>
          <a:p>
            <a:r>
              <a:rPr lang="en-US" altLang="zh-CN" sz="2600" dirty="0"/>
              <a:t>SP 2</a:t>
            </a:r>
            <a:endParaRPr lang="zh-CN" altLang="en-US" sz="2600" dirty="0"/>
          </a:p>
        </p:txBody>
      </p:sp>
      <p:sp>
        <p:nvSpPr>
          <p:cNvPr id="3" name="内容占位符 2"/>
          <p:cNvSpPr>
            <a:spLocks noGrp="1"/>
          </p:cNvSpPr>
          <p:nvPr>
            <p:ph idx="1"/>
          </p:nvPr>
        </p:nvSpPr>
        <p:spPr>
          <a:xfrm>
            <a:off x="762000" y="1676400"/>
            <a:ext cx="7772400" cy="4604593"/>
          </a:xfrm>
        </p:spPr>
        <p:txBody>
          <a:bodyPr/>
          <a:lstStyle/>
          <a:p>
            <a:pPr marL="192881" indent="-192881" algn="just" defTabSz="514350"/>
            <a:r>
              <a:rPr lang="en-US" altLang="zh-CN" sz="1600" dirty="0"/>
              <a:t>Do you agree that if the Preferred Responder List field in the SBP Request frame is set to 1, the SBP initiator is allowed to optionally specify the sensing responders in the Preferred Responder List to participate in SR2SR sounding phase in the SBP Request frame? </a:t>
            </a:r>
          </a:p>
          <a:p>
            <a:pPr marL="192881" indent="-192881" algn="just" defTabSz="514350"/>
            <a:endParaRPr lang="en-US" altLang="zh-CN" sz="1600" dirty="0"/>
          </a:p>
          <a:p>
            <a:pPr lvl="1" algn="just" defTabSz="514350">
              <a:buFont typeface="Times New Roman" panose="02020603050405020304" pitchFamily="18" charset="0"/>
              <a:buChar char="–"/>
            </a:pPr>
            <a:r>
              <a:rPr lang="en-US" altLang="zh-CN" sz="1600" dirty="0"/>
              <a:t>Add an </a:t>
            </a:r>
            <a:r>
              <a:rPr lang="en-GB" altLang="zh-CN" sz="1600" dirty="0"/>
              <a:t>SR2SR Sounding Bitmap in SBP Parameters element.</a:t>
            </a:r>
            <a:endParaRPr lang="en-US" altLang="zh-CN" sz="1600" b="0" dirty="0"/>
          </a:p>
          <a:p>
            <a:pPr lvl="1" algn="just" defTabSz="514350">
              <a:buFont typeface="Times New Roman" panose="02020603050405020304" pitchFamily="18" charset="0"/>
              <a:buChar char="–"/>
            </a:pPr>
            <a:r>
              <a:rPr lang="en-US" altLang="zh-CN" sz="1600" b="0" dirty="0"/>
              <a:t>Y/N/A</a:t>
            </a:r>
          </a:p>
          <a:p>
            <a:pPr lvl="1" algn="just" defTabSz="514350">
              <a:buFont typeface="Times New Roman" panose="02020603050405020304" pitchFamily="18" charset="0"/>
              <a:buChar char="–"/>
            </a:pPr>
            <a:endParaRPr lang="en-US" altLang="zh-CN" sz="1600" dirty="0"/>
          </a:p>
          <a:p>
            <a:pPr lvl="1" algn="just" defTabSz="514350">
              <a:buFont typeface="Times New Roman" panose="02020603050405020304" pitchFamily="18" charset="0"/>
              <a:buChar char="–"/>
            </a:pPr>
            <a:endParaRPr lang="en-US" altLang="zh-CN" sz="1600" b="0" dirty="0"/>
          </a:p>
          <a:p>
            <a:pPr lvl="1" algn="just" defTabSz="514350">
              <a:buFont typeface="Times New Roman" panose="02020603050405020304" pitchFamily="18" charset="0"/>
              <a:buChar char="–"/>
            </a:pPr>
            <a:endParaRPr lang="en-US" altLang="zh-CN" sz="1600" dirty="0"/>
          </a:p>
          <a:p>
            <a:pPr lvl="1" algn="just" defTabSz="514350">
              <a:buFont typeface="Times New Roman" panose="02020603050405020304" pitchFamily="18" charset="0"/>
              <a:buChar char="–"/>
            </a:pPr>
            <a:endParaRPr lang="en-US" altLang="zh-CN" sz="1600" dirty="0"/>
          </a:p>
        </p:txBody>
      </p:sp>
      <p:sp>
        <p:nvSpPr>
          <p:cNvPr id="4" name="灯片编号占位符 3"/>
          <p:cNvSpPr>
            <a:spLocks noGrp="1"/>
          </p:cNvSpPr>
          <p:nvPr>
            <p:ph type="sldNum" sz="quarter" idx="11"/>
          </p:nvPr>
        </p:nvSpPr>
        <p:spPr/>
        <p:txBody>
          <a:bodyPr/>
          <a:lstStyle/>
          <a:p>
            <a:r>
              <a:rPr lang="en-US" altLang="zh-CN"/>
              <a:t>Slide </a:t>
            </a:r>
            <a:fld id="{A0EBBC28-08F3-4A32-AE55-9B9A988B436A}" type="slidenum">
              <a:rPr lang="en-US" altLang="zh-CN" smtClean="0"/>
              <a:pPr/>
              <a:t>10</a:t>
            </a:fld>
            <a:endParaRPr lang="en-US" altLang="zh-CN"/>
          </a:p>
        </p:txBody>
      </p:sp>
    </p:spTree>
    <p:extLst>
      <p:ext uri="{BB962C8B-B14F-4D97-AF65-F5344CB8AC3E}">
        <p14:creationId xmlns:p14="http://schemas.microsoft.com/office/powerpoint/2010/main" val="615048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762000"/>
          </a:xfrm>
        </p:spPr>
        <p:txBody>
          <a:bodyPr/>
          <a:lstStyle/>
          <a:p>
            <a:r>
              <a:rPr lang="en-US" altLang="zh-CN" sz="2600" dirty="0"/>
              <a:t>SP 3</a:t>
            </a:r>
            <a:endParaRPr lang="zh-CN" altLang="en-US" sz="2600" dirty="0"/>
          </a:p>
        </p:txBody>
      </p:sp>
      <p:sp>
        <p:nvSpPr>
          <p:cNvPr id="3" name="内容占位符 2"/>
          <p:cNvSpPr>
            <a:spLocks noGrp="1"/>
          </p:cNvSpPr>
          <p:nvPr>
            <p:ph idx="1"/>
          </p:nvPr>
        </p:nvSpPr>
        <p:spPr>
          <a:xfrm>
            <a:off x="762000" y="1676400"/>
            <a:ext cx="7772400" cy="4604593"/>
          </a:xfrm>
        </p:spPr>
        <p:txBody>
          <a:bodyPr/>
          <a:lstStyle/>
          <a:p>
            <a:pPr marL="192881" indent="-192881" algn="just" defTabSz="514350"/>
            <a:r>
              <a:rPr lang="en-US" altLang="zh-CN" sz="1600" dirty="0"/>
              <a:t>Do you agree that if the Preferred Responder List field in the SBP Request frame is set to 1, the SBP initiator is allowed to optionally specify the role (TX or RX) of sensing responders in the Preferred Responder List to participate in SR2SR sounding phase in the SBP Request frame? </a:t>
            </a:r>
          </a:p>
          <a:p>
            <a:pPr marL="192881" indent="-192881" algn="just" defTabSz="514350"/>
            <a:endParaRPr lang="en-US" altLang="zh-CN" sz="1600" dirty="0"/>
          </a:p>
          <a:p>
            <a:pPr lvl="1" algn="just" defTabSz="514350">
              <a:buFont typeface="Times New Roman" panose="02020603050405020304" pitchFamily="18" charset="0"/>
              <a:buChar char="–"/>
            </a:pPr>
            <a:r>
              <a:rPr lang="en-US" altLang="zh-CN" sz="1600" dirty="0"/>
              <a:t>Add an </a:t>
            </a:r>
            <a:r>
              <a:rPr lang="en-GB" altLang="zh-CN" sz="1600" dirty="0"/>
              <a:t>SR2SR Sounding Role Bitmap in SBP Parameters element</a:t>
            </a:r>
            <a:endParaRPr lang="en-US" altLang="zh-CN" sz="1600" b="0" dirty="0"/>
          </a:p>
          <a:p>
            <a:pPr lvl="1" algn="just" defTabSz="514350">
              <a:buFont typeface="Times New Roman" panose="02020603050405020304" pitchFamily="18" charset="0"/>
              <a:buChar char="–"/>
            </a:pPr>
            <a:r>
              <a:rPr lang="en-US" altLang="zh-CN" sz="1600" b="0" dirty="0"/>
              <a:t>Y/N/A</a:t>
            </a:r>
          </a:p>
        </p:txBody>
      </p:sp>
      <p:sp>
        <p:nvSpPr>
          <p:cNvPr id="4" name="灯片编号占位符 3"/>
          <p:cNvSpPr>
            <a:spLocks noGrp="1"/>
          </p:cNvSpPr>
          <p:nvPr>
            <p:ph type="sldNum" sz="quarter" idx="11"/>
          </p:nvPr>
        </p:nvSpPr>
        <p:spPr/>
        <p:txBody>
          <a:bodyPr/>
          <a:lstStyle/>
          <a:p>
            <a:r>
              <a:rPr lang="en-US" altLang="zh-CN"/>
              <a:t>Slide </a:t>
            </a:r>
            <a:fld id="{A0EBBC28-08F3-4A32-AE55-9B9A988B436A}" type="slidenum">
              <a:rPr lang="en-US" altLang="zh-CN" smtClean="0"/>
              <a:pPr/>
              <a:t>11</a:t>
            </a:fld>
            <a:endParaRPr lang="en-US" altLang="zh-CN"/>
          </a:p>
        </p:txBody>
      </p:sp>
    </p:spTree>
    <p:extLst>
      <p:ext uri="{BB962C8B-B14F-4D97-AF65-F5344CB8AC3E}">
        <p14:creationId xmlns:p14="http://schemas.microsoft.com/office/powerpoint/2010/main" val="1297157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p:txBody>
          <a:bodyPr/>
          <a:lstStyle/>
          <a:p>
            <a:pPr marL="192881" indent="-192881" defTabSz="514350"/>
            <a:r>
              <a:rPr lang="en-US" altLang="zh-CN" sz="1800" dirty="0">
                <a:solidFill>
                  <a:srgbClr val="000000"/>
                </a:solidFill>
              </a:rPr>
              <a:t>[1] </a:t>
            </a:r>
            <a:r>
              <a:rPr lang="en-US" altLang="zh-CN" sz="1800" dirty="0">
                <a:solidFill>
                  <a:srgbClr val="000000"/>
                </a:solidFill>
                <a:hlinkClick r:id="rId2"/>
              </a:rPr>
              <a:t>https://www.ieee802.org/11/private/Draft_Standards/11bf/Draft%20P802.11bf_D1.0.pdf</a:t>
            </a:r>
            <a:endParaRPr lang="en-US" altLang="zh-CN" sz="1800" dirty="0">
              <a:solidFill>
                <a:srgbClr val="000000"/>
              </a:solidFill>
            </a:endParaRPr>
          </a:p>
          <a:p>
            <a:pPr marL="192881" indent="-192881" defTabSz="514350"/>
            <a:endParaRPr lang="en-US" altLang="zh-CN" sz="1800" dirty="0">
              <a:solidFill>
                <a:srgbClr val="000000"/>
              </a:solidFill>
            </a:endParaRPr>
          </a:p>
          <a:p>
            <a:pPr marL="192881" indent="-192881" defTabSz="514350"/>
            <a:endParaRPr lang="en-US" altLang="zh-CN" sz="1800" dirty="0">
              <a:solidFill>
                <a:srgbClr val="000000"/>
              </a:solidFill>
            </a:endParaRPr>
          </a:p>
        </p:txBody>
      </p:sp>
      <p:sp>
        <p:nvSpPr>
          <p:cNvPr id="4" name="灯片编号占位符 3"/>
          <p:cNvSpPr>
            <a:spLocks noGrp="1"/>
          </p:cNvSpPr>
          <p:nvPr>
            <p:ph type="sldNum" sz="quarter" idx="11"/>
          </p:nvPr>
        </p:nvSpPr>
        <p:spPr/>
        <p:txBody>
          <a:bodyPr/>
          <a:lstStyle/>
          <a:p>
            <a:r>
              <a:rPr lang="en-US" altLang="zh-CN"/>
              <a:t>Slide </a:t>
            </a:r>
            <a:fld id="{A0EBBC28-08F3-4A32-AE55-9B9A988B436A}" type="slidenum">
              <a:rPr lang="en-US" altLang="zh-CN" smtClean="0"/>
              <a:pPr/>
              <a:t>12</a:t>
            </a:fld>
            <a:endParaRPr lang="en-US" altLang="zh-CN"/>
          </a:p>
        </p:txBody>
      </p:sp>
    </p:spTree>
    <p:extLst>
      <p:ext uri="{BB962C8B-B14F-4D97-AF65-F5344CB8AC3E}">
        <p14:creationId xmlns:p14="http://schemas.microsoft.com/office/powerpoint/2010/main" val="1346200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65B2E509-6161-4E0E-A263-6D82BEFE01B0}"/>
              </a:ext>
            </a:extLst>
          </p:cNvPr>
          <p:cNvSpPr>
            <a:spLocks noGrp="1"/>
          </p:cNvSpPr>
          <p:nvPr>
            <p:ph type="sldNum" sz="quarter" idx="11"/>
          </p:nvPr>
        </p:nvSpPr>
        <p:spPr/>
        <p:txBody>
          <a:bodyPr/>
          <a:lstStyle/>
          <a:p>
            <a:r>
              <a:rPr lang="en-US" altLang="zh-CN"/>
              <a:t>Slide </a:t>
            </a:r>
            <a:fld id="{E3D10149-1651-4438-9F84-94B6C3B7D233}" type="slidenum">
              <a:rPr lang="en-US" altLang="zh-CN" smtClean="0"/>
              <a:pPr/>
              <a:t>13</a:t>
            </a:fld>
            <a:endParaRPr lang="en-US" altLang="zh-CN"/>
          </a:p>
        </p:txBody>
      </p:sp>
      <p:grpSp>
        <p:nvGrpSpPr>
          <p:cNvPr id="3" name="组合 2">
            <a:extLst>
              <a:ext uri="{FF2B5EF4-FFF2-40B4-BE49-F238E27FC236}">
                <a16:creationId xmlns:a16="http://schemas.microsoft.com/office/drawing/2014/main" id="{89BEAD4A-FE14-47BF-922E-B555C5E2439D}"/>
              </a:ext>
            </a:extLst>
          </p:cNvPr>
          <p:cNvGrpSpPr/>
          <p:nvPr/>
        </p:nvGrpSpPr>
        <p:grpSpPr>
          <a:xfrm>
            <a:off x="600289" y="3126368"/>
            <a:ext cx="6705813" cy="1385003"/>
            <a:chOff x="1403789" y="4814510"/>
            <a:chExt cx="6738213" cy="1389621"/>
          </a:xfrm>
        </p:grpSpPr>
        <p:pic>
          <p:nvPicPr>
            <p:cNvPr id="4" name="图片 3">
              <a:extLst>
                <a:ext uri="{FF2B5EF4-FFF2-40B4-BE49-F238E27FC236}">
                  <a16:creationId xmlns:a16="http://schemas.microsoft.com/office/drawing/2014/main" id="{D2BB3A13-DC73-4564-8164-F628274679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789" y="4814510"/>
              <a:ext cx="6738213" cy="1389621"/>
            </a:xfrm>
            <a:prstGeom prst="rect">
              <a:avLst/>
            </a:prstGeom>
            <a:ln>
              <a:noFill/>
            </a:ln>
            <a:effectLst>
              <a:outerShdw blurRad="50800" dist="38100" dir="2700000" algn="tl" rotWithShape="0">
                <a:prstClr val="black">
                  <a:alpha val="40000"/>
                </a:prstClr>
              </a:outerShdw>
            </a:effectLst>
          </p:spPr>
        </p:pic>
        <p:sp>
          <p:nvSpPr>
            <p:cNvPr id="5" name="矩形 4">
              <a:extLst>
                <a:ext uri="{FF2B5EF4-FFF2-40B4-BE49-F238E27FC236}">
                  <a16:creationId xmlns:a16="http://schemas.microsoft.com/office/drawing/2014/main" id="{B0F966DC-F8C4-4636-BDF4-DAB0A23AA238}"/>
                </a:ext>
              </a:extLst>
            </p:cNvPr>
            <p:cNvSpPr/>
            <p:nvPr/>
          </p:nvSpPr>
          <p:spPr bwMode="auto">
            <a:xfrm>
              <a:off x="1524000" y="5410200"/>
              <a:ext cx="6553200" cy="762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grpSp>
      <p:grpSp>
        <p:nvGrpSpPr>
          <p:cNvPr id="9" name="组合 8">
            <a:extLst>
              <a:ext uri="{FF2B5EF4-FFF2-40B4-BE49-F238E27FC236}">
                <a16:creationId xmlns:a16="http://schemas.microsoft.com/office/drawing/2014/main" id="{7E286A8B-BCB6-4288-B70B-543E649C10A6}"/>
              </a:ext>
            </a:extLst>
          </p:cNvPr>
          <p:cNvGrpSpPr/>
          <p:nvPr/>
        </p:nvGrpSpPr>
        <p:grpSpPr>
          <a:xfrm>
            <a:off x="632691" y="4953000"/>
            <a:ext cx="6673411" cy="1080784"/>
            <a:chOff x="609600" y="4352048"/>
            <a:chExt cx="6673411" cy="1080784"/>
          </a:xfrm>
        </p:grpSpPr>
        <p:pic>
          <p:nvPicPr>
            <p:cNvPr id="7" name="图片 6">
              <a:extLst>
                <a:ext uri="{FF2B5EF4-FFF2-40B4-BE49-F238E27FC236}">
                  <a16:creationId xmlns:a16="http://schemas.microsoft.com/office/drawing/2014/main" id="{A1C9E7F8-26E1-452C-8225-50430A6472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4352048"/>
              <a:ext cx="6673411" cy="1080784"/>
            </a:xfrm>
            <a:prstGeom prst="rect">
              <a:avLst/>
            </a:prstGeom>
            <a:effectLst>
              <a:outerShdw blurRad="50800" dist="38100" dir="2700000" algn="tl" rotWithShape="0">
                <a:prstClr val="black">
                  <a:alpha val="40000"/>
                </a:prstClr>
              </a:outerShdw>
            </a:effectLst>
          </p:spPr>
        </p:pic>
        <p:sp>
          <p:nvSpPr>
            <p:cNvPr id="8" name="矩形 7">
              <a:extLst>
                <a:ext uri="{FF2B5EF4-FFF2-40B4-BE49-F238E27FC236}">
                  <a16:creationId xmlns:a16="http://schemas.microsoft.com/office/drawing/2014/main" id="{91DE71A5-068B-4E51-8D55-3C51BEE9B484}"/>
                </a:ext>
              </a:extLst>
            </p:cNvPr>
            <p:cNvSpPr/>
            <p:nvPr/>
          </p:nvSpPr>
          <p:spPr bwMode="auto">
            <a:xfrm>
              <a:off x="669705" y="4352048"/>
              <a:ext cx="6553200" cy="524752"/>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3144030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2</a:t>
            </a:fld>
            <a:endParaRPr lang="en-US" altLang="zh-CN"/>
          </a:p>
        </p:txBody>
      </p:sp>
      <p:sp>
        <p:nvSpPr>
          <p:cNvPr id="14341" name="Rectangle 2"/>
          <p:cNvSpPr>
            <a:spLocks noGrp="1" noChangeArrowheads="1"/>
          </p:cNvSpPr>
          <p:nvPr>
            <p:ph type="title"/>
          </p:nvPr>
        </p:nvSpPr>
        <p:spPr>
          <a:xfrm>
            <a:off x="723900" y="685800"/>
            <a:ext cx="7772400" cy="490718"/>
          </a:xfrm>
          <a:noFill/>
        </p:spPr>
        <p:txBody>
          <a:bodyPr/>
          <a:lstStyle/>
          <a:p>
            <a:r>
              <a:rPr lang="en-US" altLang="zh-CN" sz="2800" dirty="0"/>
              <a:t>Introduction</a:t>
            </a:r>
            <a:endParaRPr lang="en-GB" altLang="zh-CN" sz="2800" dirty="0"/>
          </a:p>
        </p:txBody>
      </p:sp>
      <p:sp>
        <p:nvSpPr>
          <p:cNvPr id="14342" name="Rectangle 3"/>
          <p:cNvSpPr txBox="1">
            <a:spLocks noChangeArrowheads="1"/>
          </p:cNvSpPr>
          <p:nvPr/>
        </p:nvSpPr>
        <p:spPr bwMode="auto">
          <a:xfrm>
            <a:off x="688182" y="1437640"/>
            <a:ext cx="7767636" cy="474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buFont typeface="Arial" panose="020B0604020202020204" pitchFamily="34" charset="0"/>
              <a:buChar char="•"/>
            </a:pPr>
            <a:r>
              <a:rPr lang="en-US" altLang="en-US" sz="1600" dirty="0">
                <a:solidFill>
                  <a:srgbClr val="000000"/>
                </a:solidFill>
                <a:latin typeface="Times New Roman"/>
                <a:ea typeface="MS Gothic" panose="020B0609070205080204" pitchFamily="49" charset="-128"/>
                <a:cs typeface="Times New Roman"/>
                <a:sym typeface="Times New Roman"/>
              </a:rPr>
              <a:t>This contribution proposes to resolve CID 2209:</a:t>
            </a:r>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marL="0" indent="0" algn="just"/>
            <a:endParaRPr lang="en-US" altLang="en-US" sz="1600" dirty="0">
              <a:solidFill>
                <a:srgbClr val="000000"/>
              </a:solidFill>
              <a:latin typeface="Times New Roman"/>
              <a:ea typeface="MS Gothic" panose="020B0609070205080204" pitchFamily="49" charset="-128"/>
              <a:cs typeface="Times New Roman"/>
              <a:sym typeface="Times New Roman"/>
            </a:endParaRPr>
          </a:p>
          <a:p>
            <a:pPr marL="0" indent="0" algn="just"/>
            <a:endParaRPr lang="en-US" altLang="en-US" sz="1600" dirty="0">
              <a:solidFill>
                <a:srgbClr val="000000"/>
              </a:solidFill>
              <a:latin typeface="Times New Roman"/>
              <a:ea typeface="MS Gothic" panose="020B0609070205080204" pitchFamily="49" charset="-128"/>
              <a:cs typeface="Times New Roman"/>
              <a:sym typeface="Times New Roman"/>
            </a:endParaRPr>
          </a:p>
          <a:p>
            <a:pPr algn="just">
              <a:buFont typeface="Arial" panose="020B0604020202020204" pitchFamily="34" charset="0"/>
              <a:buChar char="•"/>
            </a:pPr>
            <a:r>
              <a:rPr lang="en-US" altLang="zh-CN" sz="1600" dirty="0">
                <a:solidFill>
                  <a:srgbClr val="000000"/>
                </a:solidFill>
                <a:latin typeface="Times New Roman"/>
                <a:ea typeface="MS Gothic" panose="020B0609070205080204" pitchFamily="49" charset="-128"/>
                <a:cs typeface="Times New Roman"/>
                <a:sym typeface="Times New Roman"/>
              </a:rPr>
              <a:t>Summary: To enable the SBP initiator to indicate to the SBP responder that which SR2SR channels should be measured.</a:t>
            </a:r>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marL="0" indent="0" algn="just"/>
            <a:endParaRPr lang="en-US" altLang="en-US" sz="1600" dirty="0">
              <a:solidFill>
                <a:srgbClr val="000000"/>
              </a:solidFill>
              <a:latin typeface="Times New Roman"/>
              <a:ea typeface="MS Gothic" panose="020B0609070205080204" pitchFamily="49" charset="-128"/>
              <a:cs typeface="Times New Roman"/>
              <a:sym typeface="Times New Roman"/>
            </a:endParaRPr>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p:txBody>
      </p:sp>
      <p:graphicFrame>
        <p:nvGraphicFramePr>
          <p:cNvPr id="3" name="表格 2">
            <a:extLst>
              <a:ext uri="{FF2B5EF4-FFF2-40B4-BE49-F238E27FC236}">
                <a16:creationId xmlns:a16="http://schemas.microsoft.com/office/drawing/2014/main" id="{766EFFF3-0F19-4DB2-BC59-3C89A8F52EDD}"/>
              </a:ext>
            </a:extLst>
          </p:cNvPr>
          <p:cNvGraphicFramePr>
            <a:graphicFrameLocks noGrp="1"/>
          </p:cNvGraphicFramePr>
          <p:nvPr>
            <p:extLst>
              <p:ext uri="{D42A27DB-BD31-4B8C-83A1-F6EECF244321}">
                <p14:modId xmlns:p14="http://schemas.microsoft.com/office/powerpoint/2010/main" val="2505493895"/>
              </p:ext>
            </p:extLst>
          </p:nvPr>
        </p:nvGraphicFramePr>
        <p:xfrm>
          <a:off x="972740" y="1981200"/>
          <a:ext cx="7274720" cy="1955800"/>
        </p:xfrm>
        <a:graphic>
          <a:graphicData uri="http://schemas.openxmlformats.org/drawingml/2006/table">
            <a:tbl>
              <a:tblPr firstRow="1" bandRow="1">
                <a:tableStyleId>{0505E3EF-67EA-436B-97B2-0124C06EBD24}</a:tableStyleId>
              </a:tblPr>
              <a:tblGrid>
                <a:gridCol w="546618">
                  <a:extLst>
                    <a:ext uri="{9D8B030D-6E8A-4147-A177-3AD203B41FA5}">
                      <a16:colId xmlns:a16="http://schemas.microsoft.com/office/drawing/2014/main" val="2547458148"/>
                    </a:ext>
                  </a:extLst>
                </a:gridCol>
                <a:gridCol w="1140180">
                  <a:extLst>
                    <a:ext uri="{9D8B030D-6E8A-4147-A177-3AD203B41FA5}">
                      <a16:colId xmlns:a16="http://schemas.microsoft.com/office/drawing/2014/main" val="548834826"/>
                    </a:ext>
                  </a:extLst>
                </a:gridCol>
                <a:gridCol w="914400">
                  <a:extLst>
                    <a:ext uri="{9D8B030D-6E8A-4147-A177-3AD203B41FA5}">
                      <a16:colId xmlns:a16="http://schemas.microsoft.com/office/drawing/2014/main" val="3722341430"/>
                    </a:ext>
                  </a:extLst>
                </a:gridCol>
                <a:gridCol w="2819400">
                  <a:extLst>
                    <a:ext uri="{9D8B030D-6E8A-4147-A177-3AD203B41FA5}">
                      <a16:colId xmlns:a16="http://schemas.microsoft.com/office/drawing/2014/main" val="2329615173"/>
                    </a:ext>
                  </a:extLst>
                </a:gridCol>
                <a:gridCol w="1854122">
                  <a:extLst>
                    <a:ext uri="{9D8B030D-6E8A-4147-A177-3AD203B41FA5}">
                      <a16:colId xmlns:a16="http://schemas.microsoft.com/office/drawing/2014/main" val="265158779"/>
                    </a:ext>
                  </a:extLst>
                </a:gridCol>
              </a:tblGrid>
              <a:tr h="370840">
                <a:tc>
                  <a:txBody>
                    <a:bodyPr/>
                    <a:lstStyle/>
                    <a:p>
                      <a:r>
                        <a:rPr lang="en-GB" sz="1400" kern="1200" dirty="0"/>
                        <a:t>CID</a:t>
                      </a:r>
                      <a:endParaRPr lang="en-GB" sz="1400" b="1" kern="1200" dirty="0">
                        <a:solidFill>
                          <a:schemeClr val="tx1"/>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kern="1200" dirty="0"/>
                        <a:t>C</a:t>
                      </a:r>
                      <a:r>
                        <a:rPr lang="en-US" altLang="zh-CN" sz="1400" kern="1200" dirty="0" err="1"/>
                        <a:t>ommenter</a:t>
                      </a:r>
                      <a:endParaRPr lang="en-GB" sz="1400" b="1" kern="1200" dirty="0">
                        <a:solidFill>
                          <a:schemeClr val="tx1"/>
                        </a:solidFill>
                        <a:latin typeface="+mn-lt"/>
                        <a:ea typeface="+mn-ea"/>
                        <a:cs typeface="+mn-cs"/>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a:t>Page</a:t>
                      </a:r>
                      <a:endParaRPr lang="en-GB" sz="1400" dirty="0">
                        <a:solidFill>
                          <a:schemeClr val="tx1"/>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a:t>Comment</a:t>
                      </a:r>
                      <a:endParaRPr lang="en-GB" sz="1400" dirty="0">
                        <a:solidFill>
                          <a:schemeClr val="tx1"/>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a:t>Proposed change</a:t>
                      </a:r>
                      <a:endParaRPr lang="en-GB" sz="1400" dirty="0">
                        <a:solidFill>
                          <a:schemeClr val="tx1"/>
                        </a:solidFill>
                      </a:endParaRPr>
                    </a:p>
                  </a:txBody>
                  <a:tcPr>
                    <a:lnL w="12700" cap="flat" cmpd="sng" algn="ctr">
                      <a:solidFill>
                        <a:schemeClr val="bg2"/>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89458726"/>
                  </a:ext>
                </a:extLst>
              </a:tr>
              <a:tr h="370840">
                <a:tc>
                  <a:txBody>
                    <a:bodyPr/>
                    <a:lstStyle/>
                    <a:p>
                      <a:r>
                        <a:rPr lang="en-GB" sz="1400" dirty="0"/>
                        <a:t>2209</a:t>
                      </a:r>
                      <a:endParaRPr lang="en-GB" sz="1400" dirty="0">
                        <a:solidFill>
                          <a:schemeClr val="tx1"/>
                        </a:solidFill>
                      </a:endParaRPr>
                    </a:p>
                  </a:txBody>
                  <a:tcPr>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tcPr>
                </a:tc>
                <a:tc>
                  <a:txBody>
                    <a:bodyPr/>
                    <a:lstStyle/>
                    <a:p>
                      <a:r>
                        <a:rPr lang="en-GB" sz="1400" dirty="0"/>
                        <a:t>Narengerile</a:t>
                      </a:r>
                      <a:endParaRPr lang="en-GB" sz="1400" dirty="0">
                        <a:solidFill>
                          <a:schemeClr val="tx1"/>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tcPr>
                </a:tc>
                <a:tc>
                  <a:txBody>
                    <a:bodyPr/>
                    <a:lstStyle/>
                    <a:p>
                      <a:r>
                        <a:rPr lang="en-GB" sz="1400" dirty="0"/>
                        <a:t>191-194</a:t>
                      </a:r>
                      <a:endParaRPr lang="en-GB" sz="1400" dirty="0">
                        <a:solidFill>
                          <a:schemeClr val="tx1"/>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tcPr>
                </a:tc>
                <a:tc>
                  <a:txBody>
                    <a:bodyPr/>
                    <a:lstStyle/>
                    <a:p>
                      <a:r>
                        <a:rPr lang="en-US" altLang="zh-CN" sz="1400" kern="1200" dirty="0">
                          <a:effectLst/>
                        </a:rPr>
                        <a:t>If SBP initiator is able to provide a list of sensing responders, the SBP initiator should also be able to request SR2SR sensing between certain pairs of sensing responders if the channel between sensing responders is of interest</a:t>
                      </a:r>
                      <a:endParaRPr lang="en-GB" sz="1400" dirty="0">
                        <a:solidFill>
                          <a:schemeClr val="tx1"/>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tcPr>
                </a:tc>
                <a:tc>
                  <a:txBody>
                    <a:bodyPr/>
                    <a:lstStyle/>
                    <a:p>
                      <a:r>
                        <a:rPr lang="en-GB" sz="1400" dirty="0"/>
                        <a:t>The commenter will provide a contribution.</a:t>
                      </a:r>
                      <a:endParaRPr lang="en-GB" sz="1400" dirty="0">
                        <a:solidFill>
                          <a:schemeClr val="tx1"/>
                        </a:solidFill>
                      </a:endParaRPr>
                    </a:p>
                  </a:txBody>
                  <a:tcPr>
                    <a:lnL w="12700" cap="flat" cmpd="sng" algn="ctr">
                      <a:solidFill>
                        <a:schemeClr val="bg2"/>
                      </a:solidFill>
                      <a:prstDash val="solid"/>
                      <a:round/>
                      <a:headEnd type="none" w="med" len="med"/>
                      <a:tailEnd type="none" w="med" len="med"/>
                    </a:lnL>
                    <a:lnT w="12700" cap="flat" cmpd="sng" algn="ctr">
                      <a:solidFill>
                        <a:schemeClr val="bg2"/>
                      </a:solidFill>
                      <a:prstDash val="solid"/>
                      <a:round/>
                      <a:headEnd type="none" w="med" len="med"/>
                      <a:tailEnd type="none" w="med" len="med"/>
                    </a:lnT>
                  </a:tcPr>
                </a:tc>
                <a:extLst>
                  <a:ext uri="{0D108BD9-81ED-4DB2-BD59-A6C34878D82A}">
                    <a16:rowId xmlns:a16="http://schemas.microsoft.com/office/drawing/2014/main" val="241291559"/>
                  </a:ext>
                </a:extLst>
              </a:tr>
            </a:tbl>
          </a:graphicData>
        </a:graphic>
      </p:graphicFrame>
    </p:spTree>
    <p:extLst>
      <p:ext uri="{BB962C8B-B14F-4D97-AF65-F5344CB8AC3E}">
        <p14:creationId xmlns:p14="http://schemas.microsoft.com/office/powerpoint/2010/main" val="1051795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F25AEA33-1765-4985-BD65-8C86B161BBB6}"/>
              </a:ext>
            </a:extLst>
          </p:cNvPr>
          <p:cNvSpPr>
            <a:spLocks noGrp="1"/>
          </p:cNvSpPr>
          <p:nvPr>
            <p:ph type="sldNum" sz="quarter" idx="11"/>
          </p:nvPr>
        </p:nvSpPr>
        <p:spPr/>
        <p:txBody>
          <a:bodyPr/>
          <a:lstStyle/>
          <a:p>
            <a:r>
              <a:rPr lang="en-US" altLang="zh-CN"/>
              <a:t>Slide </a:t>
            </a:r>
            <a:fld id="{E3D10149-1651-4438-9F84-94B6C3B7D233}" type="slidenum">
              <a:rPr lang="en-US" altLang="zh-CN" smtClean="0"/>
              <a:pPr/>
              <a:t>3</a:t>
            </a:fld>
            <a:endParaRPr lang="en-US" altLang="zh-CN"/>
          </a:p>
        </p:txBody>
      </p:sp>
      <p:sp>
        <p:nvSpPr>
          <p:cNvPr id="4" name="Rectangle 2">
            <a:extLst>
              <a:ext uri="{FF2B5EF4-FFF2-40B4-BE49-F238E27FC236}">
                <a16:creationId xmlns:a16="http://schemas.microsoft.com/office/drawing/2014/main" id="{AEFC5F08-9E41-4FB9-95D8-C988A32127D0}"/>
              </a:ext>
            </a:extLst>
          </p:cNvPr>
          <p:cNvSpPr txBox="1">
            <a:spLocks noChangeArrowheads="1"/>
          </p:cNvSpPr>
          <p:nvPr/>
        </p:nvSpPr>
        <p:spPr>
          <a:xfrm>
            <a:off x="723900" y="650735"/>
            <a:ext cx="7772400" cy="485657"/>
          </a:xfrm>
          <a:prstGeom prst="rect">
            <a:avLst/>
          </a:prstGeom>
          <a:noFill/>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GB" altLang="zh-CN" sz="2800" kern="0" dirty="0"/>
              <a:t>Potential problems – use case</a:t>
            </a:r>
          </a:p>
        </p:txBody>
      </p:sp>
      <p:sp>
        <p:nvSpPr>
          <p:cNvPr id="64" name="Rectangle 3">
            <a:extLst>
              <a:ext uri="{FF2B5EF4-FFF2-40B4-BE49-F238E27FC236}">
                <a16:creationId xmlns:a16="http://schemas.microsoft.com/office/drawing/2014/main" id="{E2F6ABA4-463E-4E7F-A9C1-1F92B3650C1D}"/>
              </a:ext>
            </a:extLst>
          </p:cNvPr>
          <p:cNvSpPr txBox="1">
            <a:spLocks noChangeArrowheads="1"/>
          </p:cNvSpPr>
          <p:nvPr/>
        </p:nvSpPr>
        <p:spPr bwMode="auto">
          <a:xfrm>
            <a:off x="95313" y="1539361"/>
            <a:ext cx="4787313" cy="3055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r>
              <a:rPr lang="en-US" altLang="en-US" sz="1600" b="1" dirty="0">
                <a:solidFill>
                  <a:srgbClr val="000000"/>
                </a:solidFill>
                <a:latin typeface="Times New Roman"/>
                <a:ea typeface="MS Gothic" panose="020B0609070205080204" pitchFamily="49" charset="-128"/>
                <a:cs typeface="Times New Roman"/>
                <a:sym typeface="Times New Roman"/>
              </a:rPr>
              <a:t>Use case:</a:t>
            </a:r>
          </a:p>
          <a:p>
            <a:pPr>
              <a:buFont typeface="Arial" panose="020B0604020202020204" pitchFamily="34" charset="0"/>
              <a:buChar char="•"/>
            </a:pPr>
            <a:r>
              <a:rPr lang="en-US" altLang="en-US" sz="1400" dirty="0">
                <a:solidFill>
                  <a:srgbClr val="000000"/>
                </a:solidFill>
                <a:latin typeface="Times New Roman"/>
                <a:ea typeface="MS Gothic" panose="020B0609070205080204" pitchFamily="49" charset="-128"/>
                <a:cs typeface="Times New Roman"/>
                <a:sym typeface="Times New Roman"/>
              </a:rPr>
              <a:t>The application resides at the SBP initiator (non-AP STA A), which intends to monitor the health status of the people in the beds in Room 1 and Room 2, respectively.</a:t>
            </a:r>
          </a:p>
          <a:p>
            <a:pPr>
              <a:buFont typeface="Arial" panose="020B0604020202020204" pitchFamily="34" charset="0"/>
              <a:buChar char="•"/>
            </a:pPr>
            <a:r>
              <a:rPr lang="en-US" altLang="en-US" sz="1400" dirty="0">
                <a:solidFill>
                  <a:srgbClr val="000000"/>
                </a:solidFill>
                <a:latin typeface="Times New Roman"/>
                <a:ea typeface="MS Gothic" panose="020B0609070205080204" pitchFamily="49" charset="-128"/>
                <a:cs typeface="Times New Roman"/>
                <a:sym typeface="Times New Roman"/>
              </a:rPr>
              <a:t>AP is located in Room 3. </a:t>
            </a:r>
            <a:endParaRPr lang="en-US" altLang="en-US" sz="1600" dirty="0">
              <a:solidFill>
                <a:srgbClr val="000000"/>
              </a:solidFill>
              <a:latin typeface="Times New Roman"/>
              <a:ea typeface="MS Gothic" panose="020B0609070205080204" pitchFamily="49" charset="-128"/>
              <a:cs typeface="Times New Roman"/>
              <a:sym typeface="Times New Roman"/>
            </a:endParaRPr>
          </a:p>
          <a:p>
            <a:pPr marL="0" indent="0"/>
            <a:r>
              <a:rPr lang="en-US" altLang="en-US" sz="1600" b="1" dirty="0">
                <a:solidFill>
                  <a:srgbClr val="000000"/>
                </a:solidFill>
                <a:latin typeface="Times New Roman"/>
                <a:ea typeface="MS Gothic" panose="020B0609070205080204" pitchFamily="49" charset="-128"/>
                <a:cs typeface="Times New Roman"/>
                <a:sym typeface="Times New Roman"/>
              </a:rPr>
              <a:t>Assumptions:</a:t>
            </a:r>
          </a:p>
          <a:p>
            <a:pPr>
              <a:buFont typeface="Arial" panose="020B0604020202020204" pitchFamily="34" charset="0"/>
              <a:buChar char="•"/>
            </a:pPr>
            <a:r>
              <a:rPr lang="en-US" altLang="en-US" sz="1400" dirty="0">
                <a:solidFill>
                  <a:srgbClr val="000000"/>
                </a:solidFill>
                <a:latin typeface="Times New Roman"/>
                <a:ea typeface="MS Gothic" panose="020B0609070205080204" pitchFamily="49" charset="-128"/>
                <a:cs typeface="Times New Roman"/>
                <a:sym typeface="Times New Roman"/>
              </a:rPr>
              <a:t>All non-AP STAs are associated with the AP.</a:t>
            </a:r>
          </a:p>
          <a:p>
            <a:pPr>
              <a:buFont typeface="Arial" panose="020B0604020202020204" pitchFamily="34" charset="0"/>
              <a:buChar char="•"/>
            </a:pPr>
            <a:r>
              <a:rPr lang="en-US" altLang="en-US" sz="1400" dirty="0">
                <a:solidFill>
                  <a:srgbClr val="000000"/>
                </a:solidFill>
                <a:latin typeface="Times New Roman"/>
                <a:ea typeface="MS Gothic" panose="020B0609070205080204" pitchFamily="49" charset="-128"/>
                <a:cs typeface="Times New Roman"/>
                <a:sym typeface="Times New Roman"/>
              </a:rPr>
              <a:t>Non-AP STAs A (SBP initiator), B, C and D belong to the same system/product. (DCN 73r0)</a:t>
            </a:r>
          </a:p>
          <a:p>
            <a:pPr lvl="1">
              <a:buFont typeface="Arial" panose="020B0604020202020204" pitchFamily="34" charset="0"/>
              <a:buChar char="•"/>
            </a:pPr>
            <a:r>
              <a:rPr lang="en-US" altLang="en-US" sz="1400" dirty="0">
                <a:solidFill>
                  <a:srgbClr val="000000"/>
                </a:solidFill>
                <a:latin typeface="Times New Roman"/>
                <a:ea typeface="MS Gothic" panose="020B0609070205080204" pitchFamily="49" charset="-128"/>
                <a:cs typeface="Times New Roman"/>
                <a:sym typeface="Times New Roman"/>
              </a:rPr>
              <a:t>SBP initiator has prior knowledge about non-AP STA B, C, and D, e.g., location, power stat</a:t>
            </a:r>
            <a:r>
              <a:rPr lang="en-US" altLang="zh-CN" sz="1400" dirty="0">
                <a:solidFill>
                  <a:srgbClr val="000000"/>
                </a:solidFill>
                <a:latin typeface="Times New Roman"/>
                <a:ea typeface="MS Gothic" panose="020B0609070205080204" pitchFamily="49" charset="-128"/>
                <a:cs typeface="Times New Roman"/>
                <a:sym typeface="Times New Roman"/>
              </a:rPr>
              <a:t>us</a:t>
            </a:r>
            <a:r>
              <a:rPr lang="en-US" altLang="en-US" sz="1400" dirty="0">
                <a:solidFill>
                  <a:srgbClr val="000000"/>
                </a:solidFill>
                <a:latin typeface="Times New Roman"/>
                <a:ea typeface="MS Gothic" panose="020B0609070205080204" pitchFamily="49" charset="-128"/>
                <a:cs typeface="Times New Roman"/>
                <a:sym typeface="Times New Roman"/>
              </a:rPr>
              <a:t>, etc.</a:t>
            </a:r>
          </a:p>
          <a:p>
            <a:pPr>
              <a:buFont typeface="Arial" panose="020B0604020202020204" pitchFamily="34" charset="0"/>
              <a:buChar char="•"/>
            </a:pPr>
            <a:r>
              <a:rPr lang="en-US" altLang="en-US" sz="1400" dirty="0">
                <a:solidFill>
                  <a:srgbClr val="000000"/>
                </a:solidFill>
                <a:latin typeface="Times New Roman"/>
                <a:ea typeface="MS Gothic" panose="020B0609070205080204" pitchFamily="49" charset="-128"/>
                <a:cs typeface="Times New Roman"/>
                <a:sym typeface="Times New Roman"/>
              </a:rPr>
              <a:t>SBP initiator intends to estimate the channel between B and C (‘</a:t>
            </a:r>
            <a:r>
              <a:rPr lang="en-US" altLang="en-US" sz="1400" i="1" dirty="0">
                <a:solidFill>
                  <a:srgbClr val="000000"/>
                </a:solidFill>
                <a:latin typeface="Times New Roman"/>
                <a:ea typeface="MS Gothic" panose="020B0609070205080204" pitchFamily="49" charset="-128"/>
                <a:cs typeface="Times New Roman"/>
                <a:sym typeface="Times New Roman"/>
              </a:rPr>
              <a:t>Channel BC</a:t>
            </a:r>
            <a:r>
              <a:rPr lang="en-US" altLang="en-US" sz="1400" dirty="0">
                <a:solidFill>
                  <a:srgbClr val="000000"/>
                </a:solidFill>
                <a:latin typeface="Times New Roman"/>
                <a:ea typeface="MS Gothic" panose="020B0609070205080204" pitchFamily="49" charset="-128"/>
                <a:cs typeface="Times New Roman"/>
                <a:sym typeface="Times New Roman"/>
              </a:rPr>
              <a:t>’) and the channel between itself and D (‘</a:t>
            </a:r>
            <a:r>
              <a:rPr lang="en-US" altLang="en-US" sz="1400" i="1" dirty="0">
                <a:solidFill>
                  <a:srgbClr val="000000"/>
                </a:solidFill>
                <a:latin typeface="Times New Roman"/>
                <a:ea typeface="MS Gothic" panose="020B0609070205080204" pitchFamily="49" charset="-128"/>
                <a:cs typeface="Times New Roman"/>
                <a:sym typeface="Times New Roman"/>
              </a:rPr>
              <a:t>Channel AD</a:t>
            </a:r>
            <a:r>
              <a:rPr lang="en-US" altLang="en-US" sz="1400" dirty="0">
                <a:solidFill>
                  <a:srgbClr val="000000"/>
                </a:solidFill>
                <a:latin typeface="Times New Roman"/>
                <a:ea typeface="MS Gothic" panose="020B0609070205080204" pitchFamily="49" charset="-128"/>
                <a:cs typeface="Times New Roman"/>
                <a:sym typeface="Times New Roman"/>
              </a:rPr>
              <a:t>’).</a:t>
            </a:r>
          </a:p>
        </p:txBody>
      </p:sp>
      <p:sp>
        <p:nvSpPr>
          <p:cNvPr id="69" name="文本框 68">
            <a:extLst>
              <a:ext uri="{FF2B5EF4-FFF2-40B4-BE49-F238E27FC236}">
                <a16:creationId xmlns:a16="http://schemas.microsoft.com/office/drawing/2014/main" id="{CB6B5F1F-BB06-4FF5-9D29-943A6DA9471F}"/>
              </a:ext>
            </a:extLst>
          </p:cNvPr>
          <p:cNvSpPr txBox="1"/>
          <p:nvPr/>
        </p:nvSpPr>
        <p:spPr>
          <a:xfrm>
            <a:off x="275276" y="5013064"/>
            <a:ext cx="8655682" cy="1631216"/>
          </a:xfrm>
          <a:prstGeom prst="rect">
            <a:avLst/>
          </a:prstGeom>
          <a:solidFill>
            <a:schemeClr val="accent5">
              <a:lumMod val="20000"/>
              <a:lumOff val="80000"/>
            </a:schemeClr>
          </a:solidFill>
          <a:ln>
            <a:noFill/>
          </a:ln>
        </p:spPr>
        <p:txBody>
          <a:bodyPr wrap="square" rtlCol="0">
            <a:spAutoFit/>
          </a:bodyPr>
          <a:lstStyle/>
          <a:p>
            <a:r>
              <a:rPr lang="en-GB" sz="1600" b="1" dirty="0">
                <a:solidFill>
                  <a:srgbClr val="000000"/>
                </a:solidFill>
                <a:latin typeface="Times New Roman"/>
                <a:ea typeface="MS Gothic" panose="020B0609070205080204" pitchFamily="49" charset="-128"/>
                <a:cs typeface="Times New Roman"/>
              </a:rPr>
              <a:t>What the current 11bf spec can </a:t>
            </a:r>
            <a:r>
              <a:rPr lang="en-US" sz="1600" b="1" dirty="0">
                <a:solidFill>
                  <a:srgbClr val="000000"/>
                </a:solidFill>
                <a:latin typeface="Times New Roman"/>
                <a:ea typeface="MS Gothic" panose="020B0609070205080204" pitchFamily="49" charset="-128"/>
                <a:cs typeface="Times New Roman"/>
              </a:rPr>
              <a:t>do</a:t>
            </a:r>
            <a:r>
              <a:rPr lang="zh-CN" altLang="en-US" sz="1600" b="1" dirty="0">
                <a:solidFill>
                  <a:srgbClr val="000000"/>
                </a:solidFill>
                <a:latin typeface="Times New Roman"/>
                <a:ea typeface="MS Gothic" panose="020B0609070205080204" pitchFamily="49" charset="-128"/>
                <a:cs typeface="Times New Roman"/>
              </a:rPr>
              <a:t> </a:t>
            </a:r>
            <a:r>
              <a:rPr lang="en-GB" sz="1600" b="1" dirty="0">
                <a:solidFill>
                  <a:srgbClr val="000000"/>
                </a:solidFill>
                <a:latin typeface="Times New Roman"/>
                <a:ea typeface="MS Gothic" panose="020B0609070205080204" pitchFamily="49" charset="-128"/>
                <a:cs typeface="Times New Roman"/>
              </a:rPr>
              <a:t>and </a:t>
            </a:r>
            <a:r>
              <a:rPr lang="en-GB" sz="1600" b="1" dirty="0">
                <a:solidFill>
                  <a:srgbClr val="0000FF"/>
                </a:solidFill>
                <a:latin typeface="Times New Roman"/>
                <a:ea typeface="MS Gothic" panose="020B0609070205080204" pitchFamily="49" charset="-128"/>
                <a:cs typeface="Times New Roman"/>
              </a:rPr>
              <a:t>cannot</a:t>
            </a:r>
            <a:r>
              <a:rPr lang="en-GB" sz="1600" b="1" dirty="0">
                <a:solidFill>
                  <a:srgbClr val="000000"/>
                </a:solidFill>
                <a:latin typeface="Times New Roman"/>
                <a:ea typeface="MS Gothic" panose="020B0609070205080204" pitchFamily="49" charset="-128"/>
                <a:cs typeface="Times New Roman"/>
              </a:rPr>
              <a:t> do?</a:t>
            </a:r>
            <a:endParaRPr lang="en-GB" sz="1600" dirty="0">
              <a:solidFill>
                <a:srgbClr val="000000"/>
              </a:solidFill>
              <a:latin typeface="Times New Roman"/>
              <a:ea typeface="MS Gothic" panose="020B0609070205080204" pitchFamily="49" charset="-128"/>
              <a:cs typeface="Times New Roman"/>
            </a:endParaRPr>
          </a:p>
          <a:p>
            <a:pPr marL="342900" indent="-342900">
              <a:buFont typeface="Arial" panose="020B0604020202020204" pitchFamily="34" charset="0"/>
              <a:buChar char="•"/>
            </a:pPr>
            <a:r>
              <a:rPr lang="en-GB" sz="1400" dirty="0">
                <a:solidFill>
                  <a:srgbClr val="000000"/>
                </a:solidFill>
                <a:latin typeface="Times New Roman"/>
                <a:ea typeface="MS Gothic" panose="020B0609070205080204" pitchFamily="49" charset="-128"/>
                <a:cs typeface="Times New Roman"/>
              </a:rPr>
              <a:t>SBP initiator provides a list of sensing responders: A, B, C and D (MAC address, AID/USID)</a:t>
            </a:r>
          </a:p>
          <a:p>
            <a:pPr marL="342900" indent="-342900">
              <a:buFont typeface="Arial" panose="020B0604020202020204" pitchFamily="34" charset="0"/>
              <a:buChar char="•"/>
            </a:pPr>
            <a:r>
              <a:rPr lang="en-GB" altLang="zh-CN" sz="1400" dirty="0">
                <a:solidFill>
                  <a:srgbClr val="0000FF"/>
                </a:solidFill>
                <a:latin typeface="Times New Roman"/>
                <a:ea typeface="MS Gothic" panose="020B0609070205080204" pitchFamily="49" charset="-128"/>
                <a:cs typeface="Times New Roman"/>
              </a:rPr>
              <a:t>The SBP initiator is not enabled to indicate the need for SR2SR sounding, so the SBP responder (AP) is likely to measure the channel between the non-AP STA and the AP, not between non-AP STAs. </a:t>
            </a:r>
          </a:p>
          <a:p>
            <a:pPr marL="342900" indent="-342900">
              <a:buFont typeface="Arial" panose="020B0604020202020204" pitchFamily="34" charset="0"/>
              <a:buChar char="•"/>
            </a:pPr>
            <a:r>
              <a:rPr lang="en-GB" altLang="zh-CN" sz="1400" dirty="0">
                <a:solidFill>
                  <a:srgbClr val="0000FF"/>
                </a:solidFill>
                <a:latin typeface="Times New Roman"/>
                <a:ea typeface="MS Gothic" panose="020B0609070205080204" pitchFamily="49" charset="-128"/>
                <a:cs typeface="Times New Roman"/>
              </a:rPr>
              <a:t>Since the SBP responder (AP) does not know about the application demands, the AP has no idea which non-AP STAs should be involved in the SR2SR sounding, or which non-AP STA should transmit and which should receive. For example, the CSI of </a:t>
            </a:r>
            <a:r>
              <a:rPr lang="en-GB" altLang="zh-CN" sz="1400" i="1" dirty="0">
                <a:solidFill>
                  <a:srgbClr val="0000FF"/>
                </a:solidFill>
                <a:latin typeface="Times New Roman"/>
                <a:ea typeface="MS Gothic" panose="020B0609070205080204" pitchFamily="49" charset="-128"/>
                <a:cs typeface="Times New Roman"/>
              </a:rPr>
              <a:t>Channel AB </a:t>
            </a:r>
            <a:r>
              <a:rPr lang="en-GB" altLang="zh-CN" sz="1400" dirty="0">
                <a:solidFill>
                  <a:srgbClr val="0000FF"/>
                </a:solidFill>
                <a:latin typeface="Times New Roman"/>
                <a:ea typeface="MS Gothic" panose="020B0609070205080204" pitchFamily="49" charset="-128"/>
                <a:cs typeface="Times New Roman"/>
              </a:rPr>
              <a:t>or </a:t>
            </a:r>
            <a:r>
              <a:rPr lang="en-GB" altLang="zh-CN" sz="1400" i="1" dirty="0">
                <a:solidFill>
                  <a:srgbClr val="0000FF"/>
                </a:solidFill>
                <a:latin typeface="Times New Roman"/>
                <a:ea typeface="MS Gothic" panose="020B0609070205080204" pitchFamily="49" charset="-128"/>
                <a:cs typeface="Times New Roman"/>
              </a:rPr>
              <a:t>Channel AC </a:t>
            </a:r>
            <a:r>
              <a:rPr lang="en-GB" altLang="zh-CN" sz="1400" dirty="0">
                <a:solidFill>
                  <a:srgbClr val="0000FF"/>
                </a:solidFill>
                <a:latin typeface="Times New Roman"/>
                <a:ea typeface="MS Gothic" panose="020B0609070205080204" pitchFamily="49" charset="-128"/>
                <a:cs typeface="Times New Roman"/>
              </a:rPr>
              <a:t>may not be of much use for the application.</a:t>
            </a:r>
          </a:p>
        </p:txBody>
      </p:sp>
      <p:grpSp>
        <p:nvGrpSpPr>
          <p:cNvPr id="3" name="组合 2">
            <a:extLst>
              <a:ext uri="{FF2B5EF4-FFF2-40B4-BE49-F238E27FC236}">
                <a16:creationId xmlns:a16="http://schemas.microsoft.com/office/drawing/2014/main" id="{FF5B6BB2-6C3C-4105-8382-486020FD9B86}"/>
              </a:ext>
            </a:extLst>
          </p:cNvPr>
          <p:cNvGrpSpPr/>
          <p:nvPr/>
        </p:nvGrpSpPr>
        <p:grpSpPr>
          <a:xfrm>
            <a:off x="4802825" y="1213796"/>
            <a:ext cx="4128133" cy="3799269"/>
            <a:chOff x="4569540" y="1615930"/>
            <a:chExt cx="4433524" cy="4261078"/>
          </a:xfrm>
        </p:grpSpPr>
        <p:grpSp>
          <p:nvGrpSpPr>
            <p:cNvPr id="72" name="组合 71">
              <a:extLst>
                <a:ext uri="{FF2B5EF4-FFF2-40B4-BE49-F238E27FC236}">
                  <a16:creationId xmlns:a16="http://schemas.microsoft.com/office/drawing/2014/main" id="{7283F644-CE87-4E62-9141-0F141BB2BC6D}"/>
                </a:ext>
              </a:extLst>
            </p:cNvPr>
            <p:cNvGrpSpPr/>
            <p:nvPr/>
          </p:nvGrpSpPr>
          <p:grpSpPr>
            <a:xfrm>
              <a:off x="4569540" y="1615930"/>
              <a:ext cx="4433524" cy="4261078"/>
              <a:chOff x="4762872" y="1336678"/>
              <a:chExt cx="4354865" cy="4261078"/>
            </a:xfrm>
          </p:grpSpPr>
          <p:grpSp>
            <p:nvGrpSpPr>
              <p:cNvPr id="37" name="组合 36">
                <a:extLst>
                  <a:ext uri="{FF2B5EF4-FFF2-40B4-BE49-F238E27FC236}">
                    <a16:creationId xmlns:a16="http://schemas.microsoft.com/office/drawing/2014/main" id="{4284153A-744E-40EE-9062-2AC503C5FB21}"/>
                  </a:ext>
                </a:extLst>
              </p:cNvPr>
              <p:cNvGrpSpPr/>
              <p:nvPr/>
            </p:nvGrpSpPr>
            <p:grpSpPr>
              <a:xfrm>
                <a:off x="4762872" y="1336678"/>
                <a:ext cx="4354865" cy="4261078"/>
                <a:chOff x="4437547" y="1553319"/>
                <a:chExt cx="4354865" cy="4495800"/>
              </a:xfrm>
            </p:grpSpPr>
            <p:grpSp>
              <p:nvGrpSpPr>
                <p:cNvPr id="38" name="组合 37">
                  <a:extLst>
                    <a:ext uri="{FF2B5EF4-FFF2-40B4-BE49-F238E27FC236}">
                      <a16:creationId xmlns:a16="http://schemas.microsoft.com/office/drawing/2014/main" id="{B2C82433-57AC-42B2-A997-750C6AEC4C6E}"/>
                    </a:ext>
                  </a:extLst>
                </p:cNvPr>
                <p:cNvGrpSpPr/>
                <p:nvPr/>
              </p:nvGrpSpPr>
              <p:grpSpPr>
                <a:xfrm>
                  <a:off x="4437547" y="1553319"/>
                  <a:ext cx="4354865" cy="4495800"/>
                  <a:chOff x="4437547" y="1553319"/>
                  <a:chExt cx="4354865" cy="4495800"/>
                </a:xfrm>
              </p:grpSpPr>
              <p:grpSp>
                <p:nvGrpSpPr>
                  <p:cNvPr id="42" name="组合 41">
                    <a:extLst>
                      <a:ext uri="{FF2B5EF4-FFF2-40B4-BE49-F238E27FC236}">
                        <a16:creationId xmlns:a16="http://schemas.microsoft.com/office/drawing/2014/main" id="{B85777C2-809B-49CD-ACC5-47172CDA805F}"/>
                      </a:ext>
                    </a:extLst>
                  </p:cNvPr>
                  <p:cNvGrpSpPr/>
                  <p:nvPr/>
                </p:nvGrpSpPr>
                <p:grpSpPr>
                  <a:xfrm>
                    <a:off x="4437547" y="1553319"/>
                    <a:ext cx="4354865" cy="4495800"/>
                    <a:chOff x="4437547" y="1553319"/>
                    <a:chExt cx="4354865" cy="4495800"/>
                  </a:xfrm>
                </p:grpSpPr>
                <p:grpSp>
                  <p:nvGrpSpPr>
                    <p:cNvPr id="44" name="组合 43">
                      <a:extLst>
                        <a:ext uri="{FF2B5EF4-FFF2-40B4-BE49-F238E27FC236}">
                          <a16:creationId xmlns:a16="http://schemas.microsoft.com/office/drawing/2014/main" id="{E27D5129-CABB-418D-8F55-33CCD2DBE41A}"/>
                        </a:ext>
                      </a:extLst>
                    </p:cNvPr>
                    <p:cNvGrpSpPr/>
                    <p:nvPr/>
                  </p:nvGrpSpPr>
                  <p:grpSpPr>
                    <a:xfrm>
                      <a:off x="4437547" y="1553319"/>
                      <a:ext cx="4354865" cy="4495800"/>
                      <a:chOff x="4103335" y="1948750"/>
                      <a:chExt cx="4354865" cy="4495800"/>
                    </a:xfrm>
                  </p:grpSpPr>
                  <p:grpSp>
                    <p:nvGrpSpPr>
                      <p:cNvPr id="48" name="组合 47">
                        <a:extLst>
                          <a:ext uri="{FF2B5EF4-FFF2-40B4-BE49-F238E27FC236}">
                            <a16:creationId xmlns:a16="http://schemas.microsoft.com/office/drawing/2014/main" id="{03D45ABC-54A3-498D-9F53-DBAFE7441DA3}"/>
                          </a:ext>
                        </a:extLst>
                      </p:cNvPr>
                      <p:cNvGrpSpPr/>
                      <p:nvPr/>
                    </p:nvGrpSpPr>
                    <p:grpSpPr>
                      <a:xfrm>
                        <a:off x="4103335" y="1948750"/>
                        <a:ext cx="4354865" cy="4495800"/>
                        <a:chOff x="2122135" y="1181103"/>
                        <a:chExt cx="4354865" cy="4495800"/>
                      </a:xfrm>
                    </p:grpSpPr>
                    <p:grpSp>
                      <p:nvGrpSpPr>
                        <p:cNvPr id="51" name="组合 50">
                          <a:extLst>
                            <a:ext uri="{FF2B5EF4-FFF2-40B4-BE49-F238E27FC236}">
                              <a16:creationId xmlns:a16="http://schemas.microsoft.com/office/drawing/2014/main" id="{8451720B-B9A8-47C4-BC8D-75EA993EA44C}"/>
                            </a:ext>
                          </a:extLst>
                        </p:cNvPr>
                        <p:cNvGrpSpPr/>
                        <p:nvPr/>
                      </p:nvGrpSpPr>
                      <p:grpSpPr>
                        <a:xfrm>
                          <a:off x="2122135" y="1181103"/>
                          <a:ext cx="4354865" cy="4495800"/>
                          <a:chOff x="1512535" y="1066803"/>
                          <a:chExt cx="4354865" cy="4495800"/>
                        </a:xfrm>
                      </p:grpSpPr>
                      <p:grpSp>
                        <p:nvGrpSpPr>
                          <p:cNvPr id="53" name="组合 52">
                            <a:extLst>
                              <a:ext uri="{FF2B5EF4-FFF2-40B4-BE49-F238E27FC236}">
                                <a16:creationId xmlns:a16="http://schemas.microsoft.com/office/drawing/2014/main" id="{7B2FE6A1-F7BD-4034-9BAA-F4CE2F61842A}"/>
                              </a:ext>
                            </a:extLst>
                          </p:cNvPr>
                          <p:cNvGrpSpPr/>
                          <p:nvPr/>
                        </p:nvGrpSpPr>
                        <p:grpSpPr>
                          <a:xfrm>
                            <a:off x="1512535" y="1066803"/>
                            <a:ext cx="4354865" cy="4495800"/>
                            <a:chOff x="3722335" y="1428753"/>
                            <a:chExt cx="4354865" cy="4495800"/>
                          </a:xfrm>
                        </p:grpSpPr>
                        <p:pic>
                          <p:nvPicPr>
                            <p:cNvPr id="59" name="图片 58">
                              <a:extLst>
                                <a:ext uri="{FF2B5EF4-FFF2-40B4-BE49-F238E27FC236}">
                                  <a16:creationId xmlns:a16="http://schemas.microsoft.com/office/drawing/2014/main" id="{E4118749-1BB8-408B-B3BB-55FB37D173AF}"/>
                                </a:ext>
                              </a:extLst>
                            </p:cNvPr>
                            <p:cNvPicPr>
                              <a:picLocks noChangeAspect="1"/>
                            </p:cNvPicPr>
                            <p:nvPr/>
                          </p:nvPicPr>
                          <p:blipFill rotWithShape="1">
                            <a:blip r:embed="rId3">
                              <a:extLst>
                                <a:ext uri="{28A0092B-C50C-407E-A947-70E740481C1C}">
                                  <a14:useLocalDpi xmlns:a14="http://schemas.microsoft.com/office/drawing/2010/main" val="0"/>
                                </a:ext>
                              </a:extLst>
                            </a:blip>
                            <a:srcRect l="16933" t="6933" r="20133" b="16068"/>
                            <a:stretch/>
                          </p:blipFill>
                          <p:spPr>
                            <a:xfrm rot="5400000">
                              <a:off x="3651868" y="1499220"/>
                              <a:ext cx="4495800" cy="4354865"/>
                            </a:xfrm>
                            <a:prstGeom prst="rect">
                              <a:avLst/>
                            </a:prstGeom>
                          </p:spPr>
                        </p:pic>
                        <p:pic>
                          <p:nvPicPr>
                            <p:cNvPr id="60" name="Picture 8" descr="Wi Fi Router Wi Fi Router Internet Internet Connection Network Svg Png Icon  Free Download (#561539) - OnlineWebFonts.COM">
                              <a:extLst>
                                <a:ext uri="{FF2B5EF4-FFF2-40B4-BE49-F238E27FC236}">
                                  <a16:creationId xmlns:a16="http://schemas.microsoft.com/office/drawing/2014/main" id="{D4895597-9717-40A4-843A-6138FFCE364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48400" y="3254752"/>
                              <a:ext cx="457200" cy="462771"/>
                            </a:xfrm>
                            <a:prstGeom prst="rect">
                              <a:avLst/>
                            </a:prstGeom>
                            <a:noFill/>
                            <a:ln w="19050">
                              <a:solidFill>
                                <a:srgbClr val="FF0000"/>
                              </a:solidFill>
                            </a:ln>
                            <a:extLst>
                              <a:ext uri="{909E8E84-426E-40DD-AFC4-6F175D3DCCD1}">
                                <a14:hiddenFill xmlns:a14="http://schemas.microsoft.com/office/drawing/2010/main">
                                  <a:solidFill>
                                    <a:srgbClr val="FFFFFF"/>
                                  </a:solidFill>
                                </a14:hiddenFill>
                              </a:ext>
                            </a:extLst>
                          </p:spPr>
                        </p:pic>
                        <p:pic>
                          <p:nvPicPr>
                            <p:cNvPr id="61" name="Picture 12" descr="Computer">
                              <a:extLst>
                                <a:ext uri="{FF2B5EF4-FFF2-40B4-BE49-F238E27FC236}">
                                  <a16:creationId xmlns:a16="http://schemas.microsoft.com/office/drawing/2014/main" id="{D5EB6D53-110E-4DEF-8177-236DCAAA948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09743" y="5048691"/>
                              <a:ext cx="378373" cy="228600"/>
                            </a:xfrm>
                            <a:prstGeom prst="rect">
                              <a:avLst/>
                            </a:prstGeom>
                            <a:noFill/>
                            <a:ln w="19050">
                              <a:solidFill>
                                <a:srgbClr val="FFFF00"/>
                              </a:solidFill>
                            </a:ln>
                            <a:extLst>
                              <a:ext uri="{909E8E84-426E-40DD-AFC4-6F175D3DCCD1}">
                                <a14:hiddenFill xmlns:a14="http://schemas.microsoft.com/office/drawing/2010/main">
                                  <a:solidFill>
                                    <a:srgbClr val="FFFFFF"/>
                                  </a:solidFill>
                                </a14:hiddenFill>
                              </a:ext>
                            </a:extLst>
                          </p:spPr>
                        </p:pic>
                        <p:pic>
                          <p:nvPicPr>
                            <p:cNvPr id="62" name="Picture 20" descr="Speaker">
                              <a:extLst>
                                <a:ext uri="{FF2B5EF4-FFF2-40B4-BE49-F238E27FC236}">
                                  <a16:creationId xmlns:a16="http://schemas.microsoft.com/office/drawing/2014/main" id="{B53439B6-EE9A-4759-B309-619FD0CAD76E}"/>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7552581" y="3061968"/>
                              <a:ext cx="325869" cy="462771"/>
                            </a:xfrm>
                            <a:prstGeom prst="rect">
                              <a:avLst/>
                            </a:prstGeom>
                            <a:noFill/>
                            <a:ln w="19050">
                              <a:solidFill>
                                <a:srgbClr val="FFFF00"/>
                              </a:solidFill>
                            </a:ln>
                            <a:extLst>
                              <a:ext uri="{909E8E84-426E-40DD-AFC4-6F175D3DCCD1}">
                                <a14:hiddenFill xmlns:a14="http://schemas.microsoft.com/office/drawing/2010/main">
                                  <a:solidFill>
                                    <a:srgbClr val="FFFFFF"/>
                                  </a:solidFill>
                                </a14:hiddenFill>
                              </a:ext>
                            </a:extLst>
                          </p:spPr>
                        </p:pic>
                        <p:pic>
                          <p:nvPicPr>
                            <p:cNvPr id="63" name="Picture 26" descr="Fridge">
                              <a:extLst>
                                <a:ext uri="{FF2B5EF4-FFF2-40B4-BE49-F238E27FC236}">
                                  <a16:creationId xmlns:a16="http://schemas.microsoft.com/office/drawing/2014/main" id="{C1A63EDB-F3F2-4E73-8D91-C5655DC93C54}"/>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14440" y="1722948"/>
                              <a:ext cx="325120" cy="573039"/>
                            </a:xfrm>
                            <a:prstGeom prst="rect">
                              <a:avLst/>
                            </a:prstGeom>
                            <a:noFill/>
                            <a:ln w="19050">
                              <a:solidFill>
                                <a:srgbClr val="FFFF00"/>
                              </a:solidFill>
                            </a:ln>
                            <a:extLst>
                              <a:ext uri="{909E8E84-426E-40DD-AFC4-6F175D3DCCD1}">
                                <a14:hiddenFill xmlns:a14="http://schemas.microsoft.com/office/drawing/2010/main">
                                  <a:solidFill>
                                    <a:srgbClr val="FFFFFF"/>
                                  </a:solidFill>
                                </a14:hiddenFill>
                              </a:ext>
                            </a:extLst>
                          </p:spPr>
                        </p:pic>
                      </p:grpSp>
                      <p:sp>
                        <p:nvSpPr>
                          <p:cNvPr id="54" name="矩形: 圆角 53">
                            <a:extLst>
                              <a:ext uri="{FF2B5EF4-FFF2-40B4-BE49-F238E27FC236}">
                                <a16:creationId xmlns:a16="http://schemas.microsoft.com/office/drawing/2014/main" id="{32906F2A-F7D6-4288-8F7A-B0998D4C52EF}"/>
                              </a:ext>
                            </a:extLst>
                          </p:cNvPr>
                          <p:cNvSpPr/>
                          <p:nvPr/>
                        </p:nvSpPr>
                        <p:spPr bwMode="auto">
                          <a:xfrm>
                            <a:off x="2455889" y="3583101"/>
                            <a:ext cx="247883" cy="258568"/>
                          </a:xfrm>
                          <a:prstGeom prst="roundRect">
                            <a:avLst/>
                          </a:prstGeom>
                          <a:ln>
                            <a:no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a:ln>
                                  <a:noFill/>
                                </a:ln>
                                <a:solidFill>
                                  <a:srgbClr val="0000FF"/>
                                </a:solidFill>
                                <a:effectLst/>
                                <a:latin typeface="Times New Roman" pitchFamily="18" charset="0"/>
                              </a:rPr>
                              <a:t>A</a:t>
                            </a:r>
                          </a:p>
                        </p:txBody>
                      </p:sp>
                      <p:sp>
                        <p:nvSpPr>
                          <p:cNvPr id="55" name="矩形: 圆角 54">
                            <a:extLst>
                              <a:ext uri="{FF2B5EF4-FFF2-40B4-BE49-F238E27FC236}">
                                <a16:creationId xmlns:a16="http://schemas.microsoft.com/office/drawing/2014/main" id="{2742CE84-D651-4DF4-B04E-069CC133FB0B}"/>
                              </a:ext>
                            </a:extLst>
                          </p:cNvPr>
                          <p:cNvSpPr/>
                          <p:nvPr/>
                        </p:nvSpPr>
                        <p:spPr bwMode="auto">
                          <a:xfrm>
                            <a:off x="5420767" y="3226289"/>
                            <a:ext cx="247883" cy="258568"/>
                          </a:xfrm>
                          <a:prstGeom prst="roundRect">
                            <a:avLst/>
                          </a:prstGeom>
                          <a:ln>
                            <a:no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a:ln>
                                  <a:noFill/>
                                </a:ln>
                                <a:solidFill>
                                  <a:srgbClr val="0000FF"/>
                                </a:solidFill>
                                <a:effectLst/>
                                <a:latin typeface="Times New Roman" pitchFamily="18" charset="0"/>
                              </a:rPr>
                              <a:t>E</a:t>
                            </a:r>
                          </a:p>
                        </p:txBody>
                      </p:sp>
                      <p:sp>
                        <p:nvSpPr>
                          <p:cNvPr id="56" name="矩形: 圆角 55">
                            <a:extLst>
                              <a:ext uri="{FF2B5EF4-FFF2-40B4-BE49-F238E27FC236}">
                                <a16:creationId xmlns:a16="http://schemas.microsoft.com/office/drawing/2014/main" id="{C443AC51-65AC-44BF-AD7B-2D12D4577E7A}"/>
                              </a:ext>
                            </a:extLst>
                          </p:cNvPr>
                          <p:cNvSpPr/>
                          <p:nvPr/>
                        </p:nvSpPr>
                        <p:spPr bwMode="auto">
                          <a:xfrm>
                            <a:off x="3308750" y="2623873"/>
                            <a:ext cx="247883" cy="258568"/>
                          </a:xfrm>
                          <a:prstGeom prst="roundRect">
                            <a:avLst/>
                          </a:prstGeom>
                          <a:ln>
                            <a:no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a:ln>
                                  <a:noFill/>
                                </a:ln>
                                <a:solidFill>
                                  <a:srgbClr val="0000FF"/>
                                </a:solidFill>
                                <a:effectLst/>
                                <a:latin typeface="Times New Roman" pitchFamily="18" charset="0"/>
                              </a:rPr>
                              <a:t>C</a:t>
                            </a:r>
                          </a:p>
                        </p:txBody>
                      </p:sp>
                      <p:sp>
                        <p:nvSpPr>
                          <p:cNvPr id="57" name="矩形: 圆角 56">
                            <a:extLst>
                              <a:ext uri="{FF2B5EF4-FFF2-40B4-BE49-F238E27FC236}">
                                <a16:creationId xmlns:a16="http://schemas.microsoft.com/office/drawing/2014/main" id="{B4D9AA10-408E-4C06-96C0-9EBABF0AC45B}"/>
                              </a:ext>
                            </a:extLst>
                          </p:cNvPr>
                          <p:cNvSpPr/>
                          <p:nvPr/>
                        </p:nvSpPr>
                        <p:spPr bwMode="auto">
                          <a:xfrm>
                            <a:off x="2216059" y="2594664"/>
                            <a:ext cx="247883" cy="258568"/>
                          </a:xfrm>
                          <a:prstGeom prst="roundRect">
                            <a:avLst/>
                          </a:prstGeom>
                          <a:ln>
                            <a:no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a:ln>
                                  <a:noFill/>
                                </a:ln>
                                <a:solidFill>
                                  <a:srgbClr val="0000FF"/>
                                </a:solidFill>
                                <a:effectLst/>
                                <a:latin typeface="Times New Roman" pitchFamily="18" charset="0"/>
                              </a:rPr>
                              <a:t>B</a:t>
                            </a:r>
                          </a:p>
                        </p:txBody>
                      </p:sp>
                      <p:sp>
                        <p:nvSpPr>
                          <p:cNvPr id="58" name="矩形: 圆角 57">
                            <a:extLst>
                              <a:ext uri="{FF2B5EF4-FFF2-40B4-BE49-F238E27FC236}">
                                <a16:creationId xmlns:a16="http://schemas.microsoft.com/office/drawing/2014/main" id="{52D548AE-FFB0-4E57-BBAC-E46332B10373}"/>
                              </a:ext>
                            </a:extLst>
                          </p:cNvPr>
                          <p:cNvSpPr/>
                          <p:nvPr/>
                        </p:nvSpPr>
                        <p:spPr bwMode="auto">
                          <a:xfrm>
                            <a:off x="2420699" y="4652314"/>
                            <a:ext cx="247883" cy="258568"/>
                          </a:xfrm>
                          <a:prstGeom prst="roundRect">
                            <a:avLst/>
                          </a:prstGeom>
                          <a:ln>
                            <a:no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a:ln>
                                  <a:noFill/>
                                </a:ln>
                                <a:solidFill>
                                  <a:srgbClr val="0000FF"/>
                                </a:solidFill>
                                <a:effectLst/>
                                <a:latin typeface="Times New Roman" pitchFamily="18" charset="0"/>
                              </a:rPr>
                              <a:t>D</a:t>
                            </a:r>
                          </a:p>
                        </p:txBody>
                      </p:sp>
                    </p:grpSp>
                    <p:cxnSp>
                      <p:nvCxnSpPr>
                        <p:cNvPr id="52" name="直接箭头连接符 51">
                          <a:extLst>
                            <a:ext uri="{FF2B5EF4-FFF2-40B4-BE49-F238E27FC236}">
                              <a16:creationId xmlns:a16="http://schemas.microsoft.com/office/drawing/2014/main" id="{C5B6D78E-6D66-4217-8C2F-A7CED1F9BE01}"/>
                            </a:ext>
                          </a:extLst>
                        </p:cNvPr>
                        <p:cNvCxnSpPr>
                          <a:cxnSpLocks/>
                          <a:endCxn id="40" idx="3"/>
                        </p:cNvCxnSpPr>
                        <p:nvPr/>
                      </p:nvCxnSpPr>
                      <p:spPr bwMode="auto">
                        <a:xfrm flipH="1">
                          <a:off x="3103422" y="2496821"/>
                          <a:ext cx="814928" cy="0"/>
                        </a:xfrm>
                        <a:prstGeom prst="straightConnector1">
                          <a:avLst/>
                        </a:prstGeom>
                        <a:ln w="19050" cap="flat" cmpd="sng" algn="ctr">
                          <a:solidFill>
                            <a:srgbClr val="FF3300"/>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grpSp>
                  <p:sp>
                    <p:nvSpPr>
                      <p:cNvPr id="49" name="矩形: 圆角 48">
                        <a:extLst>
                          <a:ext uri="{FF2B5EF4-FFF2-40B4-BE49-F238E27FC236}">
                            <a16:creationId xmlns:a16="http://schemas.microsoft.com/office/drawing/2014/main" id="{E1BA475F-2C27-4EF8-952D-3F50C8B4F27B}"/>
                          </a:ext>
                        </a:extLst>
                      </p:cNvPr>
                      <p:cNvSpPr/>
                      <p:nvPr/>
                    </p:nvSpPr>
                    <p:spPr bwMode="auto">
                      <a:xfrm>
                        <a:off x="5553739" y="4068018"/>
                        <a:ext cx="746266" cy="231481"/>
                      </a:xfrm>
                      <a:prstGeom prst="roundRect">
                        <a:avLst/>
                      </a:prstGeom>
                      <a:solidFill>
                        <a:srgbClr val="0000FF"/>
                      </a:solidFill>
                      <a:ln>
                        <a:no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1" i="0" u="none" strike="noStrike" cap="none" normalizeH="0" baseline="0" dirty="0">
                            <a:ln>
                              <a:noFill/>
                            </a:ln>
                            <a:solidFill>
                              <a:schemeClr val="bg1"/>
                            </a:solidFill>
                            <a:effectLst/>
                            <a:latin typeface="Times New Roman" pitchFamily="18" charset="0"/>
                          </a:rPr>
                          <a:t>Room 1</a:t>
                        </a:r>
                      </a:p>
                    </p:txBody>
                  </p:sp>
                  <p:sp>
                    <p:nvSpPr>
                      <p:cNvPr id="50" name="矩形: 圆角 49">
                        <a:extLst>
                          <a:ext uri="{FF2B5EF4-FFF2-40B4-BE49-F238E27FC236}">
                            <a16:creationId xmlns:a16="http://schemas.microsoft.com/office/drawing/2014/main" id="{CD5821A0-CB0E-47EA-9C8B-BB17619C823C}"/>
                          </a:ext>
                        </a:extLst>
                      </p:cNvPr>
                      <p:cNvSpPr/>
                      <p:nvPr/>
                    </p:nvSpPr>
                    <p:spPr bwMode="auto">
                      <a:xfrm>
                        <a:off x="5526908" y="5560196"/>
                        <a:ext cx="746266" cy="231481"/>
                      </a:xfrm>
                      <a:prstGeom prst="roundRect">
                        <a:avLst/>
                      </a:prstGeom>
                      <a:solidFill>
                        <a:srgbClr val="0000FF"/>
                      </a:solidFill>
                      <a:ln>
                        <a:no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1" i="0" u="none" strike="noStrike" cap="none" normalizeH="0" baseline="0" dirty="0">
                            <a:ln>
                              <a:noFill/>
                            </a:ln>
                            <a:solidFill>
                              <a:schemeClr val="bg1"/>
                            </a:solidFill>
                            <a:effectLst/>
                            <a:latin typeface="Times New Roman" pitchFamily="18" charset="0"/>
                          </a:rPr>
                          <a:t>Room 2</a:t>
                        </a:r>
                      </a:p>
                    </p:txBody>
                  </p:sp>
                </p:grpSp>
                <p:sp>
                  <p:nvSpPr>
                    <p:cNvPr id="45" name="矩形: 圆角 44">
                      <a:extLst>
                        <a:ext uri="{FF2B5EF4-FFF2-40B4-BE49-F238E27FC236}">
                          <a16:creationId xmlns:a16="http://schemas.microsoft.com/office/drawing/2014/main" id="{D9801233-155E-483A-BAF9-1F28E8370B58}"/>
                        </a:ext>
                      </a:extLst>
                    </p:cNvPr>
                    <p:cNvSpPr/>
                    <p:nvPr/>
                  </p:nvSpPr>
                  <p:spPr bwMode="auto">
                    <a:xfrm>
                      <a:off x="6960957" y="3897456"/>
                      <a:ext cx="457200" cy="192784"/>
                    </a:xfrm>
                    <a:prstGeom prst="roundRect">
                      <a:avLst/>
                    </a:prstGeom>
                    <a:ln>
                      <a:no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a:ln>
                            <a:noFill/>
                          </a:ln>
                          <a:solidFill>
                            <a:schemeClr val="tx1"/>
                          </a:solidFill>
                          <a:effectLst/>
                          <a:latin typeface="Times New Roman" pitchFamily="18" charset="0"/>
                        </a:rPr>
                        <a:t>AP</a:t>
                      </a:r>
                    </a:p>
                  </p:txBody>
                </p:sp>
                <p:pic>
                  <p:nvPicPr>
                    <p:cNvPr id="46" name="Picture 2" descr="Phone">
                      <a:extLst>
                        <a:ext uri="{FF2B5EF4-FFF2-40B4-BE49-F238E27FC236}">
                          <a16:creationId xmlns:a16="http://schemas.microsoft.com/office/drawing/2014/main" id="{D760A45E-3D17-4DCE-A446-9E65599FE8BC}"/>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5400000" flipH="1">
                      <a:off x="5774804" y="3958393"/>
                      <a:ext cx="247562" cy="457201"/>
                    </a:xfrm>
                    <a:prstGeom prst="rect">
                      <a:avLst/>
                    </a:prstGeom>
                    <a:noFill/>
                    <a:ln w="19050">
                      <a:solidFill>
                        <a:schemeClr val="accent1">
                          <a:lumMod val="60000"/>
                          <a:lumOff val="40000"/>
                        </a:schemeClr>
                      </a:solidFill>
                    </a:ln>
                    <a:extLst>
                      <a:ext uri="{909E8E84-426E-40DD-AFC4-6F175D3DCCD1}">
                        <a14:hiddenFill xmlns:a14="http://schemas.microsoft.com/office/drawing/2010/main">
                          <a:solidFill>
                            <a:srgbClr val="FFFFFF"/>
                          </a:solidFill>
                        </a14:hiddenFill>
                      </a:ext>
                    </a:extLst>
                  </p:spPr>
                </p:pic>
                <p:sp>
                  <p:nvSpPr>
                    <p:cNvPr id="47" name="矩形: 圆角 46">
                      <a:extLst>
                        <a:ext uri="{FF2B5EF4-FFF2-40B4-BE49-F238E27FC236}">
                          <a16:creationId xmlns:a16="http://schemas.microsoft.com/office/drawing/2014/main" id="{F123DFFD-72A6-47CC-B905-832D97EFC3FB}"/>
                        </a:ext>
                      </a:extLst>
                    </p:cNvPr>
                    <p:cNvSpPr/>
                    <p:nvPr/>
                  </p:nvSpPr>
                  <p:spPr bwMode="auto">
                    <a:xfrm>
                      <a:off x="4563642" y="4053085"/>
                      <a:ext cx="736809" cy="320575"/>
                    </a:xfrm>
                    <a:prstGeom prst="roundRect">
                      <a:avLst/>
                    </a:prstGeom>
                    <a:ln>
                      <a:solidFill>
                        <a:schemeClr val="accent1">
                          <a:lumMod val="60000"/>
                          <a:lumOff val="40000"/>
                        </a:schemeClr>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1" i="0" u="none" strike="noStrike" cap="none" normalizeH="0" baseline="0" dirty="0">
                          <a:ln>
                            <a:noFill/>
                          </a:ln>
                          <a:solidFill>
                            <a:schemeClr val="tx1"/>
                          </a:solidFill>
                          <a:effectLst/>
                          <a:latin typeface="Times New Roman" pitchFamily="18" charset="0"/>
                        </a:rPr>
                        <a:t>SBP initiator</a:t>
                      </a:r>
                    </a:p>
                  </p:txBody>
                </p:sp>
              </p:grpSp>
              <p:sp>
                <p:nvSpPr>
                  <p:cNvPr id="43" name="文本框 42">
                    <a:extLst>
                      <a:ext uri="{FF2B5EF4-FFF2-40B4-BE49-F238E27FC236}">
                        <a16:creationId xmlns:a16="http://schemas.microsoft.com/office/drawing/2014/main" id="{D0925888-67EC-4795-AFA6-66AFAA5CDB2E}"/>
                      </a:ext>
                    </a:extLst>
                  </p:cNvPr>
                  <p:cNvSpPr txBox="1"/>
                  <p:nvPr/>
                </p:nvSpPr>
                <p:spPr>
                  <a:xfrm>
                    <a:off x="5065700" y="5590241"/>
                    <a:ext cx="2663306" cy="335992"/>
                  </a:xfrm>
                  <a:prstGeom prst="rect">
                    <a:avLst/>
                  </a:prstGeom>
                  <a:noFill/>
                </p:spPr>
                <p:txBody>
                  <a:bodyPr wrap="square" rtlCol="0">
                    <a:spAutoFit/>
                  </a:bodyPr>
                  <a:lstStyle/>
                  <a:p>
                    <a:pPr algn="r"/>
                    <a:r>
                      <a:rPr lang="en-GB" altLang="zh-CN" sz="600" dirty="0"/>
                      <a:t>https://www.haohaozhu.cn/community/whole-house-detail/00024cm01000dseh</a:t>
                    </a:r>
                  </a:p>
                  <a:p>
                    <a:pPr algn="r"/>
                    <a:r>
                      <a:rPr lang="en-GB" altLang="zh-CN" sz="600" dirty="0"/>
                      <a:t>https://www.onlinewebfonts.com/icon/561539</a:t>
                    </a:r>
                  </a:p>
                </p:txBody>
              </p:sp>
            </p:grpSp>
            <p:pic>
              <p:nvPicPr>
                <p:cNvPr id="39" name="图片 38">
                  <a:extLst>
                    <a:ext uri="{FF2B5EF4-FFF2-40B4-BE49-F238E27FC236}">
                      <a16:creationId xmlns:a16="http://schemas.microsoft.com/office/drawing/2014/main" id="{3AF89BE3-7515-417F-912D-63A159DE238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253217" y="2687643"/>
                  <a:ext cx="229268" cy="395568"/>
                </a:xfrm>
                <a:prstGeom prst="rect">
                  <a:avLst/>
                </a:prstGeom>
                <a:ln w="19050">
                  <a:solidFill>
                    <a:srgbClr val="FFFF00"/>
                  </a:solidFill>
                </a:ln>
              </p:spPr>
            </p:pic>
            <p:pic>
              <p:nvPicPr>
                <p:cNvPr id="40" name="图片 39">
                  <a:extLst>
                    <a:ext uri="{FF2B5EF4-FFF2-40B4-BE49-F238E27FC236}">
                      <a16:creationId xmlns:a16="http://schemas.microsoft.com/office/drawing/2014/main" id="{9D2897EF-DE8A-41DE-8007-21DFB0EC039A}"/>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065700" y="2680133"/>
                  <a:ext cx="353134" cy="377807"/>
                </a:xfrm>
                <a:prstGeom prst="rect">
                  <a:avLst/>
                </a:prstGeom>
                <a:ln w="19050">
                  <a:solidFill>
                    <a:srgbClr val="FFFF00"/>
                  </a:solidFill>
                </a:ln>
              </p:spPr>
            </p:pic>
            <p:cxnSp>
              <p:nvCxnSpPr>
                <p:cNvPr id="41" name="直接箭头连接符 40">
                  <a:extLst>
                    <a:ext uri="{FF2B5EF4-FFF2-40B4-BE49-F238E27FC236}">
                      <a16:creationId xmlns:a16="http://schemas.microsoft.com/office/drawing/2014/main" id="{2EE55A4D-04A7-4EEC-BF53-1CFBE93E026F}"/>
                    </a:ext>
                  </a:extLst>
                </p:cNvPr>
                <p:cNvCxnSpPr>
                  <a:cxnSpLocks/>
                  <a:stCxn id="46" idx="1"/>
                  <a:endCxn id="61" idx="0"/>
                </p:cNvCxnSpPr>
                <p:nvPr/>
              </p:nvCxnSpPr>
              <p:spPr bwMode="auto">
                <a:xfrm flipH="1">
                  <a:off x="5114142" y="4310775"/>
                  <a:ext cx="784443" cy="862482"/>
                </a:xfrm>
                <a:prstGeom prst="straightConnector1">
                  <a:avLst/>
                </a:prstGeom>
                <a:ln w="19050" cap="flat" cmpd="sng" algn="ctr">
                  <a:solidFill>
                    <a:srgbClr val="FF3300"/>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grpSp>
          <p:pic>
            <p:nvPicPr>
              <p:cNvPr id="66" name="图片 65">
                <a:extLst>
                  <a:ext uri="{FF2B5EF4-FFF2-40B4-BE49-F238E27FC236}">
                    <a16:creationId xmlns:a16="http://schemas.microsoft.com/office/drawing/2014/main" id="{3BF95686-17E2-4F76-82B9-A4BE4A3B70ED}"/>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104026" y="2436713"/>
                <a:ext cx="229269" cy="545348"/>
              </a:xfrm>
              <a:prstGeom prst="rect">
                <a:avLst/>
              </a:prstGeom>
            </p:spPr>
          </p:pic>
          <p:pic>
            <p:nvPicPr>
              <p:cNvPr id="67" name="图片 66">
                <a:extLst>
                  <a:ext uri="{FF2B5EF4-FFF2-40B4-BE49-F238E27FC236}">
                    <a16:creationId xmlns:a16="http://schemas.microsoft.com/office/drawing/2014/main" id="{F0524336-76A9-49B3-AE4C-6E4A37F5D8FC}"/>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rot="5551546">
                <a:off x="6054523" y="3858409"/>
                <a:ext cx="232720" cy="553557"/>
              </a:xfrm>
              <a:prstGeom prst="rect">
                <a:avLst/>
              </a:prstGeom>
            </p:spPr>
          </p:pic>
          <p:sp>
            <p:nvSpPr>
              <p:cNvPr id="68" name="矩形: 圆角 67">
                <a:extLst>
                  <a:ext uri="{FF2B5EF4-FFF2-40B4-BE49-F238E27FC236}">
                    <a16:creationId xmlns:a16="http://schemas.microsoft.com/office/drawing/2014/main" id="{D0DFC75B-2867-469E-9564-1AAD61805BAA}"/>
                  </a:ext>
                </a:extLst>
              </p:cNvPr>
              <p:cNvSpPr/>
              <p:nvPr/>
            </p:nvSpPr>
            <p:spPr bwMode="auto">
              <a:xfrm>
                <a:off x="7341003" y="2307430"/>
                <a:ext cx="247883" cy="258568"/>
              </a:xfrm>
              <a:prstGeom prst="roundRect">
                <a:avLst/>
              </a:prstGeom>
              <a:ln>
                <a:no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a:ln>
                      <a:noFill/>
                    </a:ln>
                    <a:solidFill>
                      <a:srgbClr val="0000FF"/>
                    </a:solidFill>
                    <a:effectLst/>
                    <a:latin typeface="Times New Roman" pitchFamily="18" charset="0"/>
                  </a:rPr>
                  <a:t>F</a:t>
                </a:r>
              </a:p>
            </p:txBody>
          </p:sp>
        </p:grpSp>
        <p:sp>
          <p:nvSpPr>
            <p:cNvPr id="65" name="矩形: 圆角 64">
              <a:extLst>
                <a:ext uri="{FF2B5EF4-FFF2-40B4-BE49-F238E27FC236}">
                  <a16:creationId xmlns:a16="http://schemas.microsoft.com/office/drawing/2014/main" id="{A3690DCE-068E-465C-B2D0-6E44191C8E14}"/>
                </a:ext>
              </a:extLst>
            </p:cNvPr>
            <p:cNvSpPr/>
            <p:nvPr/>
          </p:nvSpPr>
          <p:spPr bwMode="auto">
            <a:xfrm>
              <a:off x="8046982" y="1888675"/>
              <a:ext cx="746265" cy="219394"/>
            </a:xfrm>
            <a:prstGeom prst="roundRect">
              <a:avLst/>
            </a:prstGeom>
            <a:solidFill>
              <a:srgbClr val="0000FF"/>
            </a:solidFill>
            <a:ln>
              <a:no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1" i="0" u="none" strike="noStrike" cap="none" normalizeH="0" baseline="0" dirty="0">
                  <a:ln>
                    <a:noFill/>
                  </a:ln>
                  <a:solidFill>
                    <a:schemeClr val="bg1"/>
                  </a:solidFill>
                  <a:effectLst/>
                  <a:latin typeface="Times New Roman" pitchFamily="18" charset="0"/>
                </a:rPr>
                <a:t>Room 3</a:t>
              </a:r>
            </a:p>
          </p:txBody>
        </p:sp>
      </p:grpSp>
    </p:spTree>
    <p:extLst>
      <p:ext uri="{BB962C8B-B14F-4D97-AF65-F5344CB8AC3E}">
        <p14:creationId xmlns:p14="http://schemas.microsoft.com/office/powerpoint/2010/main" val="3210476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4</a:t>
            </a:fld>
            <a:endParaRPr lang="en-US" altLang="zh-CN"/>
          </a:p>
        </p:txBody>
      </p:sp>
      <p:sp>
        <p:nvSpPr>
          <p:cNvPr id="14341" name="Rectangle 2"/>
          <p:cNvSpPr>
            <a:spLocks noGrp="1" noChangeArrowheads="1"/>
          </p:cNvSpPr>
          <p:nvPr>
            <p:ph type="title"/>
          </p:nvPr>
        </p:nvSpPr>
        <p:spPr>
          <a:xfrm>
            <a:off x="723900" y="685800"/>
            <a:ext cx="7772400" cy="533400"/>
          </a:xfrm>
          <a:noFill/>
        </p:spPr>
        <p:txBody>
          <a:bodyPr/>
          <a:lstStyle/>
          <a:p>
            <a:r>
              <a:rPr lang="en-GB" altLang="zh-CN" sz="2800" dirty="0"/>
              <a:t>Proposal</a:t>
            </a:r>
          </a:p>
        </p:txBody>
      </p:sp>
      <p:sp>
        <p:nvSpPr>
          <p:cNvPr id="2" name="矩形 1">
            <a:extLst>
              <a:ext uri="{FF2B5EF4-FFF2-40B4-BE49-F238E27FC236}">
                <a16:creationId xmlns:a16="http://schemas.microsoft.com/office/drawing/2014/main" id="{3E94FFDF-0D21-4717-B958-1DC815810EEA}"/>
              </a:ext>
            </a:extLst>
          </p:cNvPr>
          <p:cNvSpPr/>
          <p:nvPr/>
        </p:nvSpPr>
        <p:spPr bwMode="auto">
          <a:xfrm>
            <a:off x="723900" y="1371600"/>
            <a:ext cx="7772400" cy="4876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285750" indent="-285750">
              <a:buFont typeface="Arial" panose="020B0604020202020204" pitchFamily="34" charset="0"/>
              <a:buChar char="•"/>
            </a:pPr>
            <a:r>
              <a:rPr lang="en-US" altLang="zh-CN" sz="1600" dirty="0"/>
              <a:t>The SR2SR support in SBP is not sufficient in the current spec. </a:t>
            </a:r>
          </a:p>
          <a:p>
            <a:pPr marL="285750" indent="-285750">
              <a:buFont typeface="Arial" panose="020B0604020202020204" pitchFamily="34" charset="0"/>
              <a:buChar char="•"/>
            </a:pPr>
            <a:endParaRPr lang="en-US" altLang="zh-CN" sz="1600" dirty="0"/>
          </a:p>
          <a:p>
            <a:pPr marL="285750" indent="-285750" algn="just">
              <a:buFont typeface="Arial" panose="020B0604020202020204" pitchFamily="34" charset="0"/>
              <a:buChar char="•"/>
            </a:pPr>
            <a:r>
              <a:rPr lang="en-US" altLang="en-US" sz="1600" dirty="0">
                <a:solidFill>
                  <a:srgbClr val="000000"/>
                </a:solidFill>
                <a:latin typeface="Times New Roman"/>
                <a:ea typeface="MS Gothic" panose="020B0609070205080204" pitchFamily="49" charset="-128"/>
                <a:cs typeface="Times New Roman"/>
                <a:sym typeface="Times New Roman"/>
              </a:rPr>
              <a:t>To support more use cases and enable more functionalities in the SBP procedure, we propose to enable SBP initiator to</a:t>
            </a:r>
          </a:p>
          <a:p>
            <a:pPr marL="285750" indent="-285750"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marL="800100" lvl="1" indent="-342900" algn="just">
              <a:buFont typeface="+mj-lt"/>
              <a:buAutoNum type="arabicPeriod"/>
            </a:pPr>
            <a:r>
              <a:rPr lang="en-US" altLang="en-US" sz="1600" dirty="0">
                <a:solidFill>
                  <a:srgbClr val="000000"/>
                </a:solidFill>
                <a:latin typeface="Times New Roman"/>
                <a:ea typeface="MS Gothic" panose="020B0609070205080204" pitchFamily="49" charset="-128"/>
                <a:cs typeface="Times New Roman"/>
                <a:sym typeface="Times New Roman"/>
              </a:rPr>
              <a:t>Indicate the need for SR2SR sounding;</a:t>
            </a:r>
          </a:p>
          <a:p>
            <a:pPr marL="800100" lvl="1" indent="-342900" algn="just">
              <a:buFont typeface="+mj-lt"/>
              <a:buAutoNum type="arabicPeriod"/>
            </a:pPr>
            <a:r>
              <a:rPr lang="en-US" altLang="en-US" sz="1600" dirty="0">
                <a:solidFill>
                  <a:srgbClr val="000000"/>
                </a:solidFill>
                <a:latin typeface="Times New Roman"/>
                <a:ea typeface="MS Gothic" panose="020B0609070205080204" pitchFamily="49" charset="-128"/>
                <a:cs typeface="Times New Roman"/>
                <a:sym typeface="Times New Roman"/>
              </a:rPr>
              <a:t>Indicate which sensing responders are requested to participate in SR2SR sounding;</a:t>
            </a:r>
          </a:p>
          <a:p>
            <a:pPr marL="800100" lvl="1" indent="-342900" algn="just">
              <a:buFont typeface="+mj-lt"/>
              <a:buAutoNum type="arabicPeriod"/>
            </a:pPr>
            <a:r>
              <a:rPr lang="en-US" altLang="en-US" sz="1600" dirty="0">
                <a:solidFill>
                  <a:srgbClr val="000000"/>
                </a:solidFill>
                <a:latin typeface="Times New Roman"/>
                <a:ea typeface="MS Gothic" panose="020B0609070205080204" pitchFamily="49" charset="-128"/>
                <a:cs typeface="Times New Roman"/>
                <a:sym typeface="Times New Roman"/>
              </a:rPr>
              <a:t>Indicate which SR2SR links are requested to be measured.</a:t>
            </a:r>
          </a:p>
          <a:p>
            <a:pPr marL="342900" indent="-342900"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marL="342900" indent="-342900" algn="just">
              <a:buFont typeface="Arial" panose="020B0604020202020204" pitchFamily="34" charset="0"/>
              <a:buChar char="•"/>
            </a:pPr>
            <a:r>
              <a:rPr lang="en-US" altLang="en-US" sz="1600" dirty="0">
                <a:solidFill>
                  <a:srgbClr val="000000"/>
                </a:solidFill>
                <a:latin typeface="Times New Roman"/>
                <a:ea typeface="MS Gothic" panose="020B0609070205080204" pitchFamily="49" charset="-128"/>
                <a:cs typeface="Times New Roman"/>
                <a:sym typeface="Times New Roman"/>
              </a:rPr>
              <a:t>The proposal is based on the condition where the SBP initiator provides a list of sensing responders in the SBP Request frame.</a:t>
            </a:r>
          </a:p>
          <a:p>
            <a:pPr marL="0" indent="0" algn="just"/>
            <a:endParaRPr lang="en-US" altLang="en-US" sz="1600" dirty="0">
              <a:solidFill>
                <a:srgbClr val="000000"/>
              </a:solidFill>
              <a:latin typeface="Times New Roman"/>
              <a:ea typeface="MS Gothic" panose="020B0609070205080204" pitchFamily="49" charset="-128"/>
              <a:cs typeface="Times New Roman"/>
              <a:sym typeface="Times New Roman"/>
            </a:endParaRPr>
          </a:p>
          <a:p>
            <a:pPr marL="285750" indent="-285750"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p:txBody>
      </p:sp>
    </p:spTree>
    <p:extLst>
      <p:ext uri="{BB962C8B-B14F-4D97-AF65-F5344CB8AC3E}">
        <p14:creationId xmlns:p14="http://schemas.microsoft.com/office/powerpoint/2010/main" val="4198242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
            <a:extLst>
              <a:ext uri="{FF2B5EF4-FFF2-40B4-BE49-F238E27FC236}">
                <a16:creationId xmlns:a16="http://schemas.microsoft.com/office/drawing/2014/main" id="{9DDDAB3B-480D-43CA-BAD9-178FB7FF1496}"/>
              </a:ext>
            </a:extLst>
          </p:cNvPr>
          <p:cNvSpPr txBox="1">
            <a:spLocks noChangeArrowheads="1"/>
          </p:cNvSpPr>
          <p:nvPr/>
        </p:nvSpPr>
        <p:spPr bwMode="auto">
          <a:xfrm>
            <a:off x="670402" y="1316032"/>
            <a:ext cx="7772400" cy="4846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buFont typeface="Arial" panose="020B0604020202020204" pitchFamily="34" charset="0"/>
              <a:buChar char="•"/>
            </a:pPr>
            <a:r>
              <a:rPr lang="en-US" altLang="en-US" sz="1600" dirty="0">
                <a:solidFill>
                  <a:srgbClr val="000000"/>
                </a:solidFill>
                <a:latin typeface="Times New Roman"/>
                <a:ea typeface="MS Gothic" panose="020B0609070205080204" pitchFamily="49" charset="-128"/>
                <a:cs typeface="Times New Roman"/>
                <a:sym typeface="Times New Roman"/>
              </a:rPr>
              <a:t>Consider the previous use case: the SBP initiator intends to estimate </a:t>
            </a:r>
            <a:r>
              <a:rPr lang="en-US" altLang="en-US" sz="1600" i="1" dirty="0">
                <a:solidFill>
                  <a:srgbClr val="000000"/>
                </a:solidFill>
                <a:latin typeface="Times New Roman"/>
                <a:ea typeface="MS Gothic" panose="020B0609070205080204" pitchFamily="49" charset="-128"/>
                <a:cs typeface="Times New Roman"/>
                <a:sym typeface="Times New Roman"/>
              </a:rPr>
              <a:t>Channel AD </a:t>
            </a:r>
            <a:r>
              <a:rPr lang="en-US" altLang="en-US" sz="1600" dirty="0">
                <a:solidFill>
                  <a:srgbClr val="000000"/>
                </a:solidFill>
                <a:latin typeface="Times New Roman"/>
                <a:ea typeface="MS Gothic" panose="020B0609070205080204" pitchFamily="49" charset="-128"/>
                <a:cs typeface="Times New Roman"/>
                <a:sym typeface="Times New Roman"/>
              </a:rPr>
              <a:t>and </a:t>
            </a:r>
            <a:r>
              <a:rPr lang="en-US" altLang="en-US" sz="1600" i="1" dirty="0">
                <a:solidFill>
                  <a:srgbClr val="000000"/>
                </a:solidFill>
                <a:latin typeface="Times New Roman"/>
                <a:ea typeface="MS Gothic" panose="020B0609070205080204" pitchFamily="49" charset="-128"/>
                <a:cs typeface="Times New Roman"/>
                <a:sym typeface="Times New Roman"/>
              </a:rPr>
              <a:t>Channel BC</a:t>
            </a:r>
            <a:r>
              <a:rPr lang="en-US" altLang="en-US" sz="1600" dirty="0">
                <a:solidFill>
                  <a:srgbClr val="000000"/>
                </a:solidFill>
                <a:latin typeface="Times New Roman"/>
                <a:ea typeface="MS Gothic" panose="020B0609070205080204" pitchFamily="49" charset="-128"/>
                <a:cs typeface="Times New Roman"/>
                <a:sym typeface="Times New Roman"/>
              </a:rPr>
              <a:t>. </a:t>
            </a:r>
          </a:p>
          <a:p>
            <a:pPr algn="just">
              <a:buFont typeface="Arial" panose="020B0604020202020204" pitchFamily="34" charset="0"/>
              <a:buChar char="•"/>
            </a:pPr>
            <a:r>
              <a:rPr lang="en-US" altLang="en-US" sz="1600" dirty="0">
                <a:solidFill>
                  <a:srgbClr val="000000"/>
                </a:solidFill>
                <a:latin typeface="Times New Roman"/>
                <a:ea typeface="MS Gothic" panose="020B0609070205080204" pitchFamily="49" charset="-128"/>
                <a:cs typeface="Times New Roman"/>
                <a:sym typeface="Times New Roman"/>
              </a:rPr>
              <a:t>Based on the spec, SBP can provide a list of sensing responders including the MAC addresses of non-AP STAs A (SBP initiator itself), B, C, and D. </a:t>
            </a:r>
          </a:p>
          <a:p>
            <a:pPr algn="just">
              <a:buFont typeface="Arial" panose="020B0604020202020204" pitchFamily="34" charset="0"/>
              <a:buChar char="•"/>
            </a:pPr>
            <a:r>
              <a:rPr lang="en-US" altLang="en-US" sz="1600" dirty="0">
                <a:solidFill>
                  <a:srgbClr val="000000"/>
                </a:solidFill>
                <a:latin typeface="Times New Roman"/>
                <a:ea typeface="MS Gothic" panose="020B0609070205080204" pitchFamily="49" charset="-128"/>
                <a:cs typeface="Times New Roman"/>
                <a:sym typeface="Times New Roman"/>
              </a:rPr>
              <a:t>In </a:t>
            </a:r>
            <a:r>
              <a:rPr lang="en-US" altLang="en-US" sz="1600" b="1" dirty="0">
                <a:solidFill>
                  <a:srgbClr val="000000"/>
                </a:solidFill>
                <a:latin typeface="Times New Roman"/>
                <a:ea typeface="MS Gothic" panose="020B0609070205080204" pitchFamily="49" charset="-128"/>
                <a:cs typeface="Times New Roman"/>
                <a:sym typeface="Times New Roman"/>
              </a:rPr>
              <a:t>SBP Parameters element</a:t>
            </a:r>
            <a:r>
              <a:rPr lang="en-US" altLang="en-US" sz="1600" dirty="0">
                <a:solidFill>
                  <a:srgbClr val="000000"/>
                </a:solidFill>
                <a:latin typeface="Times New Roman"/>
                <a:ea typeface="MS Gothic" panose="020B0609070205080204" pitchFamily="49" charset="-128"/>
                <a:cs typeface="Times New Roman"/>
                <a:sym typeface="Times New Roman"/>
              </a:rPr>
              <a:t>, </a:t>
            </a:r>
          </a:p>
        </p:txBody>
      </p:sp>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5</a:t>
            </a:fld>
            <a:endParaRPr lang="en-US" altLang="zh-CN"/>
          </a:p>
        </p:txBody>
      </p:sp>
      <p:sp>
        <p:nvSpPr>
          <p:cNvPr id="14341" name="Rectangle 2"/>
          <p:cNvSpPr>
            <a:spLocks noGrp="1" noChangeArrowheads="1"/>
          </p:cNvSpPr>
          <p:nvPr>
            <p:ph type="title"/>
          </p:nvPr>
        </p:nvSpPr>
        <p:spPr>
          <a:xfrm>
            <a:off x="723900" y="685799"/>
            <a:ext cx="7772400" cy="545115"/>
          </a:xfrm>
          <a:noFill/>
        </p:spPr>
        <p:txBody>
          <a:bodyPr/>
          <a:lstStyle/>
          <a:p>
            <a:r>
              <a:rPr lang="en-GB" altLang="zh-CN" sz="2800" dirty="0"/>
              <a:t>Proposal – spec changes (1/2)</a:t>
            </a:r>
          </a:p>
        </p:txBody>
      </p:sp>
      <p:grpSp>
        <p:nvGrpSpPr>
          <p:cNvPr id="25" name="组合 24">
            <a:extLst>
              <a:ext uri="{FF2B5EF4-FFF2-40B4-BE49-F238E27FC236}">
                <a16:creationId xmlns:a16="http://schemas.microsoft.com/office/drawing/2014/main" id="{AEB9C4A6-5263-4CCC-90B9-F15E23762EF8}"/>
              </a:ext>
            </a:extLst>
          </p:cNvPr>
          <p:cNvGrpSpPr/>
          <p:nvPr/>
        </p:nvGrpSpPr>
        <p:grpSpPr>
          <a:xfrm>
            <a:off x="523459" y="2667000"/>
            <a:ext cx="5073940" cy="3667028"/>
            <a:chOff x="0" y="914400"/>
            <a:chExt cx="5483692" cy="3986564"/>
          </a:xfrm>
        </p:grpSpPr>
        <p:grpSp>
          <p:nvGrpSpPr>
            <p:cNvPr id="26" name="组合 25">
              <a:extLst>
                <a:ext uri="{FF2B5EF4-FFF2-40B4-BE49-F238E27FC236}">
                  <a16:creationId xmlns:a16="http://schemas.microsoft.com/office/drawing/2014/main" id="{8B0FBEC6-132E-4B8D-A536-50885E3BC043}"/>
                </a:ext>
              </a:extLst>
            </p:cNvPr>
            <p:cNvGrpSpPr/>
            <p:nvPr/>
          </p:nvGrpSpPr>
          <p:grpSpPr>
            <a:xfrm>
              <a:off x="0" y="914400"/>
              <a:ext cx="5483692" cy="3986564"/>
              <a:chOff x="208280" y="1821139"/>
              <a:chExt cx="5483692" cy="3986564"/>
            </a:xfrm>
          </p:grpSpPr>
          <p:pic>
            <p:nvPicPr>
              <p:cNvPr id="28" name="图片 27">
                <a:extLst>
                  <a:ext uri="{FF2B5EF4-FFF2-40B4-BE49-F238E27FC236}">
                    <a16:creationId xmlns:a16="http://schemas.microsoft.com/office/drawing/2014/main" id="{A774458E-3CC6-4B86-BE67-103624ACE8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1821139"/>
                <a:ext cx="4953000" cy="1138068"/>
              </a:xfrm>
              <a:prstGeom prst="rect">
                <a:avLst/>
              </a:prstGeom>
            </p:spPr>
          </p:pic>
          <p:pic>
            <p:nvPicPr>
              <p:cNvPr id="29" name="图片 28">
                <a:extLst>
                  <a:ext uri="{FF2B5EF4-FFF2-40B4-BE49-F238E27FC236}">
                    <a16:creationId xmlns:a16="http://schemas.microsoft.com/office/drawing/2014/main" id="{BDAC50DE-9A67-4EBA-9929-0B5EC250DAD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8280" y="3381774"/>
                <a:ext cx="5483692" cy="2425929"/>
              </a:xfrm>
              <a:prstGeom prst="rect">
                <a:avLst/>
              </a:prstGeom>
            </p:spPr>
          </p:pic>
          <p:sp>
            <p:nvSpPr>
              <p:cNvPr id="30" name="矩形 29">
                <a:extLst>
                  <a:ext uri="{FF2B5EF4-FFF2-40B4-BE49-F238E27FC236}">
                    <a16:creationId xmlns:a16="http://schemas.microsoft.com/office/drawing/2014/main" id="{20CB40F8-DB1C-4758-8A5D-551473A04A4B}"/>
                  </a:ext>
                </a:extLst>
              </p:cNvPr>
              <p:cNvSpPr/>
              <p:nvPr/>
            </p:nvSpPr>
            <p:spPr bwMode="auto">
              <a:xfrm>
                <a:off x="2590800" y="1845848"/>
                <a:ext cx="762000" cy="821152"/>
              </a:xfrm>
              <a:prstGeom prst="rect">
                <a:avLst/>
              </a:prstGeom>
              <a:noFill/>
              <a:ln w="19050" cap="flat" cmpd="sng" algn="ctr">
                <a:solidFill>
                  <a:srgbClr val="0000FF"/>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Times New Roman" pitchFamily="18" charset="0"/>
                </a:endParaRPr>
              </a:p>
            </p:txBody>
          </p:sp>
          <p:cxnSp>
            <p:nvCxnSpPr>
              <p:cNvPr id="31" name="直接连接符 30">
                <a:extLst>
                  <a:ext uri="{FF2B5EF4-FFF2-40B4-BE49-F238E27FC236}">
                    <a16:creationId xmlns:a16="http://schemas.microsoft.com/office/drawing/2014/main" id="{39C5D27E-29CC-4FC2-BB4C-30CD51822D54}"/>
                  </a:ext>
                </a:extLst>
              </p:cNvPr>
              <p:cNvCxnSpPr>
                <a:cxnSpLocks/>
              </p:cNvCxnSpPr>
              <p:nvPr/>
            </p:nvCxnSpPr>
            <p:spPr bwMode="auto">
              <a:xfrm flipH="1">
                <a:off x="650082" y="2667000"/>
                <a:ext cx="1940718" cy="984038"/>
              </a:xfrm>
              <a:prstGeom prst="line">
                <a:avLst/>
              </a:prstGeom>
              <a:solidFill>
                <a:schemeClr val="accent1"/>
              </a:solidFill>
              <a:ln w="19050" cap="flat" cmpd="sng" algn="ctr">
                <a:solidFill>
                  <a:srgbClr val="0000FF"/>
                </a:solidFill>
                <a:prstDash val="dash"/>
                <a:round/>
                <a:headEnd type="none" w="sm" len="sm"/>
                <a:tailEnd type="none" w="sm" len="sm"/>
              </a:ln>
              <a:effectLst/>
            </p:spPr>
          </p:cxnSp>
          <p:cxnSp>
            <p:nvCxnSpPr>
              <p:cNvPr id="32" name="直接连接符 31">
                <a:extLst>
                  <a:ext uri="{FF2B5EF4-FFF2-40B4-BE49-F238E27FC236}">
                    <a16:creationId xmlns:a16="http://schemas.microsoft.com/office/drawing/2014/main" id="{60ECD77D-4179-4BF9-9B07-9BA31CBAD57A}"/>
                  </a:ext>
                </a:extLst>
              </p:cNvPr>
              <p:cNvCxnSpPr>
                <a:cxnSpLocks/>
              </p:cNvCxnSpPr>
              <p:nvPr/>
            </p:nvCxnSpPr>
            <p:spPr bwMode="auto">
              <a:xfrm>
                <a:off x="3352800" y="2689943"/>
                <a:ext cx="1999059" cy="984038"/>
              </a:xfrm>
              <a:prstGeom prst="line">
                <a:avLst/>
              </a:prstGeom>
              <a:solidFill>
                <a:schemeClr val="accent1"/>
              </a:solidFill>
              <a:ln w="19050" cap="flat" cmpd="sng" algn="ctr">
                <a:solidFill>
                  <a:srgbClr val="0000FF"/>
                </a:solidFill>
                <a:prstDash val="dash"/>
                <a:round/>
                <a:headEnd type="none" w="sm" len="sm"/>
                <a:tailEnd type="none" w="sm" len="sm"/>
              </a:ln>
              <a:effectLst/>
            </p:spPr>
          </p:cxnSp>
        </p:grpSp>
        <p:sp>
          <p:nvSpPr>
            <p:cNvPr id="27" name="矩形 26">
              <a:extLst>
                <a:ext uri="{FF2B5EF4-FFF2-40B4-BE49-F238E27FC236}">
                  <a16:creationId xmlns:a16="http://schemas.microsoft.com/office/drawing/2014/main" id="{65DA8E2A-C685-400C-8B0C-E7EAF0EA8D5F}"/>
                </a:ext>
              </a:extLst>
            </p:cNvPr>
            <p:cNvSpPr/>
            <p:nvPr/>
          </p:nvSpPr>
          <p:spPr bwMode="auto">
            <a:xfrm>
              <a:off x="3505200" y="3636046"/>
              <a:ext cx="762000" cy="821152"/>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8" charset="0"/>
              </a:endParaRPr>
            </a:p>
          </p:txBody>
        </p:sp>
      </p:grpSp>
      <mc:AlternateContent xmlns:mc="http://schemas.openxmlformats.org/markup-compatibility/2006" xmlns:a14="http://schemas.microsoft.com/office/drawing/2010/main">
        <mc:Choice Requires="a14">
          <p:graphicFrame>
            <p:nvGraphicFramePr>
              <p:cNvPr id="34" name="表格 33">
                <a:extLst>
                  <a:ext uri="{FF2B5EF4-FFF2-40B4-BE49-F238E27FC236}">
                    <a16:creationId xmlns:a16="http://schemas.microsoft.com/office/drawing/2014/main" id="{53CB84E6-8078-4612-BF27-1DD4ACF55703}"/>
                  </a:ext>
                </a:extLst>
              </p:cNvPr>
              <p:cNvGraphicFramePr>
                <a:graphicFrameLocks noGrp="1"/>
              </p:cNvGraphicFramePr>
              <p:nvPr>
                <p:extLst>
                  <p:ext uri="{D42A27DB-BD31-4B8C-83A1-F6EECF244321}">
                    <p14:modId xmlns:p14="http://schemas.microsoft.com/office/powerpoint/2010/main" val="2314441242"/>
                  </p:ext>
                </p:extLst>
              </p:nvPr>
            </p:nvGraphicFramePr>
            <p:xfrm>
              <a:off x="5027875" y="2733318"/>
              <a:ext cx="1544846" cy="712920"/>
            </p:xfrm>
            <a:graphic>
              <a:graphicData uri="http://schemas.openxmlformats.org/drawingml/2006/table">
                <a:tbl>
                  <a:tblPr firstRow="1" bandRow="1">
                    <a:tableStyleId>{5C22544A-7EE6-4342-B048-85BDC9FD1C3A}</a:tableStyleId>
                  </a:tblPr>
                  <a:tblGrid>
                    <a:gridCol w="1544846">
                      <a:extLst>
                        <a:ext uri="{9D8B030D-6E8A-4147-A177-3AD203B41FA5}">
                          <a16:colId xmlns:a16="http://schemas.microsoft.com/office/drawing/2014/main" val="4157128169"/>
                        </a:ext>
                      </a:extLst>
                    </a:gridCol>
                  </a:tblGrid>
                  <a:tr h="453840">
                    <a:tc>
                      <a:txBody>
                        <a:bodyPr/>
                        <a:lstStyle/>
                        <a:p>
                          <a:pPr algn="ctr"/>
                          <a:r>
                            <a:rPr lang="en-GB" altLang="zh-CN" sz="1100" b="0" dirty="0">
                              <a:solidFill>
                                <a:srgbClr val="FF0000"/>
                              </a:solidFill>
                            </a:rPr>
                            <a:t>SR2SR Sounding Bitmap</a:t>
                          </a:r>
                          <a:endParaRPr lang="en-GB" sz="1100" b="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2323647"/>
                      </a:ext>
                    </a:extLst>
                  </a:tr>
                  <a:tr h="243402">
                    <a:tc>
                      <a:txBody>
                        <a:bodyPr/>
                        <a:lstStyle/>
                        <a:p>
                          <a:pPr algn="ctr"/>
                          <a:r>
                            <a:rPr lang="en-GB" sz="1100" b="0" dirty="0">
                              <a:solidFill>
                                <a:srgbClr val="FF0000"/>
                              </a:solidFill>
                            </a:rPr>
                            <a:t>0 or</a:t>
                          </a:r>
                          <a:r>
                            <a:rPr lang="en-GB" sz="1100" b="0" baseline="0" dirty="0">
                              <a:solidFill>
                                <a:srgbClr val="FF0000"/>
                              </a:solidFill>
                            </a:rPr>
                            <a:t> </a:t>
                          </a:r>
                          <a14:m>
                            <m:oMath xmlns:m="http://schemas.openxmlformats.org/officeDocument/2006/math">
                              <m:d>
                                <m:dPr>
                                  <m:begChr m:val="⌈"/>
                                  <m:endChr m:val="⌉"/>
                                  <m:ctrlPr>
                                    <a:rPr lang="en-GB" sz="1100" b="0" i="1" baseline="0" dirty="0" smtClean="0">
                                      <a:solidFill>
                                        <a:srgbClr val="FF0000"/>
                                      </a:solidFill>
                                      <a:latin typeface="Cambria Math" panose="02040503050406030204" pitchFamily="18" charset="0"/>
                                    </a:rPr>
                                  </m:ctrlPr>
                                </m:dPr>
                                <m:e>
                                  <m:f>
                                    <m:fPr>
                                      <m:type m:val="lin"/>
                                      <m:ctrlPr>
                                        <a:rPr lang="en-GB" sz="1100" b="0" i="1" baseline="0" dirty="0" smtClean="0">
                                          <a:solidFill>
                                            <a:srgbClr val="FF0000"/>
                                          </a:solidFill>
                                          <a:latin typeface="Cambria Math" panose="02040503050406030204" pitchFamily="18" charset="0"/>
                                        </a:rPr>
                                      </m:ctrlPr>
                                    </m:fPr>
                                    <m:num>
                                      <m:r>
                                        <a:rPr lang="en-US" sz="1100" b="0" i="1" baseline="0" dirty="0" smtClean="0">
                                          <a:solidFill>
                                            <a:srgbClr val="FF0000"/>
                                          </a:solidFill>
                                          <a:latin typeface="Cambria Math" panose="02040503050406030204" pitchFamily="18" charset="0"/>
                                        </a:rPr>
                                        <m:t>𝑛</m:t>
                                      </m:r>
                                    </m:num>
                                    <m:den>
                                      <m:r>
                                        <a:rPr lang="en-US" sz="1100" b="0" i="1" baseline="0" dirty="0" smtClean="0">
                                          <a:solidFill>
                                            <a:srgbClr val="FF0000"/>
                                          </a:solidFill>
                                          <a:latin typeface="Cambria Math" panose="02040503050406030204" pitchFamily="18" charset="0"/>
                                        </a:rPr>
                                        <m:t>8</m:t>
                                      </m:r>
                                    </m:den>
                                  </m:f>
                                </m:e>
                              </m:d>
                            </m:oMath>
                          </a14:m>
                          <a:endParaRPr lang="en-GB" sz="1100" b="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5491303"/>
                      </a:ext>
                    </a:extLst>
                  </a:tr>
                </a:tbl>
              </a:graphicData>
            </a:graphic>
          </p:graphicFrame>
        </mc:Choice>
        <mc:Fallback xmlns="">
          <p:graphicFrame>
            <p:nvGraphicFramePr>
              <p:cNvPr id="34" name="表格 33">
                <a:extLst>
                  <a:ext uri="{FF2B5EF4-FFF2-40B4-BE49-F238E27FC236}">
                    <a16:creationId xmlns:a16="http://schemas.microsoft.com/office/drawing/2014/main" id="{53CB84E6-8078-4612-BF27-1DD4ACF55703}"/>
                  </a:ext>
                </a:extLst>
              </p:cNvPr>
              <p:cNvGraphicFramePr>
                <a:graphicFrameLocks noGrp="1"/>
              </p:cNvGraphicFramePr>
              <p:nvPr>
                <p:extLst>
                  <p:ext uri="{D42A27DB-BD31-4B8C-83A1-F6EECF244321}">
                    <p14:modId xmlns:p14="http://schemas.microsoft.com/office/powerpoint/2010/main" val="2314441242"/>
                  </p:ext>
                </p:extLst>
              </p:nvPr>
            </p:nvGraphicFramePr>
            <p:xfrm>
              <a:off x="5027875" y="2733318"/>
              <a:ext cx="1544846" cy="712920"/>
            </p:xfrm>
            <a:graphic>
              <a:graphicData uri="http://schemas.openxmlformats.org/drawingml/2006/table">
                <a:tbl>
                  <a:tblPr firstRow="1" bandRow="1">
                    <a:tableStyleId>{5C22544A-7EE6-4342-B048-85BDC9FD1C3A}</a:tableStyleId>
                  </a:tblPr>
                  <a:tblGrid>
                    <a:gridCol w="1544846">
                      <a:extLst>
                        <a:ext uri="{9D8B030D-6E8A-4147-A177-3AD203B41FA5}">
                          <a16:colId xmlns:a16="http://schemas.microsoft.com/office/drawing/2014/main" val="4157128169"/>
                        </a:ext>
                      </a:extLst>
                    </a:gridCol>
                  </a:tblGrid>
                  <a:tr h="453840">
                    <a:tc>
                      <a:txBody>
                        <a:bodyPr/>
                        <a:lstStyle/>
                        <a:p>
                          <a:pPr algn="ctr"/>
                          <a:r>
                            <a:rPr lang="en-GB" altLang="zh-CN" sz="1100" b="0" dirty="0">
                              <a:solidFill>
                                <a:srgbClr val="FF0000"/>
                              </a:solidFill>
                            </a:rPr>
                            <a:t>SR2SR Sounding Bitmap</a:t>
                          </a:r>
                          <a:endParaRPr lang="en-GB" sz="1100" b="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2323647"/>
                      </a:ext>
                    </a:extLst>
                  </a:tr>
                  <a:tr h="259080">
                    <a:tc>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392" t="-176744" r="-784" b="-139535"/>
                          </a:stretch>
                        </a:blipFill>
                      </a:tcPr>
                    </a:tc>
                    <a:extLst>
                      <a:ext uri="{0D108BD9-81ED-4DB2-BD59-A6C34878D82A}">
                        <a16:rowId xmlns:a16="http://schemas.microsoft.com/office/drawing/2014/main" val="3045491303"/>
                      </a:ext>
                    </a:extLst>
                  </a:tr>
                </a:tbl>
              </a:graphicData>
            </a:graphic>
          </p:graphicFrame>
        </mc:Fallback>
      </mc:AlternateContent>
      <p:graphicFrame>
        <p:nvGraphicFramePr>
          <p:cNvPr id="35" name="表格 34">
            <a:extLst>
              <a:ext uri="{FF2B5EF4-FFF2-40B4-BE49-F238E27FC236}">
                <a16:creationId xmlns:a16="http://schemas.microsoft.com/office/drawing/2014/main" id="{48CD1D4B-D281-4DC0-A86F-BBC065DBD011}"/>
              </a:ext>
            </a:extLst>
          </p:cNvPr>
          <p:cNvGraphicFramePr>
            <a:graphicFrameLocks noGrp="1"/>
          </p:cNvGraphicFramePr>
          <p:nvPr>
            <p:extLst>
              <p:ext uri="{D42A27DB-BD31-4B8C-83A1-F6EECF244321}">
                <p14:modId xmlns:p14="http://schemas.microsoft.com/office/powerpoint/2010/main" val="2562434678"/>
              </p:ext>
            </p:extLst>
          </p:nvPr>
        </p:nvGraphicFramePr>
        <p:xfrm>
          <a:off x="4688147" y="5144303"/>
          <a:ext cx="3901598" cy="944880"/>
        </p:xfrm>
        <a:graphic>
          <a:graphicData uri="http://schemas.openxmlformats.org/drawingml/2006/table">
            <a:tbl>
              <a:tblPr firstRow="1" bandRow="1">
                <a:tableStyleId>{5C22544A-7EE6-4342-B048-85BDC9FD1C3A}</a:tableStyleId>
              </a:tblPr>
              <a:tblGrid>
                <a:gridCol w="611254">
                  <a:extLst>
                    <a:ext uri="{9D8B030D-6E8A-4147-A177-3AD203B41FA5}">
                      <a16:colId xmlns:a16="http://schemas.microsoft.com/office/drawing/2014/main" val="1752187557"/>
                    </a:ext>
                  </a:extLst>
                </a:gridCol>
                <a:gridCol w="1219200">
                  <a:extLst>
                    <a:ext uri="{9D8B030D-6E8A-4147-A177-3AD203B41FA5}">
                      <a16:colId xmlns:a16="http://schemas.microsoft.com/office/drawing/2014/main" val="4157128169"/>
                    </a:ext>
                  </a:extLst>
                </a:gridCol>
                <a:gridCol w="1066800">
                  <a:extLst>
                    <a:ext uri="{9D8B030D-6E8A-4147-A177-3AD203B41FA5}">
                      <a16:colId xmlns:a16="http://schemas.microsoft.com/office/drawing/2014/main" val="1253223442"/>
                    </a:ext>
                  </a:extLst>
                </a:gridCol>
                <a:gridCol w="1004344">
                  <a:extLst>
                    <a:ext uri="{9D8B030D-6E8A-4147-A177-3AD203B41FA5}">
                      <a16:colId xmlns:a16="http://schemas.microsoft.com/office/drawing/2014/main" val="514692114"/>
                    </a:ext>
                  </a:extLst>
                </a:gridCol>
              </a:tblGrid>
              <a:tr h="228586">
                <a:tc>
                  <a:txBody>
                    <a:bodyPr/>
                    <a:lstStyle/>
                    <a:p>
                      <a:pPr algn="ctr"/>
                      <a:r>
                        <a:rPr lang="en-GB" sz="1100" b="0" dirty="0">
                          <a:solidFill>
                            <a:srgbClr val="FF0000"/>
                          </a:solidFill>
                        </a:rPr>
                        <a:t>B17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b="0" dirty="0">
                          <a:solidFill>
                            <a:srgbClr val="FF0000"/>
                          </a:solidFill>
                        </a:rPr>
                        <a:t>B18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zh-CN" sz="1100" b="0" dirty="0">
                          <a:solidFill>
                            <a:srgbClr val="FF0000"/>
                          </a:solidFill>
                        </a:rPr>
                        <a:t>B19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zh-CN" sz="1100" b="0" dirty="0">
                          <a:solidFill>
                            <a:srgbClr val="FF0000"/>
                          </a:solidFill>
                        </a:rPr>
                        <a:t>B20  B23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2323647"/>
                  </a:ext>
                </a:extLst>
              </a:tr>
              <a:tr h="36516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zh-CN" sz="1100" b="0" dirty="0">
                          <a:solidFill>
                            <a:srgbClr val="FF0000"/>
                          </a:solidFill>
                        </a:rPr>
                        <a:t>SR2SR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zh-CN" sz="1100" b="0" dirty="0">
                          <a:solidFill>
                            <a:srgbClr val="FF0000"/>
                          </a:solidFill>
                        </a:rPr>
                        <a:t>SR2SR Sounding Bitmap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zh-CN" sz="1100" b="0" dirty="0">
                          <a:solidFill>
                            <a:srgbClr val="FF0000"/>
                          </a:solidFill>
                        </a:rPr>
                        <a:t>SR2SR Role Bitmap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b="0" dirty="0">
                          <a:solidFill>
                            <a:srgbClr val="FF0000"/>
                          </a:solidFill>
                        </a:rPr>
                        <a:t>Number of SR2SR Links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5491303"/>
                  </a:ext>
                </a:extLst>
              </a:tr>
              <a:tr h="227405">
                <a:tc>
                  <a:txBody>
                    <a:bodyPr/>
                    <a:lstStyle/>
                    <a:p>
                      <a:pPr algn="ctr"/>
                      <a:r>
                        <a:rPr lang="en-GB" sz="1100" b="0" dirty="0">
                          <a:solidFill>
                            <a:srgbClr val="FF000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b="0" dirty="0">
                          <a:solidFill>
                            <a:srgbClr val="FF000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b="0" dirty="0">
                          <a:solidFill>
                            <a:srgbClr val="FF000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b="0" dirty="0">
                          <a:solidFill>
                            <a:srgbClr val="FF0000"/>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7733371"/>
                  </a:ext>
                </a:extLst>
              </a:tr>
            </a:tbl>
          </a:graphicData>
        </a:graphic>
      </p:graphicFrame>
      <mc:AlternateContent xmlns:mc="http://schemas.openxmlformats.org/markup-compatibility/2006" xmlns:a14="http://schemas.microsoft.com/office/drawing/2010/main">
        <mc:Choice Requires="a14">
          <p:graphicFrame>
            <p:nvGraphicFramePr>
              <p:cNvPr id="18" name="表格 17">
                <a:extLst>
                  <a:ext uri="{FF2B5EF4-FFF2-40B4-BE49-F238E27FC236}">
                    <a16:creationId xmlns:a16="http://schemas.microsoft.com/office/drawing/2014/main" id="{40D0750D-BFAE-4677-9F36-D8CE2437CB41}"/>
                  </a:ext>
                </a:extLst>
              </p:cNvPr>
              <p:cNvGraphicFramePr>
                <a:graphicFrameLocks noGrp="1"/>
              </p:cNvGraphicFramePr>
              <p:nvPr>
                <p:extLst>
                  <p:ext uri="{D42A27DB-BD31-4B8C-83A1-F6EECF244321}">
                    <p14:modId xmlns:p14="http://schemas.microsoft.com/office/powerpoint/2010/main" val="3373966041"/>
                  </p:ext>
                </p:extLst>
              </p:nvPr>
            </p:nvGraphicFramePr>
            <p:xfrm>
              <a:off x="6572721" y="2732142"/>
              <a:ext cx="1544846" cy="712920"/>
            </p:xfrm>
            <a:graphic>
              <a:graphicData uri="http://schemas.openxmlformats.org/drawingml/2006/table">
                <a:tbl>
                  <a:tblPr firstRow="1" bandRow="1">
                    <a:tableStyleId>{5C22544A-7EE6-4342-B048-85BDC9FD1C3A}</a:tableStyleId>
                  </a:tblPr>
                  <a:tblGrid>
                    <a:gridCol w="1544846">
                      <a:extLst>
                        <a:ext uri="{9D8B030D-6E8A-4147-A177-3AD203B41FA5}">
                          <a16:colId xmlns:a16="http://schemas.microsoft.com/office/drawing/2014/main" val="4157128169"/>
                        </a:ext>
                      </a:extLst>
                    </a:gridCol>
                  </a:tblGrid>
                  <a:tr h="453840">
                    <a:tc>
                      <a:txBody>
                        <a:bodyPr/>
                        <a:lstStyle/>
                        <a:p>
                          <a:pPr algn="ctr"/>
                          <a:r>
                            <a:rPr lang="en-GB" altLang="zh-CN" sz="1100" b="0" dirty="0">
                              <a:solidFill>
                                <a:srgbClr val="FF0000"/>
                              </a:solidFill>
                            </a:rPr>
                            <a:t>SR2SR Role Bitmap</a:t>
                          </a:r>
                          <a:endParaRPr lang="en-GB" sz="1100" b="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2323647"/>
                      </a:ext>
                    </a:extLst>
                  </a:tr>
                  <a:tr h="243402">
                    <a:tc>
                      <a:txBody>
                        <a:bodyPr/>
                        <a:lstStyle/>
                        <a:p>
                          <a:pPr algn="ctr"/>
                          <a:r>
                            <a:rPr lang="en-GB" sz="1100" b="0" dirty="0">
                              <a:solidFill>
                                <a:srgbClr val="FF0000"/>
                              </a:solidFill>
                            </a:rPr>
                            <a:t>0 or</a:t>
                          </a:r>
                          <a:r>
                            <a:rPr lang="en-GB" sz="1100" b="0" baseline="0" dirty="0">
                              <a:solidFill>
                                <a:srgbClr val="FF0000"/>
                              </a:solidFill>
                            </a:rPr>
                            <a:t> </a:t>
                          </a:r>
                          <a14:m>
                            <m:oMath xmlns:m="http://schemas.openxmlformats.org/officeDocument/2006/math">
                              <m:d>
                                <m:dPr>
                                  <m:begChr m:val="⌈"/>
                                  <m:endChr m:val="⌉"/>
                                  <m:ctrlPr>
                                    <a:rPr lang="en-GB" sz="1100" b="0" i="1" baseline="0" dirty="0" smtClean="0">
                                      <a:solidFill>
                                        <a:srgbClr val="FF0000"/>
                                      </a:solidFill>
                                      <a:latin typeface="Cambria Math" panose="02040503050406030204" pitchFamily="18" charset="0"/>
                                    </a:rPr>
                                  </m:ctrlPr>
                                </m:dPr>
                                <m:e>
                                  <m:f>
                                    <m:fPr>
                                      <m:type m:val="lin"/>
                                      <m:ctrlPr>
                                        <a:rPr lang="en-GB" sz="1100" b="0" i="1" baseline="0" dirty="0" smtClean="0">
                                          <a:solidFill>
                                            <a:srgbClr val="FF0000"/>
                                          </a:solidFill>
                                          <a:latin typeface="Cambria Math" panose="02040503050406030204" pitchFamily="18" charset="0"/>
                                        </a:rPr>
                                      </m:ctrlPr>
                                    </m:fPr>
                                    <m:num>
                                      <m:r>
                                        <a:rPr lang="en-US" sz="1100" b="0" i="1" baseline="0" dirty="0" smtClean="0">
                                          <a:solidFill>
                                            <a:srgbClr val="FF0000"/>
                                          </a:solidFill>
                                          <a:latin typeface="Cambria Math" panose="02040503050406030204" pitchFamily="18" charset="0"/>
                                        </a:rPr>
                                        <m:t>𝑛</m:t>
                                      </m:r>
                                    </m:num>
                                    <m:den>
                                      <m:r>
                                        <a:rPr lang="en-US" sz="1100" b="0" i="1" baseline="0" dirty="0" smtClean="0">
                                          <a:solidFill>
                                            <a:srgbClr val="FF0000"/>
                                          </a:solidFill>
                                          <a:latin typeface="Cambria Math" panose="02040503050406030204" pitchFamily="18" charset="0"/>
                                        </a:rPr>
                                        <m:t>8</m:t>
                                      </m:r>
                                    </m:den>
                                  </m:f>
                                </m:e>
                              </m:d>
                            </m:oMath>
                          </a14:m>
                          <a:endParaRPr lang="en-GB" sz="1100" b="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5491303"/>
                      </a:ext>
                    </a:extLst>
                  </a:tr>
                </a:tbl>
              </a:graphicData>
            </a:graphic>
          </p:graphicFrame>
        </mc:Choice>
        <mc:Fallback xmlns="">
          <p:graphicFrame>
            <p:nvGraphicFramePr>
              <p:cNvPr id="18" name="表格 17">
                <a:extLst>
                  <a:ext uri="{FF2B5EF4-FFF2-40B4-BE49-F238E27FC236}">
                    <a16:creationId xmlns:a16="http://schemas.microsoft.com/office/drawing/2014/main" id="{40D0750D-BFAE-4677-9F36-D8CE2437CB41}"/>
                  </a:ext>
                </a:extLst>
              </p:cNvPr>
              <p:cNvGraphicFramePr>
                <a:graphicFrameLocks noGrp="1"/>
              </p:cNvGraphicFramePr>
              <p:nvPr>
                <p:extLst>
                  <p:ext uri="{D42A27DB-BD31-4B8C-83A1-F6EECF244321}">
                    <p14:modId xmlns:p14="http://schemas.microsoft.com/office/powerpoint/2010/main" val="3373966041"/>
                  </p:ext>
                </p:extLst>
              </p:nvPr>
            </p:nvGraphicFramePr>
            <p:xfrm>
              <a:off x="6572721" y="2732142"/>
              <a:ext cx="1544846" cy="712920"/>
            </p:xfrm>
            <a:graphic>
              <a:graphicData uri="http://schemas.openxmlformats.org/drawingml/2006/table">
                <a:tbl>
                  <a:tblPr firstRow="1" bandRow="1">
                    <a:tableStyleId>{5C22544A-7EE6-4342-B048-85BDC9FD1C3A}</a:tableStyleId>
                  </a:tblPr>
                  <a:tblGrid>
                    <a:gridCol w="1544846">
                      <a:extLst>
                        <a:ext uri="{9D8B030D-6E8A-4147-A177-3AD203B41FA5}">
                          <a16:colId xmlns:a16="http://schemas.microsoft.com/office/drawing/2014/main" val="4157128169"/>
                        </a:ext>
                      </a:extLst>
                    </a:gridCol>
                  </a:tblGrid>
                  <a:tr h="453840">
                    <a:tc>
                      <a:txBody>
                        <a:bodyPr/>
                        <a:lstStyle/>
                        <a:p>
                          <a:pPr algn="ctr"/>
                          <a:r>
                            <a:rPr lang="en-GB" altLang="zh-CN" sz="1100" b="0" dirty="0">
                              <a:solidFill>
                                <a:srgbClr val="FF0000"/>
                              </a:solidFill>
                            </a:rPr>
                            <a:t>SR2SR Role Bitmap</a:t>
                          </a:r>
                          <a:endParaRPr lang="en-GB" sz="1100" b="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2323647"/>
                      </a:ext>
                    </a:extLst>
                  </a:tr>
                  <a:tr h="259080">
                    <a:tc>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6"/>
                          <a:stretch>
                            <a:fillRect l="-394" t="-176744" r="-787" b="-139535"/>
                          </a:stretch>
                        </a:blipFill>
                      </a:tcPr>
                    </a:tc>
                    <a:extLst>
                      <a:ext uri="{0D108BD9-81ED-4DB2-BD59-A6C34878D82A}">
                        <a16:rowId xmlns:a16="http://schemas.microsoft.com/office/drawing/2014/main" val="3045491303"/>
                      </a:ext>
                    </a:extLst>
                  </a:tr>
                </a:tbl>
              </a:graphicData>
            </a:graphic>
          </p:graphicFrame>
        </mc:Fallback>
      </mc:AlternateContent>
      <p:sp>
        <p:nvSpPr>
          <p:cNvPr id="2" name="文本框 1">
            <a:extLst>
              <a:ext uri="{FF2B5EF4-FFF2-40B4-BE49-F238E27FC236}">
                <a16:creationId xmlns:a16="http://schemas.microsoft.com/office/drawing/2014/main" id="{EAA41BE3-AFCF-43FE-A9DA-88C58D202526}"/>
              </a:ext>
            </a:extLst>
          </p:cNvPr>
          <p:cNvSpPr txBox="1"/>
          <p:nvPr/>
        </p:nvSpPr>
        <p:spPr>
          <a:xfrm>
            <a:off x="4920965" y="3487829"/>
            <a:ext cx="1734755" cy="646331"/>
          </a:xfrm>
          <a:prstGeom prst="rect">
            <a:avLst/>
          </a:prstGeom>
          <a:noFill/>
        </p:spPr>
        <p:txBody>
          <a:bodyPr wrap="square" rtlCol="0">
            <a:spAutoFit/>
          </a:bodyPr>
          <a:lstStyle/>
          <a:p>
            <a:r>
              <a:rPr lang="en-GB" dirty="0"/>
              <a:t>Indicate which sensing responders are needed in SR2SR sounding</a:t>
            </a:r>
          </a:p>
        </p:txBody>
      </p:sp>
      <p:sp>
        <p:nvSpPr>
          <p:cNvPr id="19" name="文本框 18">
            <a:extLst>
              <a:ext uri="{FF2B5EF4-FFF2-40B4-BE49-F238E27FC236}">
                <a16:creationId xmlns:a16="http://schemas.microsoft.com/office/drawing/2014/main" id="{F77299A9-868D-4AEB-A9C6-C08FC1F1DA6D}"/>
              </a:ext>
            </a:extLst>
          </p:cNvPr>
          <p:cNvSpPr txBox="1"/>
          <p:nvPr/>
        </p:nvSpPr>
        <p:spPr>
          <a:xfrm>
            <a:off x="6508419" y="3487829"/>
            <a:ext cx="1609148" cy="646331"/>
          </a:xfrm>
          <a:prstGeom prst="rect">
            <a:avLst/>
          </a:prstGeom>
          <a:noFill/>
        </p:spPr>
        <p:txBody>
          <a:bodyPr wrap="square" rtlCol="0">
            <a:spAutoFit/>
          </a:bodyPr>
          <a:lstStyle/>
          <a:p>
            <a:r>
              <a:rPr lang="en-GB" dirty="0"/>
              <a:t>Indicate the sounding direction of the SR2SR channel</a:t>
            </a:r>
          </a:p>
        </p:txBody>
      </p:sp>
    </p:spTree>
    <p:extLst>
      <p:ext uri="{BB962C8B-B14F-4D97-AF65-F5344CB8AC3E}">
        <p14:creationId xmlns:p14="http://schemas.microsoft.com/office/powerpoint/2010/main" val="204403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3" name="Rectangle 3">
                <a:extLst>
                  <a:ext uri="{FF2B5EF4-FFF2-40B4-BE49-F238E27FC236}">
                    <a16:creationId xmlns:a16="http://schemas.microsoft.com/office/drawing/2014/main" id="{9DDDAB3B-480D-43CA-BAD9-178FB7FF1496}"/>
                  </a:ext>
                </a:extLst>
              </p:cNvPr>
              <p:cNvSpPr txBox="1">
                <a:spLocks noChangeArrowheads="1"/>
              </p:cNvSpPr>
              <p:nvPr/>
            </p:nvSpPr>
            <p:spPr bwMode="auto">
              <a:xfrm>
                <a:off x="685800" y="1447800"/>
                <a:ext cx="7810500" cy="484600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buFont typeface="Arial" panose="020B0604020202020204" pitchFamily="34" charset="0"/>
                  <a:buChar char="•"/>
                </a:pPr>
                <a:r>
                  <a:rPr lang="en-US" altLang="en-US" sz="1600" dirty="0">
                    <a:solidFill>
                      <a:srgbClr val="000000"/>
                    </a:solidFill>
                    <a:latin typeface="Times New Roman"/>
                    <a:ea typeface="MS Gothic" panose="020B0609070205080204" pitchFamily="49" charset="-128"/>
                    <a:cs typeface="Times New Roman"/>
                    <a:sym typeface="Times New Roman"/>
                  </a:rPr>
                  <a:t>Consider the previous use case: the SBP initiator intends to estimate </a:t>
                </a:r>
                <a:r>
                  <a:rPr lang="en-US" altLang="en-US" sz="1600" i="1" dirty="0">
                    <a:solidFill>
                      <a:srgbClr val="000000"/>
                    </a:solidFill>
                    <a:latin typeface="Times New Roman"/>
                    <a:ea typeface="MS Gothic" panose="020B0609070205080204" pitchFamily="49" charset="-128"/>
                    <a:cs typeface="Times New Roman"/>
                    <a:sym typeface="Times New Roman"/>
                  </a:rPr>
                  <a:t>Channel AD </a:t>
                </a:r>
                <a:r>
                  <a:rPr lang="en-US" altLang="en-US" sz="1600" dirty="0">
                    <a:solidFill>
                      <a:srgbClr val="000000"/>
                    </a:solidFill>
                    <a:latin typeface="Times New Roman"/>
                    <a:ea typeface="MS Gothic" panose="020B0609070205080204" pitchFamily="49" charset="-128"/>
                    <a:cs typeface="Times New Roman"/>
                    <a:sym typeface="Times New Roman"/>
                  </a:rPr>
                  <a:t>and </a:t>
                </a:r>
                <a:r>
                  <a:rPr lang="en-US" altLang="en-US" sz="1600" i="1" dirty="0">
                    <a:solidFill>
                      <a:srgbClr val="000000"/>
                    </a:solidFill>
                    <a:latin typeface="Times New Roman"/>
                    <a:ea typeface="MS Gothic" panose="020B0609070205080204" pitchFamily="49" charset="-128"/>
                    <a:cs typeface="Times New Roman"/>
                    <a:sym typeface="Times New Roman"/>
                  </a:rPr>
                  <a:t>Channel BC</a:t>
                </a:r>
                <a:r>
                  <a:rPr lang="en-US" altLang="en-US" sz="1600" dirty="0">
                    <a:solidFill>
                      <a:srgbClr val="000000"/>
                    </a:solidFill>
                    <a:latin typeface="Times New Roman"/>
                    <a:ea typeface="MS Gothic" panose="020B0609070205080204" pitchFamily="49" charset="-128"/>
                    <a:cs typeface="Times New Roman"/>
                    <a:sym typeface="Times New Roman"/>
                  </a:rPr>
                  <a:t>. </a:t>
                </a:r>
              </a:p>
              <a:p>
                <a:pPr algn="just">
                  <a:buFont typeface="Arial" panose="020B0604020202020204" pitchFamily="34" charset="0"/>
                  <a:buChar char="•"/>
                </a:pPr>
                <a:r>
                  <a:rPr lang="en-US" altLang="en-US" sz="1600" dirty="0">
                    <a:solidFill>
                      <a:srgbClr val="000000"/>
                    </a:solidFill>
                    <a:latin typeface="Times New Roman"/>
                    <a:ea typeface="MS Gothic" panose="020B0609070205080204" pitchFamily="49" charset="-128"/>
                    <a:cs typeface="Times New Roman"/>
                    <a:sym typeface="Times New Roman"/>
                  </a:rPr>
                  <a:t>In the SBP Request frame, the SBP initiator is providing parameters as follows:</a:t>
                </a:r>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a:p>
                <a:pPr algn="just">
                  <a:buFont typeface="Arial" panose="020B0604020202020204" pitchFamily="34" charset="0"/>
                  <a:buChar char="•"/>
                </a:pPr>
                <a:r>
                  <a:rPr lang="en-GB" altLang="zh-CN" sz="1600" dirty="0"/>
                  <a:t>Each set of bitmaps (SR2SR Sounding Bitmap + SR2SR Role Bitmap) identifies an SR2SR link. </a:t>
                </a:r>
              </a:p>
              <a:p>
                <a:pPr algn="just">
                  <a:buFont typeface="Arial" panose="020B0604020202020204" pitchFamily="34" charset="0"/>
                  <a:buChar char="•"/>
                </a:pPr>
                <a:r>
                  <a:rPr lang="en-GB" altLang="zh-CN" sz="1600" dirty="0"/>
                  <a:t>The </a:t>
                </a:r>
                <a:r>
                  <a:rPr lang="en-GB" altLang="zh-CN" sz="1600" dirty="0">
                    <a:solidFill>
                      <a:srgbClr val="FF0000"/>
                    </a:solidFill>
                  </a:rPr>
                  <a:t>Number of SR2SR Links </a:t>
                </a:r>
                <a:r>
                  <a:rPr lang="en-GB" altLang="zh-CN" sz="1600" dirty="0"/>
                  <a:t>field indicates how many sets of SR2SR bitmaps are provided in the SBP Request frame. In this case, the value is equal to 2.</a:t>
                </a:r>
              </a:p>
              <a:p>
                <a:pPr algn="just">
                  <a:buFont typeface="Arial" panose="020B0604020202020204" pitchFamily="34" charset="0"/>
                  <a:buChar char="•"/>
                </a:pPr>
                <a:r>
                  <a:rPr lang="en-GB" altLang="zh-CN" sz="1600" dirty="0"/>
                  <a:t>The signalling overhead, assume that the length of each field is in unit of octet, and if the no. of sensing responders in the list is </a:t>
                </a:r>
                <a14:m>
                  <m:oMath xmlns:m="http://schemas.openxmlformats.org/officeDocument/2006/math">
                    <m:r>
                      <a:rPr lang="en-US" altLang="zh-CN" sz="1600" b="0" i="1" smtClean="0">
                        <a:latin typeface="Cambria Math" panose="02040503050406030204" pitchFamily="18" charset="0"/>
                      </a:rPr>
                      <m:t>𝑛</m:t>
                    </m:r>
                  </m:oMath>
                </a14:m>
                <a:r>
                  <a:rPr lang="en-GB" altLang="zh-CN" sz="1600" dirty="0"/>
                  <a:t>:</a:t>
                </a:r>
              </a:p>
              <a:p>
                <a:pPr lvl="1" algn="just">
                  <a:buFont typeface="Arial" panose="020B0604020202020204" pitchFamily="34" charset="0"/>
                  <a:buChar char="•"/>
                </a:pPr>
                <a:r>
                  <a:rPr lang="en-GB" altLang="zh-CN" sz="1600" dirty="0"/>
                  <a:t>At maximum, </a:t>
                </a:r>
                <a14:m>
                  <m:oMath xmlns:m="http://schemas.openxmlformats.org/officeDocument/2006/math">
                    <m:r>
                      <a:rPr lang="en-US" altLang="zh-CN" sz="1600" b="0" i="1" smtClean="0">
                        <a:latin typeface="Cambria Math" panose="02040503050406030204" pitchFamily="18" charset="0"/>
                      </a:rPr>
                      <m:t>𝑛</m:t>
                    </m:r>
                  </m:oMath>
                </a14:m>
                <a:r>
                  <a:rPr lang="en-GB" altLang="zh-CN" sz="1600" dirty="0"/>
                  <a:t> sets of bitmaps – if </a:t>
                </a:r>
                <a14:m>
                  <m:oMath xmlns:m="http://schemas.openxmlformats.org/officeDocument/2006/math">
                    <m:r>
                      <a:rPr lang="en-US" altLang="zh-CN" sz="1600" b="0" i="1" smtClean="0">
                        <a:latin typeface="Cambria Math" panose="02040503050406030204" pitchFamily="18" charset="0"/>
                      </a:rPr>
                      <m:t>𝑛</m:t>
                    </m:r>
                  </m:oMath>
                </a14:m>
                <a:r>
                  <a:rPr lang="en-GB" altLang="zh-CN" sz="1600" dirty="0"/>
                  <a:t> sensing responders take turns to send SR2SR NDP.</a:t>
                </a:r>
              </a:p>
              <a:p>
                <a:pPr lvl="1" algn="just">
                  <a:buFont typeface="Arial" panose="020B0604020202020204" pitchFamily="34" charset="0"/>
                  <a:buChar char="•"/>
                </a:pPr>
                <a:r>
                  <a:rPr lang="en-GB" altLang="zh-CN" sz="1600" dirty="0"/>
                  <a:t>At maximum, </a:t>
                </a:r>
                <a14:m>
                  <m:oMath xmlns:m="http://schemas.openxmlformats.org/officeDocument/2006/math">
                    <m:d>
                      <m:dPr>
                        <m:ctrlPr>
                          <a:rPr lang="en-US" altLang="zh-CN" sz="1600" b="0" i="1" smtClean="0">
                            <a:solidFill>
                              <a:schemeClr val="tx1"/>
                            </a:solidFill>
                            <a:latin typeface="Cambria Math" panose="02040503050406030204" pitchFamily="18" charset="0"/>
                          </a:rPr>
                        </m:ctrlPr>
                      </m:dPr>
                      <m:e>
                        <m:r>
                          <a:rPr lang="en-US" altLang="zh-CN" sz="1600" i="1">
                            <a:solidFill>
                              <a:schemeClr val="tx1"/>
                            </a:solidFill>
                            <a:latin typeface="Cambria Math" panose="02040503050406030204" pitchFamily="18" charset="0"/>
                          </a:rPr>
                          <m:t>2</m:t>
                        </m:r>
                        <m:d>
                          <m:dPr>
                            <m:begChr m:val="⌈"/>
                            <m:endChr m:val="⌉"/>
                            <m:ctrlPr>
                              <a:rPr lang="en-GB" altLang="zh-CN" sz="1600" i="1" dirty="0">
                                <a:solidFill>
                                  <a:schemeClr val="tx1"/>
                                </a:solidFill>
                                <a:latin typeface="Cambria Math" panose="02040503050406030204" pitchFamily="18" charset="0"/>
                              </a:rPr>
                            </m:ctrlPr>
                          </m:dPr>
                          <m:e>
                            <m:f>
                              <m:fPr>
                                <m:ctrlPr>
                                  <a:rPr lang="en-GB" altLang="zh-CN" sz="1600" i="1" dirty="0" smtClean="0">
                                    <a:solidFill>
                                      <a:schemeClr val="tx1"/>
                                    </a:solidFill>
                                    <a:latin typeface="Cambria Math" panose="02040503050406030204" pitchFamily="18" charset="0"/>
                                  </a:rPr>
                                </m:ctrlPr>
                              </m:fPr>
                              <m:num>
                                <m:r>
                                  <a:rPr lang="en-US" altLang="zh-CN" sz="1600" b="0" i="1" dirty="0" smtClean="0">
                                    <a:solidFill>
                                      <a:schemeClr val="tx1"/>
                                    </a:solidFill>
                                    <a:latin typeface="Cambria Math" panose="02040503050406030204" pitchFamily="18" charset="0"/>
                                  </a:rPr>
                                  <m:t>𝑛</m:t>
                                </m:r>
                              </m:num>
                              <m:den>
                                <m:r>
                                  <a:rPr lang="en-US" altLang="zh-CN" sz="1600" b="0" i="1" dirty="0" smtClean="0">
                                    <a:solidFill>
                                      <a:schemeClr val="tx1"/>
                                    </a:solidFill>
                                    <a:latin typeface="Cambria Math" panose="02040503050406030204" pitchFamily="18" charset="0"/>
                                  </a:rPr>
                                  <m:t>8</m:t>
                                </m:r>
                              </m:den>
                            </m:f>
                          </m:e>
                        </m:d>
                        <m:r>
                          <a:rPr lang="en-US" altLang="zh-CN" sz="1600" b="0" i="1" dirty="0" smtClean="0">
                            <a:solidFill>
                              <a:schemeClr val="tx1"/>
                            </a:solidFill>
                            <a:latin typeface="Cambria Math" panose="02040503050406030204" pitchFamily="18" charset="0"/>
                            <a:ea typeface="Cambria Math" panose="02040503050406030204" pitchFamily="18" charset="0"/>
                          </a:rPr>
                          <m:t>×8</m:t>
                        </m:r>
                      </m:e>
                    </m:d>
                    <m:r>
                      <a:rPr lang="en-US" altLang="zh-CN" sz="1600" b="0" i="1" smtClean="0">
                        <a:solidFill>
                          <a:schemeClr val="tx1"/>
                        </a:solidFill>
                        <a:latin typeface="Cambria Math" panose="02040503050406030204" pitchFamily="18" charset="0"/>
                      </a:rPr>
                      <m:t>𝑛</m:t>
                    </m:r>
                  </m:oMath>
                </a14:m>
                <a:r>
                  <a:rPr lang="en-GB" altLang="zh-CN" sz="1600" dirty="0">
                    <a:solidFill>
                      <a:schemeClr val="tx1"/>
                    </a:solidFill>
                  </a:rPr>
                  <a:t> </a:t>
                </a:r>
                <a:r>
                  <a:rPr lang="en-GB" altLang="zh-CN" sz="1600" dirty="0"/>
                  <a:t>bits</a:t>
                </a:r>
              </a:p>
              <a:p>
                <a:pPr algn="just">
                  <a:buFont typeface="Arial" panose="020B0604020202020204" pitchFamily="34" charset="0"/>
                  <a:buChar char="•"/>
                </a:pPr>
                <a:endParaRPr lang="en-GB" altLang="zh-CN" sz="1600" dirty="0"/>
              </a:p>
              <a:p>
                <a:pPr algn="just">
                  <a:buFont typeface="Arial" panose="020B0604020202020204" pitchFamily="34" charset="0"/>
                  <a:buChar char="•"/>
                </a:pPr>
                <a:endParaRPr lang="en-US" altLang="en-US" sz="1600" dirty="0">
                  <a:solidFill>
                    <a:srgbClr val="000000"/>
                  </a:solidFill>
                  <a:latin typeface="Times New Roman"/>
                  <a:ea typeface="MS Gothic" panose="020B0609070205080204" pitchFamily="49" charset="-128"/>
                  <a:cs typeface="Times New Roman"/>
                  <a:sym typeface="Times New Roman"/>
                </a:endParaRPr>
              </a:p>
            </p:txBody>
          </p:sp>
        </mc:Choice>
        <mc:Fallback xmlns="">
          <p:sp>
            <p:nvSpPr>
              <p:cNvPr id="33" name="Rectangle 3">
                <a:extLst>
                  <a:ext uri="{FF2B5EF4-FFF2-40B4-BE49-F238E27FC236}">
                    <a16:creationId xmlns:a16="http://schemas.microsoft.com/office/drawing/2014/main" id="{9DDDAB3B-480D-43CA-BAD9-178FB7FF1496}"/>
                  </a:ext>
                </a:extLst>
              </p:cNvPr>
              <p:cNvSpPr txBox="1">
                <a:spLocks noRot="1" noChangeAspect="1" noMove="1" noResize="1" noEditPoints="1" noAdjustHandles="1" noChangeArrowheads="1" noChangeShapeType="1" noTextEdit="1"/>
              </p:cNvSpPr>
              <p:nvPr/>
            </p:nvSpPr>
            <p:spPr bwMode="auto">
              <a:xfrm>
                <a:off x="685800" y="1447800"/>
                <a:ext cx="7810500" cy="4846008"/>
              </a:xfrm>
              <a:prstGeom prst="rect">
                <a:avLst/>
              </a:prstGeom>
              <a:blipFill>
                <a:blip r:embed="rId3"/>
                <a:stretch>
                  <a:fillRect l="-312" t="-378" r="-390"/>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noFill/>
                  </a:rPr>
                  <a:t> </a:t>
                </a:r>
              </a:p>
            </p:txBody>
          </p:sp>
        </mc:Fallback>
      </mc:AlternateContent>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6</a:t>
            </a:fld>
            <a:endParaRPr lang="en-US" altLang="zh-CN"/>
          </a:p>
        </p:txBody>
      </p:sp>
      <p:sp>
        <p:nvSpPr>
          <p:cNvPr id="14341" name="Rectangle 2"/>
          <p:cNvSpPr>
            <a:spLocks noGrp="1" noChangeArrowheads="1"/>
          </p:cNvSpPr>
          <p:nvPr>
            <p:ph type="title"/>
          </p:nvPr>
        </p:nvSpPr>
        <p:spPr>
          <a:xfrm>
            <a:off x="723900" y="685799"/>
            <a:ext cx="7772400" cy="545115"/>
          </a:xfrm>
          <a:noFill/>
        </p:spPr>
        <p:txBody>
          <a:bodyPr/>
          <a:lstStyle/>
          <a:p>
            <a:r>
              <a:rPr lang="en-GB" altLang="zh-CN" sz="2800" dirty="0"/>
              <a:t>Proposal – spec changes (2/2)</a:t>
            </a:r>
          </a:p>
        </p:txBody>
      </p:sp>
      <p:graphicFrame>
        <p:nvGraphicFramePr>
          <p:cNvPr id="16" name="表格 15">
            <a:extLst>
              <a:ext uri="{FF2B5EF4-FFF2-40B4-BE49-F238E27FC236}">
                <a16:creationId xmlns:a16="http://schemas.microsoft.com/office/drawing/2014/main" id="{FC6542E6-AF8C-40FD-B6D7-30B288FE6410}"/>
              </a:ext>
            </a:extLst>
          </p:cNvPr>
          <p:cNvGraphicFramePr>
            <a:graphicFrameLocks noGrp="1"/>
          </p:cNvGraphicFramePr>
          <p:nvPr>
            <p:extLst>
              <p:ext uri="{D42A27DB-BD31-4B8C-83A1-F6EECF244321}">
                <p14:modId xmlns:p14="http://schemas.microsoft.com/office/powerpoint/2010/main" val="1317537590"/>
              </p:ext>
            </p:extLst>
          </p:nvPr>
        </p:nvGraphicFramePr>
        <p:xfrm>
          <a:off x="1074435" y="2362200"/>
          <a:ext cx="7347189" cy="1139640"/>
        </p:xfrm>
        <a:graphic>
          <a:graphicData uri="http://schemas.openxmlformats.org/drawingml/2006/table">
            <a:tbl>
              <a:tblPr firstRow="1" bandRow="1">
                <a:tableStyleId>{5C22544A-7EE6-4342-B048-85BDC9FD1C3A}</a:tableStyleId>
              </a:tblPr>
              <a:tblGrid>
                <a:gridCol w="793989">
                  <a:extLst>
                    <a:ext uri="{9D8B030D-6E8A-4147-A177-3AD203B41FA5}">
                      <a16:colId xmlns:a16="http://schemas.microsoft.com/office/drawing/2014/main" val="1024945149"/>
                    </a:ext>
                  </a:extLst>
                </a:gridCol>
                <a:gridCol w="1600200">
                  <a:extLst>
                    <a:ext uri="{9D8B030D-6E8A-4147-A177-3AD203B41FA5}">
                      <a16:colId xmlns:a16="http://schemas.microsoft.com/office/drawing/2014/main" val="4157128169"/>
                    </a:ext>
                  </a:extLst>
                </a:gridCol>
                <a:gridCol w="1295400">
                  <a:extLst>
                    <a:ext uri="{9D8B030D-6E8A-4147-A177-3AD203B41FA5}">
                      <a16:colId xmlns:a16="http://schemas.microsoft.com/office/drawing/2014/main" val="1129312012"/>
                    </a:ext>
                  </a:extLst>
                </a:gridCol>
                <a:gridCol w="1219200">
                  <a:extLst>
                    <a:ext uri="{9D8B030D-6E8A-4147-A177-3AD203B41FA5}">
                      <a16:colId xmlns:a16="http://schemas.microsoft.com/office/drawing/2014/main" val="3261700418"/>
                    </a:ext>
                  </a:extLst>
                </a:gridCol>
                <a:gridCol w="1219200">
                  <a:extLst>
                    <a:ext uri="{9D8B030D-6E8A-4147-A177-3AD203B41FA5}">
                      <a16:colId xmlns:a16="http://schemas.microsoft.com/office/drawing/2014/main" val="3535147234"/>
                    </a:ext>
                  </a:extLst>
                </a:gridCol>
                <a:gridCol w="1219200">
                  <a:extLst>
                    <a:ext uri="{9D8B030D-6E8A-4147-A177-3AD203B41FA5}">
                      <a16:colId xmlns:a16="http://schemas.microsoft.com/office/drawing/2014/main" val="3988914379"/>
                    </a:ext>
                  </a:extLst>
                </a:gridCol>
              </a:tblGrid>
              <a:tr h="453840">
                <a:tc>
                  <a:txBody>
                    <a:bodyPr/>
                    <a:lstStyle/>
                    <a:p>
                      <a:pPr algn="ctr"/>
                      <a:r>
                        <a:rPr lang="en-GB" sz="1100" b="1" dirty="0">
                          <a:solidFill>
                            <a:schemeClr val="tx1"/>
                          </a:solidFill>
                        </a:rPr>
                        <a:t>Field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altLang="zh-CN" sz="1100" b="1" dirty="0">
                          <a:solidFill>
                            <a:schemeClr val="tx1"/>
                          </a:solidFill>
                        </a:rPr>
                        <a:t>Sensing Responder Addresses</a:t>
                      </a:r>
                      <a:endParaRPr lang="en-GB" sz="1100"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zh-CN" sz="1100" b="1" dirty="0">
                          <a:solidFill>
                            <a:srgbClr val="FF0000"/>
                          </a:solidFill>
                        </a:rPr>
                        <a:t>SR2SR Sounding Bitmap</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zh-CN" sz="1100" b="1" dirty="0">
                          <a:solidFill>
                            <a:srgbClr val="FF0000"/>
                          </a:solidFill>
                        </a:rPr>
                        <a:t>SR2SR Role Bitmap</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zh-CN" sz="1100" b="1" dirty="0">
                          <a:solidFill>
                            <a:srgbClr val="00B0F0"/>
                          </a:solidFill>
                        </a:rPr>
                        <a:t>SR2SR Sounding Bitmap</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zh-CN" sz="1100" b="1" dirty="0">
                          <a:solidFill>
                            <a:srgbClr val="00B0F0"/>
                          </a:solidFill>
                        </a:rPr>
                        <a:t>SR2SR Role Bitmap</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02323647"/>
                  </a:ext>
                </a:extLst>
              </a:tr>
              <a:tr h="243402">
                <a:tc>
                  <a:txBody>
                    <a:bodyPr/>
                    <a:lstStyle/>
                    <a:p>
                      <a:pPr algn="ctr"/>
                      <a:r>
                        <a:rPr lang="en-GB" sz="1100" b="1" dirty="0">
                          <a:solidFill>
                            <a:schemeClr val="tx1"/>
                          </a:solidFill>
                        </a:rPr>
                        <a:t>Content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tx1"/>
                          </a:solidFill>
                        </a:rPr>
                        <a:t>ADDR of A, B, C, D</a:t>
                      </a:r>
                      <a:endParaRPr lang="en-GB" sz="1100"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100" b="0" dirty="0">
                          <a:solidFill>
                            <a:schemeClr val="tx1"/>
                          </a:solidFill>
                        </a:rPr>
                        <a:t>1001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100" b="0" dirty="0">
                          <a:solidFill>
                            <a:schemeClr val="tx1"/>
                          </a:solidFill>
                        </a:rPr>
                        <a:t>10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100" b="0" dirty="0">
                          <a:solidFill>
                            <a:schemeClr val="tx1"/>
                          </a:solidFill>
                        </a:rPr>
                        <a:t>0110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100" b="0" dirty="0">
                          <a:solidFill>
                            <a:schemeClr val="tx1"/>
                          </a:solidFill>
                        </a:rPr>
                        <a:t>01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5491303"/>
                  </a:ext>
                </a:extLst>
              </a:tr>
              <a:tr h="243402">
                <a:tc>
                  <a:txBody>
                    <a:bodyPr/>
                    <a:lstStyle/>
                    <a:p>
                      <a:pPr algn="ctr"/>
                      <a:r>
                        <a:rPr lang="en-GB" sz="1100" b="1" dirty="0">
                          <a:solidFill>
                            <a:schemeClr val="tx1"/>
                          </a:solidFill>
                        </a:rPr>
                        <a:t>Meaning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100" b="0" dirty="0">
                          <a:solidFill>
                            <a:schemeClr val="tx1"/>
                          </a:solidFill>
                        </a:rPr>
                        <a:t>MAC addresses of non-AP STA A, B, C and D</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100" b="0" dirty="0">
                          <a:solidFill>
                            <a:schemeClr val="tx1"/>
                          </a:solidFill>
                        </a:rPr>
                        <a:t>The channel between A and D</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100" b="0" dirty="0">
                          <a:solidFill>
                            <a:schemeClr val="tx1"/>
                          </a:solidFill>
                        </a:rPr>
                        <a:t>Direction: </a:t>
                      </a:r>
                    </a:p>
                    <a:p>
                      <a:pPr algn="ctr"/>
                      <a:r>
                        <a:rPr lang="en-GB" sz="1100" b="0" dirty="0">
                          <a:solidFill>
                            <a:schemeClr val="tx1"/>
                          </a:solidFill>
                        </a:rPr>
                        <a:t>A-&gt;D</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zh-CN" sz="1100" b="0" dirty="0">
                          <a:solidFill>
                            <a:schemeClr val="tx1"/>
                          </a:solidFill>
                        </a:rPr>
                        <a:t>The channel between B and C</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altLang="zh-CN" sz="1100" b="0" dirty="0">
                          <a:solidFill>
                            <a:schemeClr val="tx1"/>
                          </a:solidFill>
                        </a:rPr>
                        <a:t>Direction: </a:t>
                      </a:r>
                    </a:p>
                    <a:p>
                      <a:pPr algn="ctr"/>
                      <a:r>
                        <a:rPr lang="en-GB" altLang="zh-CN" sz="1100" b="0" dirty="0">
                          <a:solidFill>
                            <a:schemeClr val="tx1"/>
                          </a:solidFill>
                        </a:rPr>
                        <a:t>C-&gt;B</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82195994"/>
                  </a:ext>
                </a:extLst>
              </a:tr>
            </a:tbl>
          </a:graphicData>
        </a:graphic>
      </p:graphicFrame>
    </p:spTree>
    <p:extLst>
      <p:ext uri="{BB962C8B-B14F-4D97-AF65-F5344CB8AC3E}">
        <p14:creationId xmlns:p14="http://schemas.microsoft.com/office/powerpoint/2010/main" val="2029799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
            <a:extLst>
              <a:ext uri="{FF2B5EF4-FFF2-40B4-BE49-F238E27FC236}">
                <a16:creationId xmlns:a16="http://schemas.microsoft.com/office/drawing/2014/main" id="{9DDDAB3B-480D-43CA-BAD9-178FB7FF1496}"/>
              </a:ext>
            </a:extLst>
          </p:cNvPr>
          <p:cNvSpPr txBox="1">
            <a:spLocks noChangeArrowheads="1"/>
          </p:cNvSpPr>
          <p:nvPr/>
        </p:nvSpPr>
        <p:spPr bwMode="auto">
          <a:xfrm>
            <a:off x="723900" y="1243716"/>
            <a:ext cx="7886700" cy="4928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r>
              <a:rPr lang="en-GB" altLang="zh-CN" sz="1600" b="1" u="sng" dirty="0"/>
              <a:t>The current state of SBP setup in 11bf spec:</a:t>
            </a:r>
          </a:p>
          <a:p>
            <a:pPr>
              <a:buFont typeface="Arial" panose="020B0604020202020204" pitchFamily="34" charset="0"/>
              <a:buChar char="•"/>
            </a:pPr>
            <a:r>
              <a:rPr lang="en-GB" altLang="zh-CN" sz="1400" dirty="0"/>
              <a:t>The SBP initiator sets up sensing measurement parameters within the </a:t>
            </a:r>
            <a:r>
              <a:rPr lang="en-GB" altLang="zh-CN" sz="1400" dirty="0">
                <a:solidFill>
                  <a:srgbClr val="0000FF"/>
                </a:solidFill>
              </a:rPr>
              <a:t>Sensing Measurement Parameters element </a:t>
            </a:r>
            <a:r>
              <a:rPr lang="en-GB" altLang="zh-CN" sz="1400" dirty="0"/>
              <a:t>in the SBP Request frame, based on which, the SBP responder assigns parameters to sensing responder(s).</a:t>
            </a:r>
          </a:p>
          <a:p>
            <a:pPr>
              <a:buFont typeface="Arial" panose="020B0604020202020204" pitchFamily="34" charset="0"/>
              <a:buChar char="•"/>
            </a:pPr>
            <a:r>
              <a:rPr lang="en-GB" altLang="zh-CN" sz="1400" dirty="0"/>
              <a:t>This means </a:t>
            </a:r>
            <a:r>
              <a:rPr lang="en-GB" altLang="zh-CN" sz="1400" dirty="0">
                <a:solidFill>
                  <a:srgbClr val="0000FF"/>
                </a:solidFill>
              </a:rPr>
              <a:t>all sensing responders in the SBP procedure are acting as TX, or RX, or both TX and RX</a:t>
            </a:r>
            <a:r>
              <a:rPr lang="en-GB" altLang="zh-CN" sz="1400" dirty="0"/>
              <a:t>.</a:t>
            </a:r>
          </a:p>
          <a:p>
            <a:pPr>
              <a:buFont typeface="Arial" panose="020B0604020202020204" pitchFamily="34" charset="0"/>
              <a:buChar char="•"/>
            </a:pPr>
            <a:r>
              <a:rPr lang="en-GB" altLang="zh-CN" sz="1400" dirty="0"/>
              <a:t>Such a strong constraint may limit the benefits of having downlink sounding and uplink sounding by only allowing one type of TB sensing measurement exchange in the SBP procedure. The characteristics from the AP and from the non-AP STA may be very different. </a:t>
            </a:r>
          </a:p>
          <a:p>
            <a:pPr>
              <a:buFont typeface="Arial" panose="020B0604020202020204" pitchFamily="34" charset="0"/>
              <a:buChar char="•"/>
            </a:pPr>
            <a:r>
              <a:rPr lang="en-GB" altLang="zh-CN" sz="1400" dirty="0"/>
              <a:t>This may also limit the use cases. </a:t>
            </a:r>
          </a:p>
          <a:p>
            <a:pPr>
              <a:buFont typeface="Arial" panose="020B0604020202020204" pitchFamily="34" charset="0"/>
              <a:buChar char="•"/>
            </a:pPr>
            <a:r>
              <a:rPr lang="en-GB" altLang="zh-CN" sz="1400" dirty="0"/>
              <a:t>How about we consider to enable the SBP initiator to suggest the role of sensing responders (provided in the SBP Request frame) or to allow the SBP responder to determine the role of each sensing responder? </a:t>
            </a:r>
          </a:p>
        </p:txBody>
      </p:sp>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B9C0E188-B661-422B-804D-EAB6E9A6F716}" type="slidenum">
              <a:rPr lang="en-US" altLang="zh-CN"/>
              <a:pPr/>
              <a:t>7</a:t>
            </a:fld>
            <a:endParaRPr lang="en-US" altLang="zh-CN" dirty="0"/>
          </a:p>
        </p:txBody>
      </p:sp>
      <p:sp>
        <p:nvSpPr>
          <p:cNvPr id="14341" name="Rectangle 2"/>
          <p:cNvSpPr>
            <a:spLocks noGrp="1" noChangeArrowheads="1"/>
          </p:cNvSpPr>
          <p:nvPr>
            <p:ph type="title"/>
          </p:nvPr>
        </p:nvSpPr>
        <p:spPr>
          <a:xfrm>
            <a:off x="723900" y="685799"/>
            <a:ext cx="7772400" cy="545115"/>
          </a:xfrm>
          <a:noFill/>
        </p:spPr>
        <p:txBody>
          <a:bodyPr/>
          <a:lstStyle/>
          <a:p>
            <a:r>
              <a:rPr lang="en-GB" altLang="zh-CN" sz="2800" dirty="0"/>
              <a:t>Further discussions</a:t>
            </a:r>
          </a:p>
        </p:txBody>
      </p:sp>
      <p:grpSp>
        <p:nvGrpSpPr>
          <p:cNvPr id="2" name="组合 1">
            <a:extLst>
              <a:ext uri="{FF2B5EF4-FFF2-40B4-BE49-F238E27FC236}">
                <a16:creationId xmlns:a16="http://schemas.microsoft.com/office/drawing/2014/main" id="{71D42788-EB41-446D-A62F-19D148A3888F}"/>
              </a:ext>
            </a:extLst>
          </p:cNvPr>
          <p:cNvGrpSpPr/>
          <p:nvPr/>
        </p:nvGrpSpPr>
        <p:grpSpPr>
          <a:xfrm>
            <a:off x="1752600" y="3871119"/>
            <a:ext cx="5392738" cy="2786856"/>
            <a:chOff x="1752600" y="3871119"/>
            <a:chExt cx="5392738" cy="2695575"/>
          </a:xfrm>
        </p:grpSpPr>
        <p:grpSp>
          <p:nvGrpSpPr>
            <p:cNvPr id="37" name="组合 36">
              <a:extLst>
                <a:ext uri="{FF2B5EF4-FFF2-40B4-BE49-F238E27FC236}">
                  <a16:creationId xmlns:a16="http://schemas.microsoft.com/office/drawing/2014/main" id="{880AEF5F-AB6F-4F6C-B5D8-518E10C8C5BF}"/>
                </a:ext>
              </a:extLst>
            </p:cNvPr>
            <p:cNvGrpSpPr/>
            <p:nvPr/>
          </p:nvGrpSpPr>
          <p:grpSpPr>
            <a:xfrm>
              <a:off x="1752600" y="3871119"/>
              <a:ext cx="5392738" cy="2695575"/>
              <a:chOff x="1648619" y="3772001"/>
              <a:chExt cx="5392738" cy="2885974"/>
            </a:xfrm>
          </p:grpSpPr>
          <p:grpSp>
            <p:nvGrpSpPr>
              <p:cNvPr id="26" name="组合 25">
                <a:extLst>
                  <a:ext uri="{FF2B5EF4-FFF2-40B4-BE49-F238E27FC236}">
                    <a16:creationId xmlns:a16="http://schemas.microsoft.com/office/drawing/2014/main" id="{EF58633D-A9C5-4125-8A9C-321362A50151}"/>
                  </a:ext>
                </a:extLst>
              </p:cNvPr>
              <p:cNvGrpSpPr/>
              <p:nvPr/>
            </p:nvGrpSpPr>
            <p:grpSpPr>
              <a:xfrm>
                <a:off x="1648619" y="3772001"/>
                <a:ext cx="5392738" cy="2885974"/>
                <a:chOff x="1572419" y="2612837"/>
                <a:chExt cx="5392738" cy="2885974"/>
              </a:xfrm>
            </p:grpSpPr>
            <p:pic>
              <p:nvPicPr>
                <p:cNvPr id="23" name="图片 22">
                  <a:extLst>
                    <a:ext uri="{FF2B5EF4-FFF2-40B4-BE49-F238E27FC236}">
                      <a16:creationId xmlns:a16="http://schemas.microsoft.com/office/drawing/2014/main" id="{F0247707-5230-4090-A03E-CF455A892E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72419" y="2612837"/>
                  <a:ext cx="5392738" cy="1074163"/>
                </a:xfrm>
                <a:prstGeom prst="rect">
                  <a:avLst/>
                </a:prstGeom>
              </p:spPr>
            </p:pic>
            <p:pic>
              <p:nvPicPr>
                <p:cNvPr id="25" name="图片 24">
                  <a:extLst>
                    <a:ext uri="{FF2B5EF4-FFF2-40B4-BE49-F238E27FC236}">
                      <a16:creationId xmlns:a16="http://schemas.microsoft.com/office/drawing/2014/main" id="{7FE1857A-5BCD-44FB-95F5-0F6C5BECCF0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5086" y="3858121"/>
                  <a:ext cx="5114671" cy="1640690"/>
                </a:xfrm>
                <a:prstGeom prst="rect">
                  <a:avLst/>
                </a:prstGeom>
              </p:spPr>
            </p:pic>
          </p:grpSp>
          <p:sp>
            <p:nvSpPr>
              <p:cNvPr id="30" name="矩形 29">
                <a:extLst>
                  <a:ext uri="{FF2B5EF4-FFF2-40B4-BE49-F238E27FC236}">
                    <a16:creationId xmlns:a16="http://schemas.microsoft.com/office/drawing/2014/main" id="{0F00D437-2F25-4494-B841-6D2855239BE8}"/>
                  </a:ext>
                </a:extLst>
              </p:cNvPr>
              <p:cNvSpPr/>
              <p:nvPr/>
            </p:nvSpPr>
            <p:spPr bwMode="auto">
              <a:xfrm>
                <a:off x="5334000" y="3772001"/>
                <a:ext cx="838200" cy="876198"/>
              </a:xfrm>
              <a:prstGeom prst="rect">
                <a:avLst/>
              </a:prstGeom>
              <a:noFill/>
              <a:ln w="19050" cap="flat" cmpd="sng" algn="ctr">
                <a:solidFill>
                  <a:srgbClr val="0000FF"/>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Times New Roman" pitchFamily="18" charset="0"/>
                </a:endParaRPr>
              </a:p>
            </p:txBody>
          </p:sp>
          <p:cxnSp>
            <p:nvCxnSpPr>
              <p:cNvPr id="31" name="直接连接符 30">
                <a:extLst>
                  <a:ext uri="{FF2B5EF4-FFF2-40B4-BE49-F238E27FC236}">
                    <a16:creationId xmlns:a16="http://schemas.microsoft.com/office/drawing/2014/main" id="{27C2AB3C-2F6B-41D9-8A60-AC20148F7E68}"/>
                  </a:ext>
                </a:extLst>
              </p:cNvPr>
              <p:cNvCxnSpPr>
                <a:cxnSpLocks/>
              </p:cNvCxnSpPr>
              <p:nvPr/>
            </p:nvCxnSpPr>
            <p:spPr bwMode="auto">
              <a:xfrm flipH="1">
                <a:off x="2128043" y="4648199"/>
                <a:ext cx="3205958" cy="369086"/>
              </a:xfrm>
              <a:prstGeom prst="line">
                <a:avLst/>
              </a:prstGeom>
              <a:solidFill>
                <a:schemeClr val="accent1"/>
              </a:solidFill>
              <a:ln w="19050" cap="flat" cmpd="sng" algn="ctr">
                <a:solidFill>
                  <a:srgbClr val="0000FF"/>
                </a:solidFill>
                <a:prstDash val="dash"/>
                <a:round/>
                <a:headEnd type="none" w="sm" len="sm"/>
                <a:tailEnd type="none" w="sm" len="sm"/>
              </a:ln>
              <a:effectLst/>
            </p:spPr>
          </p:cxnSp>
          <p:cxnSp>
            <p:nvCxnSpPr>
              <p:cNvPr id="32" name="直接连接符 31">
                <a:extLst>
                  <a:ext uri="{FF2B5EF4-FFF2-40B4-BE49-F238E27FC236}">
                    <a16:creationId xmlns:a16="http://schemas.microsoft.com/office/drawing/2014/main" id="{DDFF518D-3BF8-4D1E-9751-274B4B02C50C}"/>
                  </a:ext>
                </a:extLst>
              </p:cNvPr>
              <p:cNvCxnSpPr>
                <a:cxnSpLocks/>
              </p:cNvCxnSpPr>
              <p:nvPr/>
            </p:nvCxnSpPr>
            <p:spPr bwMode="auto">
              <a:xfrm>
                <a:off x="6162285" y="4685790"/>
                <a:ext cx="771915" cy="345429"/>
              </a:xfrm>
              <a:prstGeom prst="line">
                <a:avLst/>
              </a:prstGeom>
              <a:solidFill>
                <a:schemeClr val="accent1"/>
              </a:solidFill>
              <a:ln w="19050" cap="flat" cmpd="sng" algn="ctr">
                <a:solidFill>
                  <a:srgbClr val="0000FF"/>
                </a:solidFill>
                <a:prstDash val="dash"/>
                <a:round/>
                <a:headEnd type="none" w="sm" len="sm"/>
                <a:tailEnd type="none" w="sm" len="sm"/>
              </a:ln>
              <a:effectLst/>
            </p:spPr>
          </p:cxnSp>
        </p:grpSp>
        <p:sp>
          <p:nvSpPr>
            <p:cNvPr id="40" name="矩形 39">
              <a:extLst>
                <a:ext uri="{FF2B5EF4-FFF2-40B4-BE49-F238E27FC236}">
                  <a16:creationId xmlns:a16="http://schemas.microsoft.com/office/drawing/2014/main" id="{3C3F8A6B-61BC-4F0E-BD4B-AC79DFBC54DC}"/>
                </a:ext>
              </a:extLst>
            </p:cNvPr>
            <p:cNvSpPr/>
            <p:nvPr/>
          </p:nvSpPr>
          <p:spPr bwMode="auto">
            <a:xfrm>
              <a:off x="2232024" y="5017285"/>
              <a:ext cx="1425576" cy="621515"/>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4141184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473ED26B-2F42-4DF3-A032-EEBB48E56BBC}"/>
              </a:ext>
            </a:extLst>
          </p:cNvPr>
          <p:cNvSpPr>
            <a:spLocks noGrp="1"/>
          </p:cNvSpPr>
          <p:nvPr>
            <p:ph type="sldNum" sz="quarter" idx="11"/>
          </p:nvPr>
        </p:nvSpPr>
        <p:spPr/>
        <p:txBody>
          <a:bodyPr/>
          <a:lstStyle/>
          <a:p>
            <a:r>
              <a:rPr lang="en-US" altLang="zh-CN"/>
              <a:t>Slide </a:t>
            </a:r>
            <a:fld id="{E3D10149-1651-4438-9F84-94B6C3B7D233}" type="slidenum">
              <a:rPr lang="en-US" altLang="zh-CN" smtClean="0"/>
              <a:pPr/>
              <a:t>8</a:t>
            </a:fld>
            <a:endParaRPr lang="en-US" altLang="zh-CN"/>
          </a:p>
        </p:txBody>
      </p:sp>
      <p:sp>
        <p:nvSpPr>
          <p:cNvPr id="3" name="Rectangle 2">
            <a:extLst>
              <a:ext uri="{FF2B5EF4-FFF2-40B4-BE49-F238E27FC236}">
                <a16:creationId xmlns:a16="http://schemas.microsoft.com/office/drawing/2014/main" id="{8ED5E21B-68CF-47D2-966C-910DC957D9A8}"/>
              </a:ext>
            </a:extLst>
          </p:cNvPr>
          <p:cNvSpPr txBox="1">
            <a:spLocks noChangeArrowheads="1"/>
          </p:cNvSpPr>
          <p:nvPr/>
        </p:nvSpPr>
        <p:spPr>
          <a:xfrm>
            <a:off x="723900" y="685799"/>
            <a:ext cx="7772400" cy="545115"/>
          </a:xfrm>
          <a:prstGeom prst="rect">
            <a:avLst/>
          </a:prstGeom>
          <a:noFill/>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GB" altLang="zh-CN" sz="2800" kern="0" dirty="0"/>
              <a:t>Conclusions</a:t>
            </a:r>
          </a:p>
        </p:txBody>
      </p:sp>
      <p:sp>
        <p:nvSpPr>
          <p:cNvPr id="4" name="Rectangle 3">
            <a:extLst>
              <a:ext uri="{FF2B5EF4-FFF2-40B4-BE49-F238E27FC236}">
                <a16:creationId xmlns:a16="http://schemas.microsoft.com/office/drawing/2014/main" id="{DF4FED36-85B2-442D-B602-A2C0B2F60DDC}"/>
              </a:ext>
            </a:extLst>
          </p:cNvPr>
          <p:cNvSpPr txBox="1">
            <a:spLocks noChangeArrowheads="1"/>
          </p:cNvSpPr>
          <p:nvPr/>
        </p:nvSpPr>
        <p:spPr bwMode="auto">
          <a:xfrm>
            <a:off x="693420" y="1524000"/>
            <a:ext cx="8115300" cy="441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altLang="zh-CN" sz="1600" dirty="0"/>
              <a:t>This contribution aims at enhancing the SBP procedure, which proposes to </a:t>
            </a:r>
            <a:r>
              <a:rPr lang="en-US" altLang="zh-CN" sz="1600" u="sng" dirty="0"/>
              <a:t>optionally</a:t>
            </a:r>
            <a:r>
              <a:rPr lang="en-US" altLang="zh-CN" sz="1600" dirty="0"/>
              <a:t> enable the SBP initiator </a:t>
            </a:r>
          </a:p>
          <a:p>
            <a:pPr lvl="1">
              <a:buFont typeface="Arial" panose="020B0604020202020204" pitchFamily="34" charset="0"/>
              <a:buChar char="•"/>
            </a:pPr>
            <a:r>
              <a:rPr lang="en-US" altLang="zh-CN" sz="1600" dirty="0"/>
              <a:t>To indicate the sensing responders to perform SR2SR sounding;</a:t>
            </a:r>
          </a:p>
          <a:p>
            <a:pPr lvl="1">
              <a:buFont typeface="Arial" panose="020B0604020202020204" pitchFamily="34" charset="0"/>
              <a:buChar char="•"/>
            </a:pPr>
            <a:r>
              <a:rPr lang="en-US" altLang="zh-CN" sz="1600" dirty="0"/>
              <a:t>To assign the TX/RX role of the sensing responders in SR2SR sounding</a:t>
            </a:r>
          </a:p>
          <a:p>
            <a:pPr>
              <a:buFont typeface="Arial" panose="020B0604020202020204" pitchFamily="34" charset="0"/>
              <a:buChar char="•"/>
            </a:pPr>
            <a:r>
              <a:rPr lang="en-US" altLang="zh-CN" sz="1600" dirty="0"/>
              <a:t>Given the condition that the SBP initiator provides MAC addresses of sensing responders.</a:t>
            </a:r>
          </a:p>
          <a:p>
            <a:pPr>
              <a:buFont typeface="Arial" panose="020B0604020202020204" pitchFamily="34" charset="0"/>
              <a:buChar char="•"/>
            </a:pPr>
            <a:r>
              <a:rPr lang="en-US" altLang="zh-CN" sz="1600" dirty="0"/>
              <a:t>The benefits and limitations of this proposal are summarized as below:</a:t>
            </a:r>
          </a:p>
          <a:p>
            <a:pPr lvl="1">
              <a:buFont typeface="Arial" panose="020B0604020202020204" pitchFamily="34" charset="0"/>
              <a:buChar char="•"/>
            </a:pPr>
            <a:r>
              <a:rPr lang="en-US" altLang="zh-CN" sz="1600" b="1" dirty="0"/>
              <a:t>Benefits </a:t>
            </a:r>
            <a:r>
              <a:rPr lang="en-US" altLang="zh-CN" sz="1600" dirty="0"/>
              <a:t>(for managed networks) </a:t>
            </a:r>
          </a:p>
          <a:p>
            <a:pPr lvl="2">
              <a:buFont typeface="Arial" panose="020B0604020202020204" pitchFamily="34" charset="0"/>
              <a:buChar char="•"/>
            </a:pPr>
            <a:r>
              <a:rPr lang="en-US" altLang="zh-CN" sz="1600" dirty="0"/>
              <a:t>Support more SBP use cases (SR2SR)</a:t>
            </a:r>
          </a:p>
          <a:p>
            <a:pPr lvl="2">
              <a:buFont typeface="Arial" panose="020B0604020202020204" pitchFamily="34" charset="0"/>
              <a:buChar char="•"/>
            </a:pPr>
            <a:r>
              <a:rPr lang="en-US" altLang="zh-CN" sz="1600" dirty="0"/>
              <a:t>Reduce resource waste for sending unwanted reports (link specification)</a:t>
            </a:r>
          </a:p>
          <a:p>
            <a:pPr lvl="1">
              <a:buFont typeface="Arial" panose="020B0604020202020204" pitchFamily="34" charset="0"/>
              <a:buChar char="•"/>
            </a:pPr>
            <a:r>
              <a:rPr lang="en-US" altLang="zh-CN" sz="1600" b="1" dirty="0"/>
              <a:t>Limitations</a:t>
            </a:r>
            <a:r>
              <a:rPr lang="en-US" altLang="zh-CN" sz="1600" dirty="0"/>
              <a:t>  </a:t>
            </a:r>
          </a:p>
          <a:p>
            <a:pPr lvl="2">
              <a:buFont typeface="Arial" panose="020B0604020202020204" pitchFamily="34" charset="0"/>
              <a:buChar char="•"/>
            </a:pPr>
            <a:r>
              <a:rPr lang="en-US" altLang="zh-CN" sz="1600" dirty="0"/>
              <a:t>Increase signaling overhead during SBP setup</a:t>
            </a:r>
          </a:p>
          <a:p>
            <a:pPr>
              <a:buFont typeface="Arial" panose="020B0604020202020204" pitchFamily="34" charset="0"/>
              <a:buChar char="•"/>
            </a:pPr>
            <a:r>
              <a:rPr lang="en-US" altLang="zh-CN" sz="1600" dirty="0"/>
              <a:t>This contribution also opens the discussion that should we allow the SBP responder to assign different roles to the sensing responders in the SBP procedure.</a:t>
            </a:r>
          </a:p>
          <a:p>
            <a:pPr marL="0" indent="0"/>
            <a:endParaRPr lang="en-GB" altLang="zh-CN" sz="1600" dirty="0"/>
          </a:p>
        </p:txBody>
      </p:sp>
    </p:spTree>
    <p:extLst>
      <p:ext uri="{BB962C8B-B14F-4D97-AF65-F5344CB8AC3E}">
        <p14:creationId xmlns:p14="http://schemas.microsoft.com/office/powerpoint/2010/main" val="2032257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762000"/>
          </a:xfrm>
        </p:spPr>
        <p:txBody>
          <a:bodyPr/>
          <a:lstStyle/>
          <a:p>
            <a:r>
              <a:rPr lang="en-US" altLang="zh-CN" sz="2600" dirty="0"/>
              <a:t>SP 1</a:t>
            </a:r>
            <a:endParaRPr lang="zh-CN" altLang="en-US" sz="2600" dirty="0"/>
          </a:p>
        </p:txBody>
      </p:sp>
      <p:sp>
        <p:nvSpPr>
          <p:cNvPr id="3" name="内容占位符 2"/>
          <p:cNvSpPr>
            <a:spLocks noGrp="1"/>
          </p:cNvSpPr>
          <p:nvPr>
            <p:ph idx="1"/>
          </p:nvPr>
        </p:nvSpPr>
        <p:spPr>
          <a:xfrm>
            <a:off x="762000" y="1676400"/>
            <a:ext cx="7772400" cy="4604593"/>
          </a:xfrm>
        </p:spPr>
        <p:txBody>
          <a:bodyPr/>
          <a:lstStyle/>
          <a:p>
            <a:pPr marL="192881" indent="-192881" algn="just" defTabSz="514350"/>
            <a:r>
              <a:rPr lang="en-US" altLang="zh-CN" sz="1600" dirty="0"/>
              <a:t>Do you agree that the SBP initiator shall indicate in the SBP Request frame whether or not SR2SR sounding is requested in the SBP procedure?</a:t>
            </a:r>
          </a:p>
          <a:p>
            <a:pPr marL="192881" indent="-192881" algn="just" defTabSz="514350"/>
            <a:endParaRPr lang="en-US" altLang="zh-CN" sz="1600" dirty="0"/>
          </a:p>
          <a:p>
            <a:pPr lvl="1" algn="just" defTabSz="514350">
              <a:buFont typeface="Times New Roman" panose="02020603050405020304" pitchFamily="18" charset="0"/>
              <a:buChar char="–"/>
            </a:pPr>
            <a:r>
              <a:rPr lang="en-US" altLang="zh-CN" sz="1600" dirty="0"/>
              <a:t>Use one reserved bit in SBP Parameters element for indication </a:t>
            </a:r>
          </a:p>
          <a:p>
            <a:pPr lvl="1" algn="just" defTabSz="514350">
              <a:buFont typeface="Times New Roman" panose="02020603050405020304" pitchFamily="18" charset="0"/>
              <a:buChar char="–"/>
            </a:pPr>
            <a:r>
              <a:rPr lang="en-US" altLang="zh-CN" sz="1600" b="0" dirty="0"/>
              <a:t>Y/N/A</a:t>
            </a:r>
          </a:p>
          <a:p>
            <a:pPr lvl="1" algn="just" defTabSz="514350">
              <a:buFont typeface="Times New Roman" panose="02020603050405020304" pitchFamily="18" charset="0"/>
              <a:buChar char="–"/>
            </a:pPr>
            <a:endParaRPr lang="en-US" altLang="zh-CN" sz="1600" dirty="0"/>
          </a:p>
          <a:p>
            <a:pPr lvl="1" algn="just" defTabSz="514350">
              <a:buFont typeface="Times New Roman" panose="02020603050405020304" pitchFamily="18" charset="0"/>
              <a:buChar char="–"/>
            </a:pPr>
            <a:endParaRPr lang="en-US" altLang="zh-CN" sz="1600" b="0" dirty="0"/>
          </a:p>
          <a:p>
            <a:pPr lvl="1" algn="just" defTabSz="514350">
              <a:buFont typeface="Times New Roman" panose="02020603050405020304" pitchFamily="18" charset="0"/>
              <a:buChar char="–"/>
            </a:pPr>
            <a:endParaRPr lang="en-US" altLang="zh-CN" sz="1600" dirty="0"/>
          </a:p>
          <a:p>
            <a:pPr lvl="1" algn="just" defTabSz="514350">
              <a:buFont typeface="Times New Roman" panose="02020603050405020304" pitchFamily="18" charset="0"/>
              <a:buChar char="–"/>
            </a:pPr>
            <a:endParaRPr lang="en-US" altLang="zh-CN" sz="1600" dirty="0"/>
          </a:p>
        </p:txBody>
      </p:sp>
      <p:sp>
        <p:nvSpPr>
          <p:cNvPr id="4" name="灯片编号占位符 3"/>
          <p:cNvSpPr>
            <a:spLocks noGrp="1"/>
          </p:cNvSpPr>
          <p:nvPr>
            <p:ph type="sldNum" sz="quarter" idx="11"/>
          </p:nvPr>
        </p:nvSpPr>
        <p:spPr/>
        <p:txBody>
          <a:bodyPr/>
          <a:lstStyle/>
          <a:p>
            <a:r>
              <a:rPr lang="en-US" altLang="zh-CN"/>
              <a:t>Slide </a:t>
            </a:r>
            <a:fld id="{A0EBBC28-08F3-4A32-AE55-9B9A988B436A}" type="slidenum">
              <a:rPr lang="en-US" altLang="zh-CN" smtClean="0"/>
              <a:pPr/>
              <a:t>9</a:t>
            </a:fld>
            <a:endParaRPr lang="en-US" altLang="zh-CN"/>
          </a:p>
        </p:txBody>
      </p:sp>
    </p:spTree>
    <p:extLst>
      <p:ext uri="{BB962C8B-B14F-4D97-AF65-F5344CB8AC3E}">
        <p14:creationId xmlns:p14="http://schemas.microsoft.com/office/powerpoint/2010/main" val="69392852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179681</TotalTime>
  <Words>1541</Words>
  <Application>Microsoft Office PowerPoint</Application>
  <PresentationFormat>全屏显示(4:3)</PresentationFormat>
  <Paragraphs>221</Paragraphs>
  <Slides>13</Slides>
  <Notes>7</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13</vt:i4>
      </vt:variant>
    </vt:vector>
  </HeadingPairs>
  <TitlesOfParts>
    <vt:vector size="20" baseType="lpstr">
      <vt:lpstr>MS Gothic</vt:lpstr>
      <vt:lpstr>MS PGothic</vt:lpstr>
      <vt:lpstr>MS PGothic</vt:lpstr>
      <vt:lpstr>Arial</vt:lpstr>
      <vt:lpstr>Cambria Math</vt:lpstr>
      <vt:lpstr>Times New Roman</vt:lpstr>
      <vt:lpstr>802-11-Submission</vt:lpstr>
      <vt:lpstr>SR2SR link setup in SBP</vt:lpstr>
      <vt:lpstr>Introduction</vt:lpstr>
      <vt:lpstr>PowerPoint 演示文稿</vt:lpstr>
      <vt:lpstr>Proposal</vt:lpstr>
      <vt:lpstr>Proposal – spec changes (1/2)</vt:lpstr>
      <vt:lpstr>Proposal – spec changes (2/2)</vt:lpstr>
      <vt:lpstr>Further discussions</vt:lpstr>
      <vt:lpstr>PowerPoint 演示文稿</vt:lpstr>
      <vt:lpstr>SP 1</vt:lpstr>
      <vt:lpstr>SP 2</vt:lpstr>
      <vt:lpstr>SP 3</vt:lpstr>
      <vt:lpstr>Reference</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Usage models for Wi-Fi sensing</dc:title>
  <dc:creator>Alecsander Eitan</dc:creator>
  <cp:lastModifiedBy>narengerile</cp:lastModifiedBy>
  <cp:revision>3233</cp:revision>
  <cp:lastPrinted>1998-02-10T13:28:06Z</cp:lastPrinted>
  <dcterms:created xsi:type="dcterms:W3CDTF">2007-04-17T18:10:23Z</dcterms:created>
  <dcterms:modified xsi:type="dcterms:W3CDTF">2023-06-30T07:54:10Z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(3)4awdQMS6JYsRkJ+aQVceNwD4UXrikYYG2uh9z9r/paC2q/sa6yr70X9Hosma50Emw6wtCuQQ
ZVrsIi7UOyaCwEpH4KJAYvudAH+PhOZfQR6d0UhUYENQ7Wk03V3ne0m83cEGBng+/aiu9Hz9
8T4Pek0FPZrWzFsrkBxf0TQICMZrPbbokV3vkXgr1cR9SkaLhwicRPSHCZU7nWJP0I7XJSTJ
F10XhW+4UU8Z0Y6ZvI</vt:lpwstr>
  </property>
  <property fmtid="{D5CDD505-2E9C-101B-9397-08002B2CF9AE}" pid="10" name="_2015_ms_pID_7253431">
    <vt:lpwstr>MOx5s7kub+Tu+1+4jh6+jUf+blqTTagEXMASWwnVMZYe2ReqTfuWBC
Cxqm+Or2Knwvzp/s4Top7jK2YW1tGFsRN9Q07IIX0Edmv69l8/ZLVUBmAC01YYG0SFk4Meyh
v4L+5TihxjCtPTuozSIQOMRayZ+P3Yq6Tp/GchYuBTiSx1fA3s78Pbih/+bXUVDYiyPyoOhj
RZXFFlW8PLuzDmVj3iOWqr6IKdScs9/PzPMV</vt:lpwstr>
  </property>
  <property fmtid="{D5CDD505-2E9C-101B-9397-08002B2CF9AE}" pid="11" name="_2015_ms_pID_7253432">
    <vt:lpwstr>Ljslb7G3L05eOB52B/UWfm8=</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1686149420</vt:lpwstr>
  </property>
</Properties>
</file>