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handoutMasterIdLst>
    <p:handoutMasterId r:id="rId13"/>
  </p:handoutMasterIdLst>
  <p:sldIdLst>
    <p:sldId id="256" r:id="rId2"/>
    <p:sldId id="276" r:id="rId3"/>
    <p:sldId id="277" r:id="rId4"/>
    <p:sldId id="278" r:id="rId5"/>
    <p:sldId id="285" r:id="rId6"/>
    <p:sldId id="284" r:id="rId7"/>
    <p:sldId id="279" r:id="rId8"/>
    <p:sldId id="281" r:id="rId9"/>
    <p:sldId id="280" r:id="rId10"/>
    <p:sldId id="282" r:id="rId11"/>
  </p:sldIdLst>
  <p:sldSz cx="12192000" cy="6858000"/>
  <p:notesSz cx="6858000" cy="9144000"/>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96" autoAdjust="0"/>
    <p:restoredTop sz="86418" autoAdjust="0"/>
  </p:normalViewPr>
  <p:slideViewPr>
    <p:cSldViewPr snapToGrid="0" snapToObjects="1">
      <p:cViewPr varScale="1">
        <p:scale>
          <a:sx n="97" d="100"/>
          <a:sy n="97" d="100"/>
        </p:scale>
        <p:origin x="1110" y="8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FB65118-41F7-D44B-8730-186CCB4587F0}" type="datetimeFigureOut">
              <a:rPr lang="en-US" smtClean="0"/>
              <a:t>6/28/2023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29ACF9A-EE6B-4844-98F4-48F8E2C48D59}" type="slidenum">
              <a:rPr lang="en-US" smtClean="0"/>
              <a:t>‹#›</a:t>
            </a:fld>
            <a:endParaRPr lang="en-US"/>
          </a:p>
        </p:txBody>
      </p:sp>
    </p:spTree>
    <p:extLst>
      <p:ext uri="{BB962C8B-B14F-4D97-AF65-F5344CB8AC3E}">
        <p14:creationId xmlns:p14="http://schemas.microsoft.com/office/powerpoint/2010/main" val="42803467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331853-1ECF-AD4D-8610-125B5A5721DD}" type="datetimeFigureOut">
              <a:rPr lang="en-US" smtClean="0"/>
              <a:t>6/28/2023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59BE03-B8B1-724F-B6DE-3C2B5D8E232E}" type="slidenum">
              <a:rPr lang="en-US" smtClean="0"/>
              <a:t>‹#›</a:t>
            </a:fld>
            <a:endParaRPr lang="en-US"/>
          </a:p>
        </p:txBody>
      </p:sp>
    </p:spTree>
    <p:extLst>
      <p:ext uri="{BB962C8B-B14F-4D97-AF65-F5344CB8AC3E}">
        <p14:creationId xmlns:p14="http://schemas.microsoft.com/office/powerpoint/2010/main" val="4290197785"/>
      </p:ext>
    </p:extLst>
  </p:cSld>
  <p:clrMap bg1="lt1" tx1="dk1" bg2="lt2" tx2="dk2" accent1="accent1" accent2="accent2" accent3="accent3" accent4="accent4" accent5="accent5" accent6="accent6" hlink="hlink" folHlink="folHlink"/>
  <p:hf hdr="0" ftr="0" dt="0"/>
  <p:notesStyle>
    <a:lvl1pPr marL="0" algn="l" defTabSz="609585" rtl="0" eaLnBrk="1" latinLnBrk="0" hangingPunct="1">
      <a:defRPr sz="1600" kern="1200">
        <a:solidFill>
          <a:schemeClr val="tx1"/>
        </a:solidFill>
        <a:latin typeface="+mn-lt"/>
        <a:ea typeface="+mn-ea"/>
        <a:cs typeface="+mn-cs"/>
      </a:defRPr>
    </a:lvl1pPr>
    <a:lvl2pPr marL="609585" algn="l" defTabSz="609585" rtl="0" eaLnBrk="1" latinLnBrk="0" hangingPunct="1">
      <a:defRPr sz="1600" kern="1200">
        <a:solidFill>
          <a:schemeClr val="tx1"/>
        </a:solidFill>
        <a:latin typeface="+mn-lt"/>
        <a:ea typeface="+mn-ea"/>
        <a:cs typeface="+mn-cs"/>
      </a:defRPr>
    </a:lvl2pPr>
    <a:lvl3pPr marL="1219170" algn="l" defTabSz="609585" rtl="0" eaLnBrk="1" latinLnBrk="0" hangingPunct="1">
      <a:defRPr sz="1600" kern="1200">
        <a:solidFill>
          <a:schemeClr val="tx1"/>
        </a:solidFill>
        <a:latin typeface="+mn-lt"/>
        <a:ea typeface="+mn-ea"/>
        <a:cs typeface="+mn-cs"/>
      </a:defRPr>
    </a:lvl3pPr>
    <a:lvl4pPr marL="1828754" algn="l" defTabSz="609585" rtl="0" eaLnBrk="1" latinLnBrk="0" hangingPunct="1">
      <a:defRPr sz="1600" kern="1200">
        <a:solidFill>
          <a:schemeClr val="tx1"/>
        </a:solidFill>
        <a:latin typeface="+mn-lt"/>
        <a:ea typeface="+mn-ea"/>
        <a:cs typeface="+mn-cs"/>
      </a:defRPr>
    </a:lvl4pPr>
    <a:lvl5pPr marL="2438339" algn="l" defTabSz="609585" rtl="0" eaLnBrk="1" latinLnBrk="0" hangingPunct="1">
      <a:defRPr sz="1600" kern="1200">
        <a:solidFill>
          <a:schemeClr val="tx1"/>
        </a:solidFill>
        <a:latin typeface="+mn-lt"/>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59BE03-B8B1-724F-B6DE-3C2B5D8E232E}" type="slidenum">
              <a:rPr lang="en-US" smtClean="0"/>
              <a:t>1</a:t>
            </a:fld>
            <a:endParaRPr lang="en-US"/>
          </a:p>
        </p:txBody>
      </p:sp>
    </p:spTree>
    <p:extLst>
      <p:ext uri="{BB962C8B-B14F-4D97-AF65-F5344CB8AC3E}">
        <p14:creationId xmlns:p14="http://schemas.microsoft.com/office/powerpoint/2010/main" val="28183582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10</a:t>
            </a:fld>
            <a:endParaRPr lang="en-US"/>
          </a:p>
        </p:txBody>
      </p:sp>
    </p:spTree>
    <p:extLst>
      <p:ext uri="{BB962C8B-B14F-4D97-AF65-F5344CB8AC3E}">
        <p14:creationId xmlns:p14="http://schemas.microsoft.com/office/powerpoint/2010/main" val="3279913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2</a:t>
            </a:fld>
            <a:endParaRPr lang="en-US"/>
          </a:p>
        </p:txBody>
      </p:sp>
    </p:spTree>
    <p:extLst>
      <p:ext uri="{BB962C8B-B14F-4D97-AF65-F5344CB8AC3E}">
        <p14:creationId xmlns:p14="http://schemas.microsoft.com/office/powerpoint/2010/main" val="2019468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3</a:t>
            </a:fld>
            <a:endParaRPr lang="en-US"/>
          </a:p>
        </p:txBody>
      </p:sp>
    </p:spTree>
    <p:extLst>
      <p:ext uri="{BB962C8B-B14F-4D97-AF65-F5344CB8AC3E}">
        <p14:creationId xmlns:p14="http://schemas.microsoft.com/office/powerpoint/2010/main" val="5621308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4</a:t>
            </a:fld>
            <a:endParaRPr lang="en-US"/>
          </a:p>
        </p:txBody>
      </p:sp>
    </p:spTree>
    <p:extLst>
      <p:ext uri="{BB962C8B-B14F-4D97-AF65-F5344CB8AC3E}">
        <p14:creationId xmlns:p14="http://schemas.microsoft.com/office/powerpoint/2010/main" val="391582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5</a:t>
            </a:fld>
            <a:endParaRPr lang="en-US"/>
          </a:p>
        </p:txBody>
      </p:sp>
    </p:spTree>
    <p:extLst>
      <p:ext uri="{BB962C8B-B14F-4D97-AF65-F5344CB8AC3E}">
        <p14:creationId xmlns:p14="http://schemas.microsoft.com/office/powerpoint/2010/main" val="3133516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759BE03-B8B1-724F-B6DE-3C2B5D8E232E}" type="slidenum">
              <a:rPr lang="en-US" smtClean="0"/>
              <a:t>6</a:t>
            </a:fld>
            <a:endParaRPr lang="en-US"/>
          </a:p>
        </p:txBody>
      </p:sp>
    </p:spTree>
    <p:extLst>
      <p:ext uri="{BB962C8B-B14F-4D97-AF65-F5344CB8AC3E}">
        <p14:creationId xmlns:p14="http://schemas.microsoft.com/office/powerpoint/2010/main" val="31837523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7</a:t>
            </a:fld>
            <a:endParaRPr lang="en-US"/>
          </a:p>
        </p:txBody>
      </p:sp>
    </p:spTree>
    <p:extLst>
      <p:ext uri="{BB962C8B-B14F-4D97-AF65-F5344CB8AC3E}">
        <p14:creationId xmlns:p14="http://schemas.microsoft.com/office/powerpoint/2010/main" val="35444684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8</a:t>
            </a:fld>
            <a:endParaRPr lang="en-US"/>
          </a:p>
        </p:txBody>
      </p:sp>
    </p:spTree>
    <p:extLst>
      <p:ext uri="{BB962C8B-B14F-4D97-AF65-F5344CB8AC3E}">
        <p14:creationId xmlns:p14="http://schemas.microsoft.com/office/powerpoint/2010/main" val="19261614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9</a:t>
            </a:fld>
            <a:endParaRPr lang="en-US"/>
          </a:p>
        </p:txBody>
      </p:sp>
    </p:spTree>
    <p:extLst>
      <p:ext uri="{BB962C8B-B14F-4D97-AF65-F5344CB8AC3E}">
        <p14:creationId xmlns:p14="http://schemas.microsoft.com/office/powerpoint/2010/main" val="1833645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12"/>
          </p:nvPr>
        </p:nvSpPr>
        <p:spPr/>
        <p:txBody>
          <a:bodyPr/>
          <a:lstStyle/>
          <a:p>
            <a:fld id="{B6A0C061-10B3-E146-8A9E-6072EFD08081}" type="slidenum">
              <a:rPr lang="en-US" smtClean="0"/>
              <a:t>‹#›</a:t>
            </a:fld>
            <a:endParaRPr lang="en-US"/>
          </a:p>
        </p:txBody>
      </p:sp>
      <p:sp>
        <p:nvSpPr>
          <p:cNvPr id="9" name="Footer Placeholder 4"/>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802.3 WG PAR ad hoc, July 2023, Hybrid Plenary</a:t>
            </a:r>
          </a:p>
        </p:txBody>
      </p:sp>
    </p:spTree>
    <p:extLst>
      <p:ext uri="{BB962C8B-B14F-4D97-AF65-F5344CB8AC3E}">
        <p14:creationId xmlns:p14="http://schemas.microsoft.com/office/powerpoint/2010/main" val="4121712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A0C061-10B3-E146-8A9E-6072EFD08081}" type="slidenum">
              <a:rPr lang="en-US" smtClean="0"/>
              <a:t>‹#›</a:t>
            </a:fld>
            <a:endParaRPr lang="en-US"/>
          </a:p>
        </p:txBody>
      </p:sp>
      <p:sp>
        <p:nvSpPr>
          <p:cNvPr id="7" name="Footer Placeholder 4"/>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a:t>IEEE 802.3 WG PAR ad hoc, July 2023, Hybrid Plenary</a:t>
            </a:r>
            <a:endParaRPr lang="en-US" dirty="0"/>
          </a:p>
        </p:txBody>
      </p:sp>
    </p:spTree>
    <p:extLst>
      <p:ext uri="{BB962C8B-B14F-4D97-AF65-F5344CB8AC3E}">
        <p14:creationId xmlns:p14="http://schemas.microsoft.com/office/powerpoint/2010/main" val="1543780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A0C061-10B3-E146-8A9E-6072EFD08081}" type="slidenum">
              <a:rPr lang="en-US" smtClean="0"/>
              <a:t>‹#›</a:t>
            </a:fld>
            <a:endParaRPr lang="en-US"/>
          </a:p>
        </p:txBody>
      </p:sp>
      <p:sp>
        <p:nvSpPr>
          <p:cNvPr id="8" name="Footer Placeholder 4"/>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a:t>IEEE 802.3 WG PAR ad hoc, July 2023, Hybrid Plenary</a:t>
            </a:r>
            <a:endParaRPr lang="en-US" dirty="0"/>
          </a:p>
        </p:txBody>
      </p:sp>
    </p:spTree>
    <p:extLst>
      <p:ext uri="{BB962C8B-B14F-4D97-AF65-F5344CB8AC3E}">
        <p14:creationId xmlns:p14="http://schemas.microsoft.com/office/powerpoint/2010/main" val="2127282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A0C061-10B3-E146-8A9E-6072EFD08081}" type="slidenum">
              <a:rPr lang="en-US" smtClean="0"/>
              <a:t>‹#›</a:t>
            </a:fld>
            <a:endParaRPr lang="en-US"/>
          </a:p>
        </p:txBody>
      </p:sp>
      <p:sp>
        <p:nvSpPr>
          <p:cNvPr id="7" name="Footer Placeholder 4"/>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802.3 WG PAR ad hoc, July 2023, Hybrid Plenary</a:t>
            </a:r>
          </a:p>
        </p:txBody>
      </p:sp>
    </p:spTree>
    <p:extLst>
      <p:ext uri="{BB962C8B-B14F-4D97-AF65-F5344CB8AC3E}">
        <p14:creationId xmlns:p14="http://schemas.microsoft.com/office/powerpoint/2010/main" val="382558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5333"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6A0C061-10B3-E146-8A9E-6072EFD08081}" type="slidenum">
              <a:rPr lang="en-US" smtClean="0"/>
              <a:t>‹#›</a:t>
            </a:fld>
            <a:endParaRPr lang="en-US"/>
          </a:p>
        </p:txBody>
      </p:sp>
      <p:sp>
        <p:nvSpPr>
          <p:cNvPr id="7" name="Footer Placeholder 4"/>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802.3 WG PAR ad hoc, July 2023, Hybrid Plenary</a:t>
            </a:r>
          </a:p>
        </p:txBody>
      </p:sp>
    </p:spTree>
    <p:extLst>
      <p:ext uri="{BB962C8B-B14F-4D97-AF65-F5344CB8AC3E}">
        <p14:creationId xmlns:p14="http://schemas.microsoft.com/office/powerpoint/2010/main" val="2477197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6A0C061-10B3-E146-8A9E-6072EFD08081}" type="slidenum">
              <a:rPr lang="en-US" smtClean="0"/>
              <a:t>‹#›</a:t>
            </a:fld>
            <a:endParaRPr lang="en-US"/>
          </a:p>
        </p:txBody>
      </p:sp>
      <p:sp>
        <p:nvSpPr>
          <p:cNvPr id="8" name="Footer Placeholder 4"/>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a:t>IEEE 802.3 WG PAR ad hoc, July 2023, Hybrid Plenary</a:t>
            </a:r>
            <a:endParaRPr lang="en-US" dirty="0"/>
          </a:p>
        </p:txBody>
      </p:sp>
    </p:spTree>
    <p:extLst>
      <p:ext uri="{BB962C8B-B14F-4D97-AF65-F5344CB8AC3E}">
        <p14:creationId xmlns:p14="http://schemas.microsoft.com/office/powerpoint/2010/main" val="774461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09600" y="6356351"/>
            <a:ext cx="2844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B6A0C061-10B3-E146-8A9E-6072EFD08081}" type="slidenum">
              <a:rPr lang="en-US" smtClean="0"/>
              <a:t>‹#›</a:t>
            </a:fld>
            <a:endParaRPr lang="en-US"/>
          </a:p>
        </p:txBody>
      </p:sp>
      <p:sp>
        <p:nvSpPr>
          <p:cNvPr id="11" name="Footer Placeholder 4"/>
          <p:cNvSpPr>
            <a:spLocks noGrp="1"/>
          </p:cNvSpPr>
          <p:nvPr>
            <p:ph type="ftr" sz="quarter" idx="13"/>
          </p:nvPr>
        </p:nvSpPr>
        <p:spPr>
          <a:xfrm>
            <a:off x="2464307" y="6511847"/>
            <a:ext cx="6880340"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a:t>IEEE 802.3 WG PAR ad hoc, July 2023, Hybrid Plenary</a:t>
            </a:r>
            <a:endParaRPr lang="en-US" dirty="0"/>
          </a:p>
        </p:txBody>
      </p:sp>
    </p:spTree>
    <p:extLst>
      <p:ext uri="{BB962C8B-B14F-4D97-AF65-F5344CB8AC3E}">
        <p14:creationId xmlns:p14="http://schemas.microsoft.com/office/powerpoint/2010/main" val="2296423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09600" y="6356351"/>
            <a:ext cx="2844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B6A0C061-10B3-E146-8A9E-6072EFD08081}" type="slidenum">
              <a:rPr lang="en-US" smtClean="0"/>
              <a:t>‹#›</a:t>
            </a:fld>
            <a:endParaRPr lang="en-US"/>
          </a:p>
        </p:txBody>
      </p:sp>
      <p:sp>
        <p:nvSpPr>
          <p:cNvPr id="6" name="Footer Placeholder 4"/>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a:t>IEEE 802.3 WG PAR ad hoc, July 2023, Hybrid Plenary</a:t>
            </a:r>
            <a:endParaRPr lang="en-US" dirty="0"/>
          </a:p>
        </p:txBody>
      </p:sp>
    </p:spTree>
    <p:extLst>
      <p:ext uri="{BB962C8B-B14F-4D97-AF65-F5344CB8AC3E}">
        <p14:creationId xmlns:p14="http://schemas.microsoft.com/office/powerpoint/2010/main" val="79356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1"/>
            <a:ext cx="2844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B6A0C061-10B3-E146-8A9E-6072EFD08081}" type="slidenum">
              <a:rPr lang="en-US" smtClean="0"/>
              <a:t>‹#›</a:t>
            </a:fld>
            <a:endParaRPr lang="en-US"/>
          </a:p>
        </p:txBody>
      </p:sp>
      <p:sp>
        <p:nvSpPr>
          <p:cNvPr id="6" name="Footer Placeholder 4"/>
          <p:cNvSpPr>
            <a:spLocks noGrp="1"/>
          </p:cNvSpPr>
          <p:nvPr>
            <p:ph type="ftr" sz="quarter" idx="3"/>
          </p:nvPr>
        </p:nvSpPr>
        <p:spPr>
          <a:xfrm>
            <a:off x="2978052" y="6511847"/>
            <a:ext cx="6189673"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a:t>IEEE 802.3 WG PAR ad hoc, July 2023, Hybrid Plenary</a:t>
            </a:r>
            <a:endParaRPr lang="en-US" dirty="0"/>
          </a:p>
        </p:txBody>
      </p:sp>
    </p:spTree>
    <p:extLst>
      <p:ext uri="{BB962C8B-B14F-4D97-AF65-F5344CB8AC3E}">
        <p14:creationId xmlns:p14="http://schemas.microsoft.com/office/powerpoint/2010/main" val="587828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667" b="1"/>
            </a:lvl1pPr>
          </a:lstStyle>
          <a:p>
            <a:r>
              <a:rPr lang="en-US"/>
              <a:t>Click to edit Master title style</a:t>
            </a:r>
          </a:p>
        </p:txBody>
      </p:sp>
      <p:sp>
        <p:nvSpPr>
          <p:cNvPr id="3" name="Content Placeholder 2"/>
          <p:cNvSpPr>
            <a:spLocks noGrp="1"/>
          </p:cNvSpPr>
          <p:nvPr>
            <p:ph idx="1"/>
          </p:nvPr>
        </p:nvSpPr>
        <p:spPr>
          <a:xfrm>
            <a:off x="4766733" y="273052"/>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6A0C061-10B3-E146-8A9E-6072EFD08081}" type="slidenum">
              <a:rPr lang="en-US" smtClean="0"/>
              <a:t>‹#›</a:t>
            </a:fld>
            <a:endParaRPr lang="en-US"/>
          </a:p>
        </p:txBody>
      </p:sp>
      <p:sp>
        <p:nvSpPr>
          <p:cNvPr id="9" name="Footer Placeholder 4"/>
          <p:cNvSpPr>
            <a:spLocks noGrp="1"/>
          </p:cNvSpPr>
          <p:nvPr>
            <p:ph type="ftr" sz="quarter" idx="3"/>
          </p:nvPr>
        </p:nvSpPr>
        <p:spPr>
          <a:xfrm>
            <a:off x="2978052" y="6511847"/>
            <a:ext cx="6189673"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a:t>IEEE 802.3 WG PAR ad hoc, July 2023, Hybrid Plenary</a:t>
            </a:r>
            <a:endParaRPr lang="en-US" dirty="0"/>
          </a:p>
        </p:txBody>
      </p:sp>
    </p:spTree>
    <p:extLst>
      <p:ext uri="{BB962C8B-B14F-4D97-AF65-F5344CB8AC3E}">
        <p14:creationId xmlns:p14="http://schemas.microsoft.com/office/powerpoint/2010/main" val="662703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667"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en-US"/>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6A0C061-10B3-E146-8A9E-6072EFD08081}" type="slidenum">
              <a:rPr lang="en-US" smtClean="0"/>
              <a:t>‹#›</a:t>
            </a:fld>
            <a:endParaRPr lang="en-US"/>
          </a:p>
        </p:txBody>
      </p:sp>
      <p:sp>
        <p:nvSpPr>
          <p:cNvPr id="8" name="Footer Placeholder 4"/>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a:t>IEEE 802.3 WG PAR ad hoc, July 2023, Hybrid Plenary</a:t>
            </a:r>
            <a:endParaRPr lang="en-US" dirty="0"/>
          </a:p>
        </p:txBody>
      </p:sp>
    </p:spTree>
    <p:extLst>
      <p:ext uri="{BB962C8B-B14F-4D97-AF65-F5344CB8AC3E}">
        <p14:creationId xmlns:p14="http://schemas.microsoft.com/office/powerpoint/2010/main" val="1455074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6583362"/>
            <a:ext cx="12192000" cy="274639"/>
          </a:xfrm>
          <a:prstGeom prst="rect">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dirty="0"/>
          </a:p>
        </p:txBody>
      </p:sp>
      <p:sp>
        <p:nvSpPr>
          <p:cNvPr id="6" name="Slide Number Placeholder 5"/>
          <p:cNvSpPr>
            <a:spLocks noGrp="1"/>
          </p:cNvSpPr>
          <p:nvPr>
            <p:ph type="sldNum" sz="quarter" idx="4"/>
          </p:nvPr>
        </p:nvSpPr>
        <p:spPr>
          <a:xfrm>
            <a:off x="8737600" y="6511847"/>
            <a:ext cx="2844800" cy="365125"/>
          </a:xfrm>
          <a:prstGeom prst="rect">
            <a:avLst/>
          </a:prstGeom>
        </p:spPr>
        <p:txBody>
          <a:bodyPr vert="horz" lIns="91440" tIns="45720" rIns="91440" bIns="45720" rtlCol="0" anchor="ctr"/>
          <a:lstStyle>
            <a:lvl1pPr algn="r">
              <a:defRPr sz="1600" b="1" i="0">
                <a:solidFill>
                  <a:schemeClr val="bg1"/>
                </a:solidFill>
              </a:defRPr>
            </a:lvl1pPr>
          </a:lstStyle>
          <a:p>
            <a:fld id="{B6A0C061-10B3-E146-8A9E-6072EFD08081}" type="slidenum">
              <a:rPr lang="en-US" smtClean="0"/>
              <a:pPr/>
              <a:t>‹#›</a:t>
            </a:fld>
            <a:endParaRPr lang="en-US"/>
          </a:p>
        </p:txBody>
      </p:sp>
      <p:sp>
        <p:nvSpPr>
          <p:cNvPr id="5" name="Footer Placeholder 4"/>
          <p:cNvSpPr>
            <a:spLocks noGrp="1"/>
          </p:cNvSpPr>
          <p:nvPr>
            <p:ph type="ftr" sz="quarter" idx="3"/>
          </p:nvPr>
        </p:nvSpPr>
        <p:spPr>
          <a:xfrm>
            <a:off x="2464307" y="6511847"/>
            <a:ext cx="6880340" cy="365125"/>
          </a:xfrm>
          <a:prstGeom prst="rect">
            <a:avLst/>
          </a:prstGeom>
        </p:spPr>
        <p:txBody>
          <a:bodyPr vert="horz" lIns="91440" tIns="45720" rIns="91440" bIns="4572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dirty="0"/>
              <a:t>IEEE 802.3 WG PAR ad hoc, July 2023, Hybrid Plenary</a:t>
            </a:r>
          </a:p>
        </p:txBody>
      </p:sp>
      <p:sp>
        <p:nvSpPr>
          <p:cNvPr id="8" name="Rectangle 7"/>
          <p:cNvSpPr/>
          <p:nvPr userDrawn="1"/>
        </p:nvSpPr>
        <p:spPr>
          <a:xfrm>
            <a:off x="0" y="1"/>
            <a:ext cx="12192000" cy="274639"/>
          </a:xfrm>
          <a:prstGeom prst="rect">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a:p>
        </p:txBody>
      </p:sp>
      <p:cxnSp>
        <p:nvCxnSpPr>
          <p:cNvPr id="7" name="Straight Connector 6"/>
          <p:cNvCxnSpPr/>
          <p:nvPr userDrawn="1"/>
        </p:nvCxnSpPr>
        <p:spPr>
          <a:xfrm>
            <a:off x="609600" y="1301016"/>
            <a:ext cx="10972800" cy="0"/>
          </a:xfrm>
          <a:prstGeom prst="line">
            <a:avLst/>
          </a:prstGeom>
          <a:ln w="28575" cmpd="sng">
            <a:solidFill>
              <a:schemeClr val="tx2"/>
            </a:solidFill>
          </a:ln>
        </p:spPr>
        <p:style>
          <a:lnRef idx="2">
            <a:schemeClr val="accent1"/>
          </a:lnRef>
          <a:fillRef idx="0">
            <a:schemeClr val="accent1"/>
          </a:fillRef>
          <a:effectRef idx="1">
            <a:schemeClr val="accent1"/>
          </a:effectRef>
          <a:fontRef idx="minor">
            <a:schemeClr val="tx1"/>
          </a:fontRef>
        </p:style>
      </p:cxnSp>
      <p:sp>
        <p:nvSpPr>
          <p:cNvPr id="2" name="Title Placeholder 1"/>
          <p:cNvSpPr>
            <a:spLocks noGrp="1"/>
          </p:cNvSpPr>
          <p:nvPr>
            <p:ph type="title"/>
          </p:nvPr>
        </p:nvSpPr>
        <p:spPr>
          <a:xfrm>
            <a:off x="609600" y="196891"/>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436968"/>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358398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609585"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609585" rtl="0" eaLnBrk="1" latinLnBrk="0" hangingPunct="1">
        <a:spcBef>
          <a:spcPct val="20000"/>
        </a:spcBef>
        <a:buFont typeface="Arial"/>
        <a:buChar char="•"/>
        <a:defRPr sz="4267" kern="1200">
          <a:solidFill>
            <a:schemeClr val="tx1"/>
          </a:solidFill>
          <a:latin typeface="+mn-lt"/>
          <a:ea typeface="+mn-ea"/>
          <a:cs typeface="+mn-cs"/>
        </a:defRPr>
      </a:lvl1pPr>
      <a:lvl2pPr marL="990575" indent="-380990" algn="l" defTabSz="609585" rtl="0" eaLnBrk="1" latinLnBrk="0" hangingPunct="1">
        <a:spcBef>
          <a:spcPct val="20000"/>
        </a:spcBef>
        <a:buFont typeface="Arial"/>
        <a:buChar char="–"/>
        <a:defRPr sz="3733" kern="1200">
          <a:solidFill>
            <a:schemeClr val="tx1"/>
          </a:solidFill>
          <a:latin typeface="+mn-lt"/>
          <a:ea typeface="+mn-ea"/>
          <a:cs typeface="+mn-cs"/>
        </a:defRPr>
      </a:lvl2pPr>
      <a:lvl3pPr marL="1523962" indent="-304792" algn="l" defTabSz="609585" rtl="0" eaLnBrk="1" latinLnBrk="0" hangingPunct="1">
        <a:spcBef>
          <a:spcPct val="20000"/>
        </a:spcBef>
        <a:buFont typeface="Arial"/>
        <a:buChar char="•"/>
        <a:defRPr sz="3200" kern="1200">
          <a:solidFill>
            <a:schemeClr val="tx1"/>
          </a:solidFill>
          <a:latin typeface="+mn-lt"/>
          <a:ea typeface="+mn-ea"/>
          <a:cs typeface="+mn-cs"/>
        </a:defRPr>
      </a:lvl3pPr>
      <a:lvl4pPr marL="2133547" indent="-304792" algn="l" defTabSz="609585" rtl="0" eaLnBrk="1" latinLnBrk="0" hangingPunct="1">
        <a:spcBef>
          <a:spcPct val="20000"/>
        </a:spcBef>
        <a:buFont typeface="Arial"/>
        <a:buChar char="–"/>
        <a:defRPr sz="2667" kern="1200">
          <a:solidFill>
            <a:schemeClr val="tx1"/>
          </a:solidFill>
          <a:latin typeface="+mn-lt"/>
          <a:ea typeface="+mn-ea"/>
          <a:cs typeface="+mn-cs"/>
        </a:defRPr>
      </a:lvl4pPr>
      <a:lvl5pPr marL="2743131" indent="-304792" algn="l" defTabSz="609585" rtl="0" eaLnBrk="1" latinLnBrk="0" hangingPunct="1">
        <a:spcBef>
          <a:spcPct val="20000"/>
        </a:spcBef>
        <a:buFont typeface="Arial"/>
        <a:buChar char="»"/>
        <a:defRPr sz="2667"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dcn/23/1-23-0004-06-ICne-draft-nendica-icaid-renewal-to-september-2025.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protect2.fireeye.com/v1/url?k=31323334-501d5122-313273af-454445555731-02d06c38c192a614&amp;q=1&amp;e=a299d06e-7032-4dc3-bdd9-87f4ffdf9956&amp;u=https%3A%2F%2Fwww.ieee802.org%2F1%2Ffiles%2Fpublic%2Fdocs2023%2Fdy-draft-PAR-0523-v01.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protect2.fireeye.com/v1/url?k=31323334-501d5122-313273af-454445555731-afeff704524eb8fa&amp;q=1&amp;e=a299d06e-7032-4dc3-bdd9-87f4ffdf9956&amp;u=https%3A%2F%2Fwww.ieee802.org%2F1%2Ffiles%2Fpublic%2Fdocs2023%2Fdy-draft-CSD-0523-v01.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480-01-0uhr-uhr-proposed-par.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079-05-0uhr-uhr-draft-proposed-cs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ieee802.org/1/files/public/docs2023/60802-draft-PAR-modification-0523-v01.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ec/dcn/18/ec-18-0088-01-ACSD-p60802.pd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802.org/1/files/public/docs2023/dg-draft-PAR-extension-0523-v01.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ec/dcn/18/ec-18-0242-00-ACSD-p802-1dg.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files/public/docs2023/dj-draft-PAR-extension-0523-v01.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ec/dcn/19/ec-19-0139-00-ACSD-p802-1qdj.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31685"/>
            <a:ext cx="10363200" cy="1470025"/>
          </a:xfrm>
        </p:spPr>
        <p:txBody>
          <a:bodyPr>
            <a:normAutofit fontScale="90000"/>
          </a:bodyPr>
          <a:lstStyle/>
          <a:p>
            <a:r>
              <a:rPr lang="en-US" dirty="0">
                <a:latin typeface="Helvetica"/>
                <a:cs typeface="Helvetica"/>
              </a:rPr>
              <a:t>802.3 PARs ad hoc</a:t>
            </a:r>
            <a:br>
              <a:rPr lang="en-US" dirty="0">
                <a:latin typeface="Helvetica"/>
                <a:cs typeface="Helvetica"/>
              </a:rPr>
            </a:br>
            <a:r>
              <a:rPr lang="en-US" dirty="0">
                <a:latin typeface="Helvetica"/>
                <a:cs typeface="Helvetica"/>
              </a:rPr>
              <a:t> </a:t>
            </a:r>
            <a:r>
              <a:rPr lang="en-US" sz="3600" dirty="0">
                <a:latin typeface="Helvetica"/>
                <a:cs typeface="Helvetica"/>
              </a:rPr>
              <a:t>IEEE 802.3 ad hoc on PARs from other WGs</a:t>
            </a:r>
          </a:p>
        </p:txBody>
      </p:sp>
      <p:sp>
        <p:nvSpPr>
          <p:cNvPr id="3" name="Subtitle 2"/>
          <p:cNvSpPr>
            <a:spLocks noGrp="1"/>
          </p:cNvSpPr>
          <p:nvPr>
            <p:ph type="subTitle" idx="1"/>
          </p:nvPr>
        </p:nvSpPr>
        <p:spPr/>
        <p:txBody>
          <a:bodyPr>
            <a:noAutofit/>
          </a:bodyPr>
          <a:lstStyle/>
          <a:p>
            <a:r>
              <a:rPr lang="en-US" sz="3200" dirty="0">
                <a:solidFill>
                  <a:schemeClr val="tx1"/>
                </a:solidFill>
                <a:latin typeface="Helvetica"/>
                <a:cs typeface="Helvetica"/>
              </a:rPr>
              <a:t>Robert M. Grow, ad hoc chair</a:t>
            </a:r>
          </a:p>
          <a:p>
            <a:r>
              <a:rPr lang="en-US" sz="3200" dirty="0">
                <a:solidFill>
                  <a:schemeClr val="tx1"/>
                </a:solidFill>
                <a:latin typeface="Helvetica"/>
                <a:cs typeface="Helvetica"/>
              </a:rPr>
              <a:t>RMG Consulting</a:t>
            </a:r>
          </a:p>
          <a:p>
            <a:r>
              <a:rPr lang="en-US" sz="3200" dirty="0">
                <a:solidFill>
                  <a:schemeClr val="tx1"/>
                </a:solidFill>
                <a:latin typeface="Helvetica"/>
                <a:cs typeface="Helvetica"/>
              </a:rPr>
              <a:t>July 2023 Hybrid Plenary</a:t>
            </a:r>
          </a:p>
          <a:p>
            <a:r>
              <a:rPr lang="en-US" sz="3200" dirty="0">
                <a:solidFill>
                  <a:schemeClr val="tx1"/>
                </a:solidFill>
                <a:latin typeface="Helvetica"/>
                <a:cs typeface="Helvetica"/>
              </a:rPr>
              <a:t>26 June 2023 (held pre-plenary)</a:t>
            </a:r>
          </a:p>
        </p:txBody>
      </p:sp>
      <p:sp>
        <p:nvSpPr>
          <p:cNvPr id="5" name="Slide Number Placeholder 4"/>
          <p:cNvSpPr>
            <a:spLocks noGrp="1"/>
          </p:cNvSpPr>
          <p:nvPr>
            <p:ph type="sldNum" sz="quarter" idx="12"/>
          </p:nvPr>
        </p:nvSpPr>
        <p:spPr/>
        <p:txBody>
          <a:bodyPr/>
          <a:lstStyle/>
          <a:p>
            <a:fld id="{B6A0C061-10B3-E146-8A9E-6072EFD08081}" type="slidenum">
              <a:rPr lang="en-US" smtClean="0"/>
              <a:t>1</a:t>
            </a:fld>
            <a:endParaRPr lang="en-US"/>
          </a:p>
        </p:txBody>
      </p:sp>
      <p:sp>
        <p:nvSpPr>
          <p:cNvPr id="7" name="Footer Placeholder 4"/>
          <p:cNvSpPr>
            <a:spLocks noGrp="1"/>
          </p:cNvSpPr>
          <p:nvPr>
            <p:ph type="ftr" sz="quarter" idx="3"/>
          </p:nvPr>
        </p:nvSpPr>
        <p:spPr>
          <a:xfrm>
            <a:off x="2978052" y="6511847"/>
            <a:ext cx="6189673" cy="365125"/>
          </a:xfrm>
          <a:prstGeom prst="rect">
            <a:avLst/>
          </a:prstGeom>
        </p:spPr>
        <p:txBody>
          <a:bodyPr vert="horz" lIns="121920" tIns="60960" rIns="121920" bIns="6096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a:t>IEEE 802.3 WG PAR ad hoc, July 2023, Hybrid Plenary</a:t>
            </a:r>
            <a:endParaRPr lang="en-US" dirty="0"/>
          </a:p>
        </p:txBody>
      </p:sp>
    </p:spTree>
    <p:extLst>
      <p:ext uri="{BB962C8B-B14F-4D97-AF65-F5344CB8AC3E}">
        <p14:creationId xmlns:p14="http://schemas.microsoft.com/office/powerpoint/2010/main" val="24526676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71AD2-8C40-11AB-8DDF-D0CF23352779}"/>
              </a:ext>
            </a:extLst>
          </p:cNvPr>
          <p:cNvSpPr>
            <a:spLocks noGrp="1"/>
          </p:cNvSpPr>
          <p:nvPr>
            <p:ph type="title"/>
          </p:nvPr>
        </p:nvSpPr>
        <p:spPr/>
        <p:txBody>
          <a:bodyPr>
            <a:normAutofit fontScale="90000"/>
          </a:bodyPr>
          <a:lstStyle/>
          <a:p>
            <a:pPr marL="0" lvl="0" indent="0">
              <a:buFontTx/>
              <a:buNone/>
            </a:pPr>
            <a:r>
              <a:rPr lang="en-US" sz="4267" b="0" i="0" u="none" strike="noStrike" kern="1200" dirty="0">
                <a:solidFill>
                  <a:schemeClr val="tx1"/>
                </a:solidFill>
                <a:effectLst/>
                <a:latin typeface="+mn-lt"/>
                <a:ea typeface="+mn-ea"/>
                <a:cs typeface="+mn-cs"/>
              </a:rPr>
              <a:t>IEEE 802 'Network Enhancements for the Next Decade' Industry Connections Activity (</a:t>
            </a:r>
            <a:r>
              <a:rPr lang="en-US" sz="4267" b="0" i="0" u="none" strike="noStrike" kern="1200" dirty="0" err="1">
                <a:solidFill>
                  <a:schemeClr val="tx1"/>
                </a:solidFill>
                <a:effectLst/>
                <a:latin typeface="+mn-lt"/>
                <a:ea typeface="+mn-ea"/>
                <a:cs typeface="+mn-cs"/>
              </a:rPr>
              <a:t>Nendica</a:t>
            </a:r>
            <a:r>
              <a:rPr lang="en-US" sz="4267" b="0" i="0" u="none" strike="noStrike" kern="1200" dirty="0">
                <a:solidFill>
                  <a:schemeClr val="tx1"/>
                </a:solidFill>
                <a:effectLst/>
                <a:latin typeface="+mn-lt"/>
                <a:ea typeface="+mn-ea"/>
                <a:cs typeface="+mn-cs"/>
              </a:rPr>
              <a:t>) </a:t>
            </a:r>
            <a:endParaRPr lang="en-US" dirty="0"/>
          </a:p>
        </p:txBody>
      </p:sp>
      <p:sp>
        <p:nvSpPr>
          <p:cNvPr id="3" name="Content Placeholder 2">
            <a:extLst>
              <a:ext uri="{FF2B5EF4-FFF2-40B4-BE49-F238E27FC236}">
                <a16:creationId xmlns:a16="http://schemas.microsoft.com/office/drawing/2014/main" id="{D664398C-4CA8-2BFA-9970-C31296E65015}"/>
              </a:ext>
            </a:extLst>
          </p:cNvPr>
          <p:cNvSpPr>
            <a:spLocks noGrp="1"/>
          </p:cNvSpPr>
          <p:nvPr>
            <p:ph idx="1"/>
          </p:nvPr>
        </p:nvSpPr>
        <p:spPr/>
        <p:txBody>
          <a:bodyPr>
            <a:normAutofit/>
          </a:bodyPr>
          <a:lstStyle/>
          <a:p>
            <a:pPr marL="0" indent="0">
              <a:buFontTx/>
              <a:buNone/>
            </a:pPr>
            <a:r>
              <a:rPr lang="en-US" sz="2400" b="0" i="0" kern="1200" dirty="0">
                <a:solidFill>
                  <a:schemeClr val="tx1"/>
                </a:solidFill>
                <a:effectLst/>
              </a:rPr>
              <a:t>ICAID renewal</a:t>
            </a:r>
            <a:r>
              <a:rPr lang="en-US" sz="2400" dirty="0"/>
              <a:t> </a:t>
            </a:r>
          </a:p>
          <a:p>
            <a:pPr marL="0" indent="0">
              <a:buFontTx/>
              <a:buNone/>
            </a:pPr>
            <a:r>
              <a:rPr lang="en-US" sz="2400" b="0" i="0" u="none" strike="noStrike" kern="1200" dirty="0">
                <a:solidFill>
                  <a:schemeClr val="tx1"/>
                </a:solidFill>
                <a:effectLst/>
                <a:hlinkClick r:id="rId3"/>
              </a:rPr>
              <a:t>ICAID</a:t>
            </a:r>
            <a:endParaRPr lang="en-US" sz="2400" b="0" i="0" u="none" strike="noStrike" kern="1200" dirty="0">
              <a:solidFill>
                <a:schemeClr val="tx1"/>
              </a:solidFill>
              <a:effectLst/>
            </a:endParaRPr>
          </a:p>
          <a:p>
            <a:r>
              <a:rPr lang="en-US" sz="2400" b="0" i="0" u="none" strike="noStrike" kern="1200" dirty="0">
                <a:solidFill>
                  <a:schemeClr val="tx1"/>
                </a:solidFill>
                <a:effectLst/>
              </a:rPr>
              <a:t>No comments.</a:t>
            </a:r>
            <a:br>
              <a:rPr lang="en-US" sz="2400" dirty="0"/>
            </a:br>
            <a:endParaRPr lang="en-US" sz="2400" dirty="0"/>
          </a:p>
        </p:txBody>
      </p:sp>
      <p:sp>
        <p:nvSpPr>
          <p:cNvPr id="4" name="Slide Number Placeholder 3">
            <a:extLst>
              <a:ext uri="{FF2B5EF4-FFF2-40B4-BE49-F238E27FC236}">
                <a16:creationId xmlns:a16="http://schemas.microsoft.com/office/drawing/2014/main" id="{D1C0034B-9DDD-4090-F515-EB7967E939FD}"/>
              </a:ext>
            </a:extLst>
          </p:cNvPr>
          <p:cNvSpPr>
            <a:spLocks noGrp="1"/>
          </p:cNvSpPr>
          <p:nvPr>
            <p:ph type="sldNum" sz="quarter" idx="12"/>
          </p:nvPr>
        </p:nvSpPr>
        <p:spPr/>
        <p:txBody>
          <a:bodyPr/>
          <a:lstStyle/>
          <a:p>
            <a:fld id="{B6A0C061-10B3-E146-8A9E-6072EFD08081}" type="slidenum">
              <a:rPr lang="en-US" smtClean="0"/>
              <a:t>10</a:t>
            </a:fld>
            <a:endParaRPr lang="en-US"/>
          </a:p>
        </p:txBody>
      </p:sp>
      <p:sp>
        <p:nvSpPr>
          <p:cNvPr id="5" name="Footer Placeholder 4">
            <a:extLst>
              <a:ext uri="{FF2B5EF4-FFF2-40B4-BE49-F238E27FC236}">
                <a16:creationId xmlns:a16="http://schemas.microsoft.com/office/drawing/2014/main" id="{D3558E05-245A-5C5E-4BB1-CC87BA772D57}"/>
              </a:ext>
            </a:extLst>
          </p:cNvPr>
          <p:cNvSpPr>
            <a:spLocks noGrp="1"/>
          </p:cNvSpPr>
          <p:nvPr>
            <p:ph type="ftr" sz="quarter" idx="3"/>
          </p:nvPr>
        </p:nvSpPr>
        <p:spPr/>
        <p:txBody>
          <a:bodyPr/>
          <a:lstStyle/>
          <a:p>
            <a:r>
              <a:rPr lang="en-US"/>
              <a:t>IEEE 802.3 WG PAR ad hoc, July 2023, Hybrid Plenary</a:t>
            </a:r>
            <a:endParaRPr lang="en-US" dirty="0"/>
          </a:p>
        </p:txBody>
      </p:sp>
    </p:spTree>
    <p:extLst>
      <p:ext uri="{BB962C8B-B14F-4D97-AF65-F5344CB8AC3E}">
        <p14:creationId xmlns:p14="http://schemas.microsoft.com/office/powerpoint/2010/main" val="1168644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267" dirty="0">
                <a:latin typeface="Helvetica"/>
                <a:cs typeface="Helvetica"/>
              </a:rPr>
              <a:t>Agenda and notes</a:t>
            </a:r>
          </a:p>
        </p:txBody>
      </p:sp>
      <p:sp>
        <p:nvSpPr>
          <p:cNvPr id="3" name="Content Placeholder 2"/>
          <p:cNvSpPr>
            <a:spLocks noGrp="1"/>
          </p:cNvSpPr>
          <p:nvPr>
            <p:ph idx="1"/>
          </p:nvPr>
        </p:nvSpPr>
        <p:spPr/>
        <p:txBody>
          <a:bodyPr>
            <a:normAutofit fontScale="77500" lnSpcReduction="20000"/>
          </a:bodyPr>
          <a:lstStyle/>
          <a:p>
            <a:r>
              <a:rPr lang="en-US" dirty="0">
                <a:latin typeface="Helvetica"/>
                <a:cs typeface="Helvetica"/>
              </a:rPr>
              <a:t>Agenda</a:t>
            </a:r>
          </a:p>
          <a:p>
            <a:pPr lvl="1"/>
            <a:r>
              <a:rPr lang="en-US" dirty="0">
                <a:latin typeface="Helvetica"/>
                <a:cs typeface="Helvetica"/>
              </a:rPr>
              <a:t>Welcome</a:t>
            </a:r>
          </a:p>
          <a:p>
            <a:pPr lvl="1"/>
            <a:r>
              <a:rPr lang="en-US" dirty="0">
                <a:latin typeface="Helvetica"/>
                <a:cs typeface="Helvetica"/>
              </a:rPr>
              <a:t>PAR review</a:t>
            </a:r>
          </a:p>
          <a:p>
            <a:pPr lvl="0"/>
            <a:r>
              <a:rPr lang="en-US" dirty="0">
                <a:latin typeface="Helvetica"/>
                <a:cs typeface="Helvetica"/>
              </a:rPr>
              <a:t>Note:  </a:t>
            </a:r>
          </a:p>
          <a:p>
            <a:pPr lvl="1"/>
            <a:r>
              <a:rPr lang="en-US" dirty="0">
                <a:latin typeface="Helvetica"/>
                <a:cs typeface="Helvetica"/>
              </a:rPr>
              <a:t>Comments reflect a consensus of ad hoc meeting attendees.</a:t>
            </a:r>
          </a:p>
          <a:p>
            <a:pPr lvl="1"/>
            <a:r>
              <a:rPr lang="en-US" dirty="0">
                <a:latin typeface="Helvetica"/>
                <a:cs typeface="Helvetica"/>
              </a:rPr>
              <a:t>Ad Hoc Chair tasked to post comments</a:t>
            </a:r>
            <a:r>
              <a:rPr lang="en-US" baseline="0" dirty="0">
                <a:latin typeface="Helvetica"/>
                <a:cs typeface="Helvetica"/>
              </a:rPr>
              <a:t> to EC reflector</a:t>
            </a:r>
            <a:r>
              <a:rPr lang="en-US" dirty="0">
                <a:latin typeface="Helvetica"/>
                <a:cs typeface="Helvetica"/>
              </a:rPr>
              <a:t> </a:t>
            </a:r>
            <a:r>
              <a:rPr lang="en-US" baseline="0" dirty="0">
                <a:latin typeface="Helvetica"/>
                <a:cs typeface="Helvetica"/>
              </a:rPr>
              <a:t>prior to deadline.</a:t>
            </a:r>
          </a:p>
          <a:p>
            <a:pPr lvl="1"/>
            <a:r>
              <a:rPr lang="en-US" baseline="0" dirty="0">
                <a:latin typeface="Helvetica"/>
                <a:cs typeface="Helvetica"/>
              </a:rPr>
              <a:t>Ad Hoc Chair tasked</a:t>
            </a:r>
            <a:r>
              <a:rPr lang="en-US" dirty="0">
                <a:latin typeface="Helvetica"/>
                <a:cs typeface="Helvetica"/>
              </a:rPr>
              <a:t> </a:t>
            </a:r>
            <a:r>
              <a:rPr lang="en-US" baseline="0" dirty="0">
                <a:latin typeface="Helvetica"/>
                <a:cs typeface="Helvetica"/>
              </a:rPr>
              <a:t>to report on responses from other WGs to 802.3.</a:t>
            </a:r>
          </a:p>
        </p:txBody>
      </p:sp>
      <p:sp>
        <p:nvSpPr>
          <p:cNvPr id="4" name="Slide Number Placeholder 3"/>
          <p:cNvSpPr>
            <a:spLocks noGrp="1"/>
          </p:cNvSpPr>
          <p:nvPr>
            <p:ph type="sldNum" sz="quarter" idx="12"/>
          </p:nvPr>
        </p:nvSpPr>
        <p:spPr/>
        <p:txBody>
          <a:bodyPr/>
          <a:lstStyle/>
          <a:p>
            <a:fld id="{B6A0C061-10B3-E146-8A9E-6072EFD08081}" type="slidenum">
              <a:rPr lang="en-US" smtClean="0"/>
              <a:t>2</a:t>
            </a:fld>
            <a:endParaRPr lang="en-US"/>
          </a:p>
        </p:txBody>
      </p:sp>
      <p:sp>
        <p:nvSpPr>
          <p:cNvPr id="6" name="Footer Placeholder 4"/>
          <p:cNvSpPr>
            <a:spLocks noGrp="1"/>
          </p:cNvSpPr>
          <p:nvPr>
            <p:ph type="ftr" sz="quarter" idx="3"/>
          </p:nvPr>
        </p:nvSpPr>
        <p:spPr>
          <a:xfrm>
            <a:off x="2978052" y="6511847"/>
            <a:ext cx="6189673" cy="365125"/>
          </a:xfrm>
          <a:prstGeom prst="rect">
            <a:avLst/>
          </a:prstGeom>
        </p:spPr>
        <p:txBody>
          <a:bodyPr vert="horz" lIns="121920" tIns="60960" rIns="121920" bIns="60960" rtlCol="0" anchor="ctr"/>
          <a:lstStyle>
            <a:lvl1pPr marL="0" marR="0" indent="0" algn="ctr" defTabSz="609585" rtl="0" eaLnBrk="1" fontAlgn="auto" latinLnBrk="0" hangingPunct="1">
              <a:lnSpc>
                <a:spcPct val="100000"/>
              </a:lnSpc>
              <a:spcBef>
                <a:spcPts val="0"/>
              </a:spcBef>
              <a:spcAft>
                <a:spcPts val="0"/>
              </a:spcAft>
              <a:buClrTx/>
              <a:buSzTx/>
              <a:buFontTx/>
              <a:buNone/>
              <a:tabLst/>
              <a:defRPr sz="1600" b="1" i="0">
                <a:solidFill>
                  <a:schemeClr val="bg1"/>
                </a:solidFill>
              </a:defRPr>
            </a:lvl1pPr>
          </a:lstStyle>
          <a:p>
            <a:r>
              <a:rPr lang="en-US"/>
              <a:t>IEEE 802.3 WG PAR ad hoc, July 2023, Hybrid Plenary</a:t>
            </a:r>
            <a:endParaRPr lang="en-US" dirty="0"/>
          </a:p>
        </p:txBody>
      </p:sp>
    </p:spTree>
    <p:extLst>
      <p:ext uri="{BB962C8B-B14F-4D97-AF65-F5344CB8AC3E}">
        <p14:creationId xmlns:p14="http://schemas.microsoft.com/office/powerpoint/2010/main" val="163766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97456-0532-7602-1D30-25E4BF8C57F2}"/>
              </a:ext>
            </a:extLst>
          </p:cNvPr>
          <p:cNvSpPr>
            <a:spLocks noGrp="1"/>
          </p:cNvSpPr>
          <p:nvPr>
            <p:ph type="title"/>
          </p:nvPr>
        </p:nvSpPr>
        <p:spPr/>
        <p:txBody>
          <a:bodyPr>
            <a:noAutofit/>
          </a:bodyPr>
          <a:lstStyle/>
          <a:p>
            <a:r>
              <a:rPr lang="en-US" sz="3800" b="0" i="0" kern="1200" dirty="0">
                <a:solidFill>
                  <a:schemeClr val="tx1"/>
                </a:solidFill>
                <a:effectLst/>
              </a:rPr>
              <a:t>IEEE P802.1Qdy YANG for the Multiple Spanning Tree Protocol</a:t>
            </a:r>
            <a:r>
              <a:rPr lang="en-US" sz="3800" dirty="0"/>
              <a:t> </a:t>
            </a:r>
          </a:p>
        </p:txBody>
      </p:sp>
      <p:sp>
        <p:nvSpPr>
          <p:cNvPr id="3" name="Content Placeholder 2">
            <a:extLst>
              <a:ext uri="{FF2B5EF4-FFF2-40B4-BE49-F238E27FC236}">
                <a16:creationId xmlns:a16="http://schemas.microsoft.com/office/drawing/2014/main" id="{DE2D2873-2EAB-EABB-04A2-28F7401E8F2E}"/>
              </a:ext>
            </a:extLst>
          </p:cNvPr>
          <p:cNvSpPr>
            <a:spLocks noGrp="1"/>
          </p:cNvSpPr>
          <p:nvPr>
            <p:ph idx="1"/>
          </p:nvPr>
        </p:nvSpPr>
        <p:spPr/>
        <p:txBody>
          <a:bodyPr>
            <a:normAutofit/>
          </a:bodyPr>
          <a:lstStyle/>
          <a:p>
            <a:pPr marL="0" indent="0">
              <a:buFontTx/>
              <a:buNone/>
            </a:pPr>
            <a:r>
              <a:rPr lang="en-US" sz="2400" b="0" i="0" u="none" strike="noStrike" kern="1200" dirty="0">
                <a:solidFill>
                  <a:schemeClr val="tx1"/>
                </a:solidFill>
                <a:effectLst/>
                <a:latin typeface="+mn-lt"/>
                <a:ea typeface="+mn-ea"/>
                <a:cs typeface="+mn-cs"/>
              </a:rPr>
              <a:t>Amendment project PAR:</a:t>
            </a:r>
          </a:p>
          <a:p>
            <a:pPr marL="0" indent="0">
              <a:buFontTx/>
              <a:buNone/>
            </a:pPr>
            <a:r>
              <a:rPr lang="en-US" sz="2400" b="0" i="0" u="none" strike="noStrike" kern="1200" dirty="0">
                <a:solidFill>
                  <a:schemeClr val="tx1"/>
                </a:solidFill>
                <a:effectLst/>
                <a:latin typeface="+mn-lt"/>
                <a:ea typeface="+mn-ea"/>
                <a:cs typeface="+mn-cs"/>
                <a:hlinkClick r:id="rId3"/>
              </a:rPr>
              <a:t>PAR</a:t>
            </a:r>
            <a:r>
              <a:rPr lang="en-US" sz="2400" b="0" i="0" u="none" strike="noStrike" kern="1200" dirty="0">
                <a:solidFill>
                  <a:schemeClr val="tx1"/>
                </a:solidFill>
                <a:effectLst/>
                <a:latin typeface="+mn-lt"/>
                <a:ea typeface="+mn-ea"/>
                <a:cs typeface="+mn-cs"/>
              </a:rPr>
              <a:t> </a:t>
            </a:r>
          </a:p>
          <a:p>
            <a:r>
              <a:rPr lang="en-US" sz="2400" b="0" i="0" u="none" strike="noStrike" kern="1200" dirty="0">
                <a:solidFill>
                  <a:schemeClr val="tx1"/>
                </a:solidFill>
                <a:effectLst/>
                <a:latin typeface="+mn-lt"/>
                <a:ea typeface="+mn-ea"/>
                <a:cs typeface="+mn-cs"/>
              </a:rPr>
              <a:t>No comments.</a:t>
            </a:r>
          </a:p>
          <a:p>
            <a:pPr marL="0" indent="0">
              <a:buFontTx/>
              <a:buNone/>
            </a:pPr>
            <a:r>
              <a:rPr lang="en-US" sz="2400" b="0" i="0" u="none" strike="noStrike" kern="1200" dirty="0">
                <a:solidFill>
                  <a:schemeClr val="tx1"/>
                </a:solidFill>
                <a:effectLst/>
                <a:latin typeface="+mn-lt"/>
                <a:ea typeface="+mn-ea"/>
                <a:cs typeface="+mn-cs"/>
                <a:hlinkClick r:id="rId4"/>
              </a:rPr>
              <a:t>CSD</a:t>
            </a:r>
            <a:endParaRPr lang="en-US" sz="2400" b="0" i="0" u="none" strike="noStrike" kern="1200" dirty="0">
              <a:solidFill>
                <a:schemeClr val="tx1"/>
              </a:solidFill>
              <a:effectLst/>
              <a:latin typeface="+mn-lt"/>
              <a:ea typeface="+mn-ea"/>
              <a:cs typeface="+mn-cs"/>
            </a:endParaRPr>
          </a:p>
          <a:p>
            <a:r>
              <a:rPr lang="en-US" sz="2400" b="0" i="0" u="none" strike="noStrike" kern="1200" dirty="0">
                <a:solidFill>
                  <a:schemeClr val="tx1"/>
                </a:solidFill>
                <a:effectLst/>
                <a:latin typeface="+mn-lt"/>
                <a:ea typeface="+mn-ea"/>
                <a:cs typeface="+mn-cs"/>
              </a:rPr>
              <a:t>1.2.1 – The first use of MSTP is not accompanied by an unexpanded name next to the acronym – “Multiple Spanning Tree Protocol (MSTP) …”.  Optionally, add “(MSTP)” to title on PAR and CSD (this might produce better search results).</a:t>
            </a:r>
          </a:p>
        </p:txBody>
      </p:sp>
      <p:sp>
        <p:nvSpPr>
          <p:cNvPr id="4" name="Slide Number Placeholder 3">
            <a:extLst>
              <a:ext uri="{FF2B5EF4-FFF2-40B4-BE49-F238E27FC236}">
                <a16:creationId xmlns:a16="http://schemas.microsoft.com/office/drawing/2014/main" id="{0BE62F7A-DB37-150A-6303-36A5EBA70CC7}"/>
              </a:ext>
            </a:extLst>
          </p:cNvPr>
          <p:cNvSpPr>
            <a:spLocks noGrp="1"/>
          </p:cNvSpPr>
          <p:nvPr>
            <p:ph type="sldNum" sz="quarter" idx="12"/>
          </p:nvPr>
        </p:nvSpPr>
        <p:spPr/>
        <p:txBody>
          <a:bodyPr/>
          <a:lstStyle/>
          <a:p>
            <a:fld id="{B6A0C061-10B3-E146-8A9E-6072EFD08081}" type="slidenum">
              <a:rPr lang="en-US" smtClean="0"/>
              <a:t>3</a:t>
            </a:fld>
            <a:endParaRPr lang="en-US"/>
          </a:p>
        </p:txBody>
      </p:sp>
      <p:sp>
        <p:nvSpPr>
          <p:cNvPr id="5" name="Footer Placeholder 4">
            <a:extLst>
              <a:ext uri="{FF2B5EF4-FFF2-40B4-BE49-F238E27FC236}">
                <a16:creationId xmlns:a16="http://schemas.microsoft.com/office/drawing/2014/main" id="{521E3652-AE04-F5F5-7B98-618BBD59B064}"/>
              </a:ext>
            </a:extLst>
          </p:cNvPr>
          <p:cNvSpPr>
            <a:spLocks noGrp="1"/>
          </p:cNvSpPr>
          <p:nvPr>
            <p:ph type="ftr" sz="quarter" idx="3"/>
          </p:nvPr>
        </p:nvSpPr>
        <p:spPr/>
        <p:txBody>
          <a:bodyPr/>
          <a:lstStyle/>
          <a:p>
            <a:r>
              <a:rPr lang="en-US"/>
              <a:t>IEEE 802.3 WG PAR ad hoc, July 2023, Hybrid Plenary</a:t>
            </a:r>
            <a:endParaRPr lang="en-US" dirty="0"/>
          </a:p>
        </p:txBody>
      </p:sp>
    </p:spTree>
    <p:extLst>
      <p:ext uri="{BB962C8B-B14F-4D97-AF65-F5344CB8AC3E}">
        <p14:creationId xmlns:p14="http://schemas.microsoft.com/office/powerpoint/2010/main" val="3582016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5DE62-89C2-4E1D-81D9-7C5296131570}"/>
              </a:ext>
            </a:extLst>
          </p:cNvPr>
          <p:cNvSpPr>
            <a:spLocks noGrp="1"/>
          </p:cNvSpPr>
          <p:nvPr>
            <p:ph type="title"/>
          </p:nvPr>
        </p:nvSpPr>
        <p:spPr/>
        <p:txBody>
          <a:bodyPr>
            <a:normAutofit fontScale="90000"/>
          </a:bodyPr>
          <a:lstStyle/>
          <a:p>
            <a:pPr lvl="0"/>
            <a:r>
              <a:rPr lang="en-US" sz="4267" b="0" i="0" u="none" strike="noStrike" kern="1200" dirty="0">
                <a:solidFill>
                  <a:schemeClr val="tx1"/>
                </a:solidFill>
                <a:effectLst/>
                <a:latin typeface="+mn-lt"/>
                <a:ea typeface="+mn-ea"/>
                <a:cs typeface="+mn-cs"/>
              </a:rPr>
              <a:t>IEEE P802.11bn - Amendment: Enhancements for Ultra High Reliability </a:t>
            </a:r>
            <a:endParaRPr lang="en-US" dirty="0"/>
          </a:p>
        </p:txBody>
      </p:sp>
      <p:sp>
        <p:nvSpPr>
          <p:cNvPr id="3" name="Content Placeholder 2">
            <a:extLst>
              <a:ext uri="{FF2B5EF4-FFF2-40B4-BE49-F238E27FC236}">
                <a16:creationId xmlns:a16="http://schemas.microsoft.com/office/drawing/2014/main" id="{112C630B-774E-D28D-1DD0-7418F9E0D6D1}"/>
              </a:ext>
            </a:extLst>
          </p:cNvPr>
          <p:cNvSpPr>
            <a:spLocks noGrp="1"/>
          </p:cNvSpPr>
          <p:nvPr>
            <p:ph idx="1"/>
          </p:nvPr>
        </p:nvSpPr>
        <p:spPr/>
        <p:txBody>
          <a:bodyPr>
            <a:noAutofit/>
          </a:bodyPr>
          <a:lstStyle/>
          <a:p>
            <a:pPr marL="0" indent="0">
              <a:buFontTx/>
              <a:buNone/>
            </a:pPr>
            <a:r>
              <a:rPr lang="en-US" sz="2400" b="0" i="0" kern="1200" dirty="0">
                <a:solidFill>
                  <a:schemeClr val="tx1"/>
                </a:solidFill>
                <a:effectLst/>
              </a:rPr>
              <a:t>Amendment project PAR</a:t>
            </a:r>
            <a:r>
              <a:rPr lang="en-US" sz="2400" dirty="0"/>
              <a:t> </a:t>
            </a:r>
          </a:p>
          <a:p>
            <a:pPr marL="0" indent="0">
              <a:buFontTx/>
              <a:buNone/>
            </a:pPr>
            <a:r>
              <a:rPr lang="en-US" sz="2400" b="0" i="0" u="none" strike="noStrike" kern="1200" dirty="0">
                <a:solidFill>
                  <a:schemeClr val="tx1"/>
                </a:solidFill>
                <a:effectLst/>
                <a:latin typeface="+mn-lt"/>
                <a:ea typeface="+mn-ea"/>
                <a:cs typeface="+mn-cs"/>
                <a:hlinkClick r:id="rId3"/>
              </a:rPr>
              <a:t>PAR</a:t>
            </a:r>
            <a:endParaRPr lang="en-US" sz="2400" b="0" i="0" u="none" strike="noStrike" kern="1200" dirty="0">
              <a:solidFill>
                <a:schemeClr val="tx1"/>
              </a:solidFill>
              <a:effectLst/>
              <a:latin typeface="+mn-lt"/>
              <a:ea typeface="+mn-ea"/>
              <a:cs typeface="+mn-cs"/>
            </a:endParaRPr>
          </a:p>
          <a:p>
            <a:r>
              <a:rPr lang="en-US" sz="2400" b="0" i="0" u="none" strike="noStrike" kern="1200" dirty="0">
                <a:solidFill>
                  <a:schemeClr val="tx1"/>
                </a:solidFill>
                <a:effectLst/>
                <a:latin typeface="+mn-lt"/>
                <a:ea typeface="+mn-ea"/>
                <a:cs typeface="+mn-cs"/>
              </a:rPr>
              <a:t>2.1 – It isn’t clear if the project is addressing hardware reliability or transmission reliability.  These are very different things and this should be significantly more clear.</a:t>
            </a:r>
          </a:p>
          <a:p>
            <a:r>
              <a:rPr lang="en-US" sz="2400" dirty="0"/>
              <a:t>5.2,b – While the project scope may be technically accurate, it is very difficult to actually figure out what the goals of the project are.  Please consider </a:t>
            </a:r>
            <a:r>
              <a:rPr lang="en-US" sz="2400"/>
              <a:t>this in any rewrite.</a:t>
            </a:r>
            <a:endParaRPr lang="en-US" sz="2400" dirty="0"/>
          </a:p>
        </p:txBody>
      </p:sp>
      <p:sp>
        <p:nvSpPr>
          <p:cNvPr id="4" name="Slide Number Placeholder 3">
            <a:extLst>
              <a:ext uri="{FF2B5EF4-FFF2-40B4-BE49-F238E27FC236}">
                <a16:creationId xmlns:a16="http://schemas.microsoft.com/office/drawing/2014/main" id="{18478A67-AC07-325C-1F13-4B35DB5D8794}"/>
              </a:ext>
            </a:extLst>
          </p:cNvPr>
          <p:cNvSpPr>
            <a:spLocks noGrp="1"/>
          </p:cNvSpPr>
          <p:nvPr>
            <p:ph type="sldNum" sz="quarter" idx="12"/>
          </p:nvPr>
        </p:nvSpPr>
        <p:spPr/>
        <p:txBody>
          <a:bodyPr/>
          <a:lstStyle/>
          <a:p>
            <a:fld id="{B6A0C061-10B3-E146-8A9E-6072EFD08081}" type="slidenum">
              <a:rPr lang="en-US" smtClean="0"/>
              <a:t>4</a:t>
            </a:fld>
            <a:endParaRPr lang="en-US"/>
          </a:p>
        </p:txBody>
      </p:sp>
      <p:sp>
        <p:nvSpPr>
          <p:cNvPr id="5" name="Footer Placeholder 4">
            <a:extLst>
              <a:ext uri="{FF2B5EF4-FFF2-40B4-BE49-F238E27FC236}">
                <a16:creationId xmlns:a16="http://schemas.microsoft.com/office/drawing/2014/main" id="{DA8159EA-DE32-617B-C7F7-F35A83200061}"/>
              </a:ext>
            </a:extLst>
          </p:cNvPr>
          <p:cNvSpPr>
            <a:spLocks noGrp="1"/>
          </p:cNvSpPr>
          <p:nvPr>
            <p:ph type="ftr" sz="quarter" idx="3"/>
          </p:nvPr>
        </p:nvSpPr>
        <p:spPr/>
        <p:txBody>
          <a:bodyPr/>
          <a:lstStyle/>
          <a:p>
            <a:r>
              <a:rPr lang="en-US"/>
              <a:t>IEEE 802.3 WG PAR ad hoc, July 2023, Hybrid Plenary</a:t>
            </a:r>
            <a:endParaRPr lang="en-US" dirty="0"/>
          </a:p>
        </p:txBody>
      </p:sp>
    </p:spTree>
    <p:extLst>
      <p:ext uri="{BB962C8B-B14F-4D97-AF65-F5344CB8AC3E}">
        <p14:creationId xmlns:p14="http://schemas.microsoft.com/office/powerpoint/2010/main" val="2831765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CE95D-371B-2D4B-BE70-BDE0DB8B7775}"/>
              </a:ext>
            </a:extLst>
          </p:cNvPr>
          <p:cNvSpPr>
            <a:spLocks noGrp="1"/>
          </p:cNvSpPr>
          <p:nvPr>
            <p:ph type="title"/>
          </p:nvPr>
        </p:nvSpPr>
        <p:spPr/>
        <p:txBody>
          <a:bodyPr>
            <a:noAutofit/>
          </a:bodyPr>
          <a:lstStyle/>
          <a:p>
            <a:pPr marL="0" marR="0" lvl="0" indent="0" algn="ctr" defTabSz="609585" rtl="0" eaLnBrk="1" fontAlgn="auto" latinLnBrk="0" hangingPunct="1">
              <a:lnSpc>
                <a:spcPct val="100000"/>
              </a:lnSpc>
              <a:spcBef>
                <a:spcPct val="0"/>
              </a:spcBef>
              <a:spcAft>
                <a:spcPts val="0"/>
              </a:spcAft>
              <a:buClrTx/>
              <a:buSzTx/>
              <a:buFontTx/>
              <a:buNone/>
              <a:tabLst/>
              <a:defRPr/>
            </a:pPr>
            <a:r>
              <a:rPr lang="en-US" sz="3600" b="0" i="0" kern="1200" dirty="0">
                <a:solidFill>
                  <a:schemeClr val="tx1"/>
                </a:solidFill>
                <a:effectLst/>
              </a:rPr>
              <a:t>IEEE P802.11bn - Amendment: Enhancements for Ultra High Reliability (2)</a:t>
            </a:r>
            <a:endParaRPr lang="en-US" sz="3600" dirty="0">
              <a:effectLst/>
            </a:endParaRPr>
          </a:p>
        </p:txBody>
      </p:sp>
      <p:sp>
        <p:nvSpPr>
          <p:cNvPr id="3" name="Content Placeholder 2">
            <a:extLst>
              <a:ext uri="{FF2B5EF4-FFF2-40B4-BE49-F238E27FC236}">
                <a16:creationId xmlns:a16="http://schemas.microsoft.com/office/drawing/2014/main" id="{87B0DD3E-709D-CB5C-FCF0-6B92500F9199}"/>
              </a:ext>
            </a:extLst>
          </p:cNvPr>
          <p:cNvSpPr>
            <a:spLocks noGrp="1"/>
          </p:cNvSpPr>
          <p:nvPr>
            <p:ph idx="1"/>
          </p:nvPr>
        </p:nvSpPr>
        <p:spPr/>
        <p:txBody>
          <a:bodyPr/>
          <a:lstStyle/>
          <a:p>
            <a:r>
              <a:rPr lang="en-US" sz="2400" b="0" i="0" u="none" strike="noStrike" kern="1200" dirty="0">
                <a:solidFill>
                  <a:schemeClr val="tx1"/>
                </a:solidFill>
                <a:effectLst/>
                <a:latin typeface="+mn-lt"/>
                <a:ea typeface="+mn-ea"/>
                <a:cs typeface="+mn-cs"/>
              </a:rPr>
              <a:t>5.2.b – The project scope begins with an extremely difficult to parse run-on sentence.  It would be helpful to know if these enhancements will apply to all 802.11 PHY types, or only selected PHY types (all PHY types is assumed in the following proposed revision of the project scope because of the listing of frequencies). Would the following better introduce the bulleted list:  </a:t>
            </a:r>
            <a:br>
              <a:rPr lang="en-US" sz="2400" b="0" i="0" u="none" strike="noStrike" kern="1200" dirty="0">
                <a:solidFill>
                  <a:schemeClr val="tx1"/>
                </a:solidFill>
                <a:effectLst/>
                <a:latin typeface="+mn-lt"/>
                <a:ea typeface="+mn-ea"/>
                <a:cs typeface="+mn-cs"/>
              </a:rPr>
            </a:br>
            <a:r>
              <a:rPr lang="en-US" sz="2400" b="0" i="0" u="none" strike="noStrike" kern="1200" dirty="0">
                <a:solidFill>
                  <a:schemeClr val="tx1"/>
                </a:solidFill>
                <a:effectLst/>
                <a:latin typeface="+mn-lt"/>
                <a:ea typeface="+mn-ea"/>
                <a:cs typeface="+mn-cs"/>
              </a:rPr>
              <a:t>“This amendment defines modifications to both IEEE Std 802.11 physical layers (PHYs) and the IEEE Std 802.11 Medium Access Control (MAC).  The modifications will add Ultra High Reliability capability to  Wireless Local Area Network (WLAN) Basic Service Sets (BSSs) or overlapping BSSs by providing:”</a:t>
            </a:r>
          </a:p>
          <a:p>
            <a:pPr marL="0" indent="0">
              <a:buFontTx/>
              <a:buNone/>
            </a:pPr>
            <a:br>
              <a:rPr lang="en-US" sz="2400" b="0" i="0" u="none" strike="noStrike" kern="1200" dirty="0">
                <a:solidFill>
                  <a:schemeClr val="tx1"/>
                </a:solidFill>
                <a:effectLst/>
                <a:latin typeface="+mn-lt"/>
                <a:ea typeface="+mn-ea"/>
                <a:cs typeface="+mn-cs"/>
              </a:rPr>
            </a:br>
            <a:endParaRPr lang="en-US" dirty="0"/>
          </a:p>
        </p:txBody>
      </p:sp>
      <p:sp>
        <p:nvSpPr>
          <p:cNvPr id="4" name="Slide Number Placeholder 3">
            <a:extLst>
              <a:ext uri="{FF2B5EF4-FFF2-40B4-BE49-F238E27FC236}">
                <a16:creationId xmlns:a16="http://schemas.microsoft.com/office/drawing/2014/main" id="{120A3E08-6140-D6ED-AFA0-12946033992E}"/>
              </a:ext>
            </a:extLst>
          </p:cNvPr>
          <p:cNvSpPr>
            <a:spLocks noGrp="1"/>
          </p:cNvSpPr>
          <p:nvPr>
            <p:ph type="sldNum" sz="quarter" idx="12"/>
          </p:nvPr>
        </p:nvSpPr>
        <p:spPr/>
        <p:txBody>
          <a:bodyPr/>
          <a:lstStyle/>
          <a:p>
            <a:fld id="{B6A0C061-10B3-E146-8A9E-6072EFD08081}" type="slidenum">
              <a:rPr lang="en-US" smtClean="0"/>
              <a:t>5</a:t>
            </a:fld>
            <a:endParaRPr lang="en-US"/>
          </a:p>
        </p:txBody>
      </p:sp>
      <p:sp>
        <p:nvSpPr>
          <p:cNvPr id="5" name="Footer Placeholder 4">
            <a:extLst>
              <a:ext uri="{FF2B5EF4-FFF2-40B4-BE49-F238E27FC236}">
                <a16:creationId xmlns:a16="http://schemas.microsoft.com/office/drawing/2014/main" id="{4FAE2607-7273-F898-89E2-8B855382152D}"/>
              </a:ext>
            </a:extLst>
          </p:cNvPr>
          <p:cNvSpPr>
            <a:spLocks noGrp="1"/>
          </p:cNvSpPr>
          <p:nvPr>
            <p:ph type="ftr" sz="quarter" idx="3"/>
          </p:nvPr>
        </p:nvSpPr>
        <p:spPr/>
        <p:txBody>
          <a:bodyPr/>
          <a:lstStyle/>
          <a:p>
            <a:r>
              <a:rPr lang="en-US"/>
              <a:t>IEEE 802.3 WG PAR ad hoc, July 2023, Hybrid Plenary</a:t>
            </a:r>
            <a:endParaRPr lang="en-US" dirty="0"/>
          </a:p>
        </p:txBody>
      </p:sp>
    </p:spTree>
    <p:extLst>
      <p:ext uri="{BB962C8B-B14F-4D97-AF65-F5344CB8AC3E}">
        <p14:creationId xmlns:p14="http://schemas.microsoft.com/office/powerpoint/2010/main" val="3288942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5DE62-89C2-4E1D-81D9-7C5296131570}"/>
              </a:ext>
            </a:extLst>
          </p:cNvPr>
          <p:cNvSpPr>
            <a:spLocks noGrp="1"/>
          </p:cNvSpPr>
          <p:nvPr>
            <p:ph type="title"/>
          </p:nvPr>
        </p:nvSpPr>
        <p:spPr/>
        <p:txBody>
          <a:bodyPr>
            <a:normAutofit fontScale="90000"/>
          </a:bodyPr>
          <a:lstStyle/>
          <a:p>
            <a:pPr lvl="0"/>
            <a:r>
              <a:rPr lang="en-US" sz="4267" b="0" i="0" u="none" strike="noStrike" kern="1200" dirty="0">
                <a:solidFill>
                  <a:schemeClr val="tx1"/>
                </a:solidFill>
                <a:effectLst/>
                <a:latin typeface="+mn-lt"/>
                <a:ea typeface="+mn-ea"/>
                <a:cs typeface="+mn-cs"/>
              </a:rPr>
              <a:t>IEEE P802.11bn - Amendment: Enhancements for Ultra High Reliability (3)</a:t>
            </a:r>
            <a:endParaRPr lang="en-US" dirty="0"/>
          </a:p>
        </p:txBody>
      </p:sp>
      <p:sp>
        <p:nvSpPr>
          <p:cNvPr id="3" name="Content Placeholder 2">
            <a:extLst>
              <a:ext uri="{FF2B5EF4-FFF2-40B4-BE49-F238E27FC236}">
                <a16:creationId xmlns:a16="http://schemas.microsoft.com/office/drawing/2014/main" id="{112C630B-774E-D28D-1DD0-7418F9E0D6D1}"/>
              </a:ext>
            </a:extLst>
          </p:cNvPr>
          <p:cNvSpPr>
            <a:spLocks noGrp="1"/>
          </p:cNvSpPr>
          <p:nvPr>
            <p:ph idx="1"/>
          </p:nvPr>
        </p:nvSpPr>
        <p:spPr/>
        <p:txBody>
          <a:bodyPr>
            <a:noAutofit/>
          </a:bodyPr>
          <a:lstStyle/>
          <a:p>
            <a:r>
              <a:rPr lang="en-US" sz="2400" b="0" i="0" u="none" strike="noStrike" kern="1200" dirty="0">
                <a:solidFill>
                  <a:schemeClr val="tx1"/>
                </a:solidFill>
                <a:effectLst/>
                <a:latin typeface="+mn-lt"/>
                <a:ea typeface="+mn-ea"/>
                <a:cs typeface="+mn-cs"/>
              </a:rPr>
              <a:t>5.2.b – It isn’t clear what the box after the list bullets was supposed to be (see posted PDF).</a:t>
            </a:r>
          </a:p>
          <a:p>
            <a:r>
              <a:rPr lang="en-US" sz="2400" b="0" i="0" u="none" strike="noStrike" kern="1200" dirty="0">
                <a:solidFill>
                  <a:schemeClr val="tx1"/>
                </a:solidFill>
                <a:effectLst/>
                <a:latin typeface="+mn-lt"/>
                <a:ea typeface="+mn-ea"/>
                <a:cs typeface="+mn-cs"/>
              </a:rPr>
              <a:t>8.1, 2.1 explanation – This is the only hyphenated usage of ultra high, be consistent.  (It appears that “Ultra High” is chosen to agree with the previously used “Extremely High” (including capitalization within a sentence.)</a:t>
            </a:r>
          </a:p>
          <a:p>
            <a:r>
              <a:rPr lang="en-US" sz="2400" b="0" i="0" u="none" strike="noStrike" kern="1200" dirty="0">
                <a:solidFill>
                  <a:schemeClr val="tx1"/>
                </a:solidFill>
                <a:effectLst/>
                <a:latin typeface="+mn-lt"/>
                <a:ea typeface="+mn-ea"/>
                <a:cs typeface="+mn-cs"/>
              </a:rPr>
              <a:t>8.1, 5.5 explanation, 3</a:t>
            </a:r>
            <a:r>
              <a:rPr lang="en-US" sz="2400" b="0" i="0" u="none" strike="noStrike" kern="1200" baseline="30000" dirty="0">
                <a:solidFill>
                  <a:schemeClr val="tx1"/>
                </a:solidFill>
                <a:effectLst/>
                <a:latin typeface="+mn-lt"/>
                <a:ea typeface="+mn-ea"/>
                <a:cs typeface="+mn-cs"/>
              </a:rPr>
              <a:t>rd</a:t>
            </a:r>
            <a:r>
              <a:rPr lang="en-US" sz="2400" b="0" i="0" u="none" strike="noStrike" kern="1200" dirty="0">
                <a:solidFill>
                  <a:schemeClr val="tx1"/>
                </a:solidFill>
                <a:effectLst/>
                <a:latin typeface="+mn-lt"/>
                <a:ea typeface="+mn-ea"/>
                <a:cs typeface="+mn-cs"/>
              </a:rPr>
              <a:t> paragraph – Typo?  “(Basis Service Set)”.  </a:t>
            </a:r>
          </a:p>
          <a:p>
            <a:pPr marL="0" indent="0">
              <a:buFontTx/>
              <a:buNone/>
            </a:pPr>
            <a:r>
              <a:rPr lang="en-US" sz="2400" b="0" i="0" u="none" strike="noStrike" kern="1200" dirty="0">
                <a:solidFill>
                  <a:schemeClr val="tx1"/>
                </a:solidFill>
                <a:effectLst/>
                <a:latin typeface="+mn-lt"/>
                <a:ea typeface="+mn-ea"/>
                <a:cs typeface="+mn-cs"/>
              </a:rPr>
              <a:t> </a:t>
            </a:r>
          </a:p>
          <a:p>
            <a:pPr marL="0" indent="0">
              <a:buFontTx/>
              <a:buNone/>
            </a:pPr>
            <a:r>
              <a:rPr lang="en-US" sz="2400" b="0" i="0" u="none" strike="noStrike" kern="1200" dirty="0">
                <a:solidFill>
                  <a:schemeClr val="tx1"/>
                </a:solidFill>
                <a:effectLst/>
                <a:latin typeface="+mn-lt"/>
                <a:ea typeface="+mn-ea"/>
                <a:cs typeface="+mn-cs"/>
                <a:hlinkClick r:id="rId3"/>
              </a:rPr>
              <a:t>CSD</a:t>
            </a:r>
            <a:endParaRPr lang="en-US" sz="2400" b="0" i="0" u="none" strike="noStrike" kern="1200" dirty="0">
              <a:solidFill>
                <a:schemeClr val="tx1"/>
              </a:solidFill>
              <a:effectLst/>
              <a:latin typeface="+mn-lt"/>
              <a:ea typeface="+mn-ea"/>
              <a:cs typeface="+mn-cs"/>
            </a:endParaRPr>
          </a:p>
          <a:p>
            <a:r>
              <a:rPr lang="en-US" sz="2400" b="0" i="0" u="none" strike="noStrike" kern="1200" dirty="0">
                <a:solidFill>
                  <a:schemeClr val="tx1"/>
                </a:solidFill>
                <a:effectLst/>
                <a:latin typeface="+mn-lt"/>
                <a:ea typeface="+mn-ea"/>
                <a:cs typeface="+mn-cs"/>
              </a:rPr>
              <a:t>1.2.1 – The answer is not responsive for this particular project.  The Broad Market Potential response addresses wireless LAN in general, not the broad market for Ultra High Reliability.</a:t>
            </a:r>
          </a:p>
        </p:txBody>
      </p:sp>
      <p:sp>
        <p:nvSpPr>
          <p:cNvPr id="4" name="Slide Number Placeholder 3">
            <a:extLst>
              <a:ext uri="{FF2B5EF4-FFF2-40B4-BE49-F238E27FC236}">
                <a16:creationId xmlns:a16="http://schemas.microsoft.com/office/drawing/2014/main" id="{18478A67-AC07-325C-1F13-4B35DB5D8794}"/>
              </a:ext>
            </a:extLst>
          </p:cNvPr>
          <p:cNvSpPr>
            <a:spLocks noGrp="1"/>
          </p:cNvSpPr>
          <p:nvPr>
            <p:ph type="sldNum" sz="quarter" idx="12"/>
          </p:nvPr>
        </p:nvSpPr>
        <p:spPr/>
        <p:txBody>
          <a:bodyPr/>
          <a:lstStyle/>
          <a:p>
            <a:fld id="{B6A0C061-10B3-E146-8A9E-6072EFD08081}" type="slidenum">
              <a:rPr lang="en-US" smtClean="0"/>
              <a:t>6</a:t>
            </a:fld>
            <a:endParaRPr lang="en-US"/>
          </a:p>
        </p:txBody>
      </p:sp>
      <p:sp>
        <p:nvSpPr>
          <p:cNvPr id="5" name="Footer Placeholder 4">
            <a:extLst>
              <a:ext uri="{FF2B5EF4-FFF2-40B4-BE49-F238E27FC236}">
                <a16:creationId xmlns:a16="http://schemas.microsoft.com/office/drawing/2014/main" id="{DA8159EA-DE32-617B-C7F7-F35A83200061}"/>
              </a:ext>
            </a:extLst>
          </p:cNvPr>
          <p:cNvSpPr>
            <a:spLocks noGrp="1"/>
          </p:cNvSpPr>
          <p:nvPr>
            <p:ph type="ftr" sz="quarter" idx="3"/>
          </p:nvPr>
        </p:nvSpPr>
        <p:spPr/>
        <p:txBody>
          <a:bodyPr/>
          <a:lstStyle/>
          <a:p>
            <a:r>
              <a:rPr lang="en-US"/>
              <a:t>IEEE 802.3 WG PAR ad hoc, July 2023, Hybrid Plenary</a:t>
            </a:r>
            <a:endParaRPr lang="en-US" dirty="0"/>
          </a:p>
        </p:txBody>
      </p:sp>
    </p:spTree>
    <p:extLst>
      <p:ext uri="{BB962C8B-B14F-4D97-AF65-F5344CB8AC3E}">
        <p14:creationId xmlns:p14="http://schemas.microsoft.com/office/powerpoint/2010/main" val="884081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AB97D-2AB3-CEBB-D52F-1B1362A7B665}"/>
              </a:ext>
            </a:extLst>
          </p:cNvPr>
          <p:cNvSpPr>
            <a:spLocks noGrp="1"/>
          </p:cNvSpPr>
          <p:nvPr>
            <p:ph type="title"/>
          </p:nvPr>
        </p:nvSpPr>
        <p:spPr/>
        <p:txBody>
          <a:bodyPr>
            <a:normAutofit fontScale="90000"/>
          </a:bodyPr>
          <a:lstStyle/>
          <a:p>
            <a:pPr lvl="0"/>
            <a:r>
              <a:rPr lang="en-US" sz="4267" b="0" i="0" u="none" strike="noStrike" kern="1200" dirty="0">
                <a:solidFill>
                  <a:schemeClr val="tx1"/>
                </a:solidFill>
                <a:effectLst/>
                <a:latin typeface="+mn-lt"/>
                <a:ea typeface="+mn-ea"/>
                <a:cs typeface="+mn-cs"/>
              </a:rPr>
              <a:t>IEEE P60802 Time-Sensitive Networking Profile for Industrial Automation</a:t>
            </a:r>
            <a:endParaRPr lang="en-US" dirty="0"/>
          </a:p>
        </p:txBody>
      </p:sp>
      <p:sp>
        <p:nvSpPr>
          <p:cNvPr id="3" name="Content Placeholder 2">
            <a:extLst>
              <a:ext uri="{FF2B5EF4-FFF2-40B4-BE49-F238E27FC236}">
                <a16:creationId xmlns:a16="http://schemas.microsoft.com/office/drawing/2014/main" id="{9A56EE4D-95AE-3657-D452-A8B525263325}"/>
              </a:ext>
            </a:extLst>
          </p:cNvPr>
          <p:cNvSpPr>
            <a:spLocks noGrp="1"/>
          </p:cNvSpPr>
          <p:nvPr>
            <p:ph idx="1"/>
          </p:nvPr>
        </p:nvSpPr>
        <p:spPr/>
        <p:txBody>
          <a:bodyPr>
            <a:normAutofit/>
          </a:bodyPr>
          <a:lstStyle/>
          <a:p>
            <a:pPr marL="0" indent="0">
              <a:buFontTx/>
              <a:buNone/>
            </a:pPr>
            <a:r>
              <a:rPr lang="en-US" sz="2400" b="0" i="0" kern="1200" dirty="0">
                <a:solidFill>
                  <a:schemeClr val="tx1"/>
                </a:solidFill>
                <a:effectLst/>
                <a:latin typeface="+mn-lt"/>
                <a:ea typeface="+mn-ea"/>
                <a:cs typeface="+mn-cs"/>
              </a:rPr>
              <a:t>PAR modification request</a:t>
            </a:r>
          </a:p>
          <a:p>
            <a:pPr marL="0" indent="0">
              <a:buFontTx/>
              <a:buNone/>
            </a:pPr>
            <a:r>
              <a:rPr lang="en-US" sz="2400" b="0" i="0" u="none" strike="noStrike" kern="1200" dirty="0">
                <a:solidFill>
                  <a:schemeClr val="tx1"/>
                </a:solidFill>
                <a:effectLst/>
                <a:latin typeface="+mn-lt"/>
                <a:ea typeface="+mn-ea"/>
                <a:cs typeface="+mn-cs"/>
                <a:hlinkClick r:id="rId3"/>
              </a:rPr>
              <a:t>PAR</a:t>
            </a:r>
            <a:endParaRPr lang="en-US" sz="2400" b="0" i="0" u="none" strike="noStrike" kern="1200" dirty="0">
              <a:solidFill>
                <a:schemeClr val="tx1"/>
              </a:solidFill>
              <a:effectLst/>
              <a:latin typeface="+mn-lt"/>
              <a:ea typeface="+mn-ea"/>
              <a:cs typeface="+mn-cs"/>
            </a:endParaRPr>
          </a:p>
          <a:p>
            <a:pPr>
              <a:buFont typeface="Arial" panose="020B0604020202020204" pitchFamily="34" charset="0"/>
              <a:buChar char="•"/>
            </a:pPr>
            <a:r>
              <a:rPr lang="en-US" sz="2400" b="0" i="0" u="none" strike="noStrike" kern="1200" dirty="0">
                <a:solidFill>
                  <a:schemeClr val="tx1"/>
                </a:solidFill>
                <a:effectLst/>
                <a:latin typeface="+mn-lt"/>
                <a:ea typeface="+mn-ea"/>
                <a:cs typeface="+mn-cs"/>
              </a:rPr>
              <a:t>No comments on the addition to the Scope.</a:t>
            </a:r>
            <a:endParaRPr lang="en-US" sz="2400" dirty="0"/>
          </a:p>
          <a:p>
            <a:pPr marL="0" indent="0">
              <a:buNone/>
            </a:pPr>
            <a:r>
              <a:rPr lang="en-US" sz="2400" b="0" i="0" u="none" strike="noStrike" kern="1200" dirty="0">
                <a:solidFill>
                  <a:schemeClr val="tx1"/>
                </a:solidFill>
                <a:effectLst/>
                <a:latin typeface="+mn-lt"/>
                <a:ea typeface="+mn-ea"/>
                <a:cs typeface="+mn-cs"/>
                <a:hlinkClick r:id="rId4"/>
              </a:rPr>
              <a:t>CSD</a:t>
            </a:r>
            <a:endParaRPr lang="en-US" sz="2400" b="0" i="0" u="none" strike="noStrike" kern="1200" dirty="0">
              <a:solidFill>
                <a:schemeClr val="tx1"/>
              </a:solidFill>
              <a:effectLst/>
              <a:latin typeface="+mn-lt"/>
              <a:ea typeface="+mn-ea"/>
              <a:cs typeface="+mn-cs"/>
            </a:endParaRPr>
          </a:p>
          <a:p>
            <a:r>
              <a:rPr lang="en-US" sz="2400" b="0" i="0" u="none" strike="noStrike" kern="1200" dirty="0">
                <a:solidFill>
                  <a:schemeClr val="tx1"/>
                </a:solidFill>
                <a:effectLst/>
                <a:latin typeface="+mn-lt"/>
                <a:ea typeface="+mn-ea"/>
                <a:cs typeface="+mn-cs"/>
              </a:rPr>
              <a:t>No comments (no changes to CSD indicated).</a:t>
            </a:r>
          </a:p>
        </p:txBody>
      </p:sp>
      <p:sp>
        <p:nvSpPr>
          <p:cNvPr id="4" name="Slide Number Placeholder 3">
            <a:extLst>
              <a:ext uri="{FF2B5EF4-FFF2-40B4-BE49-F238E27FC236}">
                <a16:creationId xmlns:a16="http://schemas.microsoft.com/office/drawing/2014/main" id="{4782A8B4-8E87-6E0B-BF0B-C23B5E424F24}"/>
              </a:ext>
            </a:extLst>
          </p:cNvPr>
          <p:cNvSpPr>
            <a:spLocks noGrp="1"/>
          </p:cNvSpPr>
          <p:nvPr>
            <p:ph type="sldNum" sz="quarter" idx="12"/>
          </p:nvPr>
        </p:nvSpPr>
        <p:spPr/>
        <p:txBody>
          <a:bodyPr/>
          <a:lstStyle/>
          <a:p>
            <a:fld id="{B6A0C061-10B3-E146-8A9E-6072EFD08081}" type="slidenum">
              <a:rPr lang="en-US" smtClean="0"/>
              <a:t>7</a:t>
            </a:fld>
            <a:endParaRPr lang="en-US"/>
          </a:p>
        </p:txBody>
      </p:sp>
      <p:sp>
        <p:nvSpPr>
          <p:cNvPr id="5" name="Footer Placeholder 4">
            <a:extLst>
              <a:ext uri="{FF2B5EF4-FFF2-40B4-BE49-F238E27FC236}">
                <a16:creationId xmlns:a16="http://schemas.microsoft.com/office/drawing/2014/main" id="{24E9A24C-65C0-E7CB-D464-C3398E51DEF6}"/>
              </a:ext>
            </a:extLst>
          </p:cNvPr>
          <p:cNvSpPr>
            <a:spLocks noGrp="1"/>
          </p:cNvSpPr>
          <p:nvPr>
            <p:ph type="ftr" sz="quarter" idx="3"/>
          </p:nvPr>
        </p:nvSpPr>
        <p:spPr/>
        <p:txBody>
          <a:bodyPr/>
          <a:lstStyle/>
          <a:p>
            <a:r>
              <a:rPr lang="en-US"/>
              <a:t>IEEE 802.3 WG PAR ad hoc, July 2023, Hybrid Plenary</a:t>
            </a:r>
            <a:endParaRPr lang="en-US" dirty="0"/>
          </a:p>
        </p:txBody>
      </p:sp>
    </p:spTree>
    <p:extLst>
      <p:ext uri="{BB962C8B-B14F-4D97-AF65-F5344CB8AC3E}">
        <p14:creationId xmlns:p14="http://schemas.microsoft.com/office/powerpoint/2010/main" val="1557991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FB59F-1089-294A-E863-1576B481C411}"/>
              </a:ext>
            </a:extLst>
          </p:cNvPr>
          <p:cNvSpPr>
            <a:spLocks noGrp="1"/>
          </p:cNvSpPr>
          <p:nvPr>
            <p:ph type="title"/>
          </p:nvPr>
        </p:nvSpPr>
        <p:spPr/>
        <p:txBody>
          <a:bodyPr>
            <a:normAutofit fontScale="90000"/>
          </a:bodyPr>
          <a:lstStyle/>
          <a:p>
            <a:pPr lvl="0"/>
            <a:r>
              <a:rPr lang="en-US" sz="4267" b="0" i="0" u="none" strike="noStrike" kern="1200" dirty="0">
                <a:solidFill>
                  <a:schemeClr val="tx1"/>
                </a:solidFill>
                <a:effectLst/>
                <a:latin typeface="+mn-lt"/>
                <a:ea typeface="+mn-ea"/>
                <a:cs typeface="+mn-cs"/>
              </a:rPr>
              <a:t>IEEE P802.1DG Time-Sensitive Networking Profile for Automotive In-Vehicle Ethernet </a:t>
            </a:r>
            <a:endParaRPr lang="en-US" dirty="0"/>
          </a:p>
        </p:txBody>
      </p:sp>
      <p:sp>
        <p:nvSpPr>
          <p:cNvPr id="3" name="Content Placeholder 2">
            <a:extLst>
              <a:ext uri="{FF2B5EF4-FFF2-40B4-BE49-F238E27FC236}">
                <a16:creationId xmlns:a16="http://schemas.microsoft.com/office/drawing/2014/main" id="{09A90EFF-FB52-94E9-725F-4094ED1D26E0}"/>
              </a:ext>
            </a:extLst>
          </p:cNvPr>
          <p:cNvSpPr>
            <a:spLocks noGrp="1"/>
          </p:cNvSpPr>
          <p:nvPr>
            <p:ph idx="1"/>
          </p:nvPr>
        </p:nvSpPr>
        <p:spPr/>
        <p:txBody>
          <a:bodyPr>
            <a:normAutofit/>
          </a:bodyPr>
          <a:lstStyle/>
          <a:p>
            <a:pPr marL="0" indent="0">
              <a:buFontTx/>
              <a:buNone/>
            </a:pPr>
            <a:r>
              <a:rPr lang="en-US" sz="2400" b="0" i="0" kern="1200" dirty="0">
                <a:solidFill>
                  <a:schemeClr val="tx1"/>
                </a:solidFill>
                <a:effectLst/>
              </a:rPr>
              <a:t>PAR extension request</a:t>
            </a:r>
            <a:r>
              <a:rPr lang="en-US" sz="2400" dirty="0"/>
              <a:t> </a:t>
            </a:r>
          </a:p>
          <a:p>
            <a:pPr marL="0" indent="0">
              <a:buFontTx/>
              <a:buNone/>
            </a:pPr>
            <a:r>
              <a:rPr lang="en-US" sz="2400" b="0" i="0" u="none" strike="noStrike" kern="1200" dirty="0">
                <a:solidFill>
                  <a:schemeClr val="tx1"/>
                </a:solidFill>
                <a:effectLst/>
                <a:hlinkClick r:id="rId3"/>
              </a:rPr>
              <a:t>PAR</a:t>
            </a:r>
            <a:endParaRPr lang="en-US" sz="2400" b="0" i="0" u="none" strike="noStrike" kern="1200" dirty="0">
              <a:solidFill>
                <a:schemeClr val="tx1"/>
              </a:solidFill>
              <a:effectLst/>
            </a:endParaRPr>
          </a:p>
          <a:p>
            <a:r>
              <a:rPr lang="en-US" sz="2400" b="0" i="0" u="none" strike="noStrike" kern="1200" dirty="0">
                <a:solidFill>
                  <a:schemeClr val="tx1"/>
                </a:solidFill>
                <a:effectLst/>
              </a:rPr>
              <a:t>3.5 – The fact that this project is still in TG ballot after more than 4 years with the third TG ballot producing 540 comments and the most recent producing 189 comments.  Its TG ballot status though raises concern if the project will be completed in two more years.  That said, we trust 802.1 to have evaluated if consensus is moving forward now raising the probability of timely completion, </a:t>
            </a:r>
            <a:r>
              <a:rPr lang="en-US" sz="2400" b="0" i="0" u="none" strike="noStrike" kern="1200">
                <a:solidFill>
                  <a:schemeClr val="tx1"/>
                </a:solidFill>
                <a:effectLst/>
              </a:rPr>
              <a:t>and therefore support </a:t>
            </a:r>
            <a:r>
              <a:rPr lang="en-US" sz="2400" b="0" i="0" u="none" strike="noStrike" kern="1200" dirty="0">
                <a:solidFill>
                  <a:schemeClr val="tx1"/>
                </a:solidFill>
                <a:effectLst/>
              </a:rPr>
              <a:t>the extension. </a:t>
            </a:r>
          </a:p>
          <a:p>
            <a:pPr marL="0" indent="0">
              <a:buFontTx/>
              <a:buNone/>
            </a:pPr>
            <a:r>
              <a:rPr lang="en-US" sz="2400" b="0" i="0" u="none" strike="noStrike" kern="1200" dirty="0">
                <a:solidFill>
                  <a:schemeClr val="tx1"/>
                </a:solidFill>
                <a:effectLst/>
                <a:hlinkClick r:id="rId4"/>
              </a:rPr>
              <a:t>CSD</a:t>
            </a:r>
            <a:r>
              <a:rPr lang="en-US" sz="2400" b="0" i="0" u="none" strike="noStrike" kern="1200" dirty="0">
                <a:solidFill>
                  <a:schemeClr val="tx1"/>
                </a:solidFill>
                <a:effectLst/>
              </a:rPr>
              <a:t> </a:t>
            </a:r>
          </a:p>
          <a:p>
            <a:r>
              <a:rPr lang="en-US" sz="2400" b="0" i="0" u="none" strike="noStrike" kern="1200" dirty="0">
                <a:solidFill>
                  <a:schemeClr val="tx1"/>
                </a:solidFill>
                <a:effectLst/>
              </a:rPr>
              <a:t>No comments, no changes indicated.</a:t>
            </a:r>
          </a:p>
        </p:txBody>
      </p:sp>
      <p:sp>
        <p:nvSpPr>
          <p:cNvPr id="4" name="Slide Number Placeholder 3">
            <a:extLst>
              <a:ext uri="{FF2B5EF4-FFF2-40B4-BE49-F238E27FC236}">
                <a16:creationId xmlns:a16="http://schemas.microsoft.com/office/drawing/2014/main" id="{5CE02DB5-3B57-7DD1-B2D0-27AB6FBC5D34}"/>
              </a:ext>
            </a:extLst>
          </p:cNvPr>
          <p:cNvSpPr>
            <a:spLocks noGrp="1"/>
          </p:cNvSpPr>
          <p:nvPr>
            <p:ph type="sldNum" sz="quarter" idx="12"/>
          </p:nvPr>
        </p:nvSpPr>
        <p:spPr/>
        <p:txBody>
          <a:bodyPr/>
          <a:lstStyle/>
          <a:p>
            <a:fld id="{B6A0C061-10B3-E146-8A9E-6072EFD08081}" type="slidenum">
              <a:rPr lang="en-US" smtClean="0"/>
              <a:t>8</a:t>
            </a:fld>
            <a:endParaRPr lang="en-US"/>
          </a:p>
        </p:txBody>
      </p:sp>
      <p:sp>
        <p:nvSpPr>
          <p:cNvPr id="5" name="Footer Placeholder 4">
            <a:extLst>
              <a:ext uri="{FF2B5EF4-FFF2-40B4-BE49-F238E27FC236}">
                <a16:creationId xmlns:a16="http://schemas.microsoft.com/office/drawing/2014/main" id="{E4EAD5CB-09AD-C26C-406C-27492A314AF5}"/>
              </a:ext>
            </a:extLst>
          </p:cNvPr>
          <p:cNvSpPr>
            <a:spLocks noGrp="1"/>
          </p:cNvSpPr>
          <p:nvPr>
            <p:ph type="ftr" sz="quarter" idx="3"/>
          </p:nvPr>
        </p:nvSpPr>
        <p:spPr/>
        <p:txBody>
          <a:bodyPr/>
          <a:lstStyle/>
          <a:p>
            <a:r>
              <a:rPr lang="en-US"/>
              <a:t>IEEE 802.3 WG PAR ad hoc, July 2023, Hybrid Plenary</a:t>
            </a:r>
            <a:endParaRPr lang="en-US" dirty="0"/>
          </a:p>
        </p:txBody>
      </p:sp>
    </p:spTree>
    <p:extLst>
      <p:ext uri="{BB962C8B-B14F-4D97-AF65-F5344CB8AC3E}">
        <p14:creationId xmlns:p14="http://schemas.microsoft.com/office/powerpoint/2010/main" val="2252632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29D17-EE10-BF28-0403-95C7BA05B32A}"/>
              </a:ext>
            </a:extLst>
          </p:cNvPr>
          <p:cNvSpPr>
            <a:spLocks noGrp="1"/>
          </p:cNvSpPr>
          <p:nvPr>
            <p:ph type="title"/>
          </p:nvPr>
        </p:nvSpPr>
        <p:spPr/>
        <p:txBody>
          <a:bodyPr>
            <a:normAutofit fontScale="90000"/>
          </a:bodyPr>
          <a:lstStyle/>
          <a:p>
            <a:pPr lvl="0"/>
            <a:r>
              <a:rPr lang="en-US" sz="4267" b="0" i="0" u="none" strike="noStrike" kern="1200" dirty="0">
                <a:solidFill>
                  <a:schemeClr val="tx1"/>
                </a:solidFill>
                <a:effectLst/>
                <a:latin typeface="+mn-lt"/>
                <a:ea typeface="+mn-ea"/>
                <a:cs typeface="+mn-cs"/>
              </a:rPr>
              <a:t>IEEE  P802.1Qdj Configuration Enhancements for Time-Sensitive Networking</a:t>
            </a:r>
            <a:endParaRPr lang="en-US" dirty="0"/>
          </a:p>
        </p:txBody>
      </p:sp>
      <p:sp>
        <p:nvSpPr>
          <p:cNvPr id="3" name="Content Placeholder 2">
            <a:extLst>
              <a:ext uri="{FF2B5EF4-FFF2-40B4-BE49-F238E27FC236}">
                <a16:creationId xmlns:a16="http://schemas.microsoft.com/office/drawing/2014/main" id="{56ECD492-3767-B1E9-ADBA-F52D9CC498EA}"/>
              </a:ext>
            </a:extLst>
          </p:cNvPr>
          <p:cNvSpPr>
            <a:spLocks noGrp="1"/>
          </p:cNvSpPr>
          <p:nvPr>
            <p:ph idx="1"/>
          </p:nvPr>
        </p:nvSpPr>
        <p:spPr/>
        <p:txBody>
          <a:bodyPr>
            <a:normAutofit/>
          </a:bodyPr>
          <a:lstStyle/>
          <a:p>
            <a:pPr marL="0" indent="0">
              <a:buFontTx/>
              <a:buNone/>
            </a:pPr>
            <a:r>
              <a:rPr lang="en-US" sz="2400" b="0" i="0" u="none" strike="noStrike" kern="1200" dirty="0">
                <a:solidFill>
                  <a:schemeClr val="tx1"/>
                </a:solidFill>
                <a:effectLst/>
                <a:latin typeface="+mn-lt"/>
                <a:ea typeface="+mn-ea"/>
                <a:cs typeface="+mn-cs"/>
              </a:rPr>
              <a:t>PAR extension request:</a:t>
            </a:r>
          </a:p>
          <a:p>
            <a:pPr marL="0" indent="0">
              <a:buFontTx/>
              <a:buNone/>
            </a:pPr>
            <a:r>
              <a:rPr lang="en-US" sz="2400" b="0" i="0" u="none" strike="noStrike" kern="1200" dirty="0">
                <a:solidFill>
                  <a:schemeClr val="tx1"/>
                </a:solidFill>
                <a:effectLst/>
                <a:latin typeface="+mn-lt"/>
                <a:ea typeface="+mn-ea"/>
                <a:cs typeface="+mn-cs"/>
                <a:hlinkClick r:id="rId3"/>
              </a:rPr>
              <a:t>PAR</a:t>
            </a:r>
            <a:r>
              <a:rPr lang="en-US" sz="2400" b="0" i="0" u="none" strike="noStrike" kern="1200" dirty="0">
                <a:solidFill>
                  <a:schemeClr val="tx1"/>
                </a:solidFill>
                <a:effectLst/>
                <a:latin typeface="+mn-lt"/>
                <a:ea typeface="+mn-ea"/>
                <a:cs typeface="+mn-cs"/>
              </a:rPr>
              <a:t> </a:t>
            </a:r>
          </a:p>
          <a:p>
            <a:r>
              <a:rPr lang="en-US" sz="2400" b="0" i="0" u="none" strike="noStrike" kern="1200" dirty="0">
                <a:solidFill>
                  <a:schemeClr val="tx1"/>
                </a:solidFill>
                <a:effectLst/>
                <a:latin typeface="+mn-lt"/>
                <a:ea typeface="+mn-ea"/>
                <a:cs typeface="+mn-cs"/>
              </a:rPr>
              <a:t>No comments.</a:t>
            </a:r>
          </a:p>
          <a:p>
            <a:pPr marL="0" indent="0">
              <a:buFontTx/>
              <a:buNone/>
            </a:pPr>
            <a:r>
              <a:rPr lang="en-US" sz="2400" b="0" i="0" u="none" strike="noStrike" kern="1200" dirty="0">
                <a:solidFill>
                  <a:schemeClr val="tx1"/>
                </a:solidFill>
                <a:effectLst/>
                <a:latin typeface="+mn-lt"/>
                <a:ea typeface="+mn-ea"/>
                <a:cs typeface="+mn-cs"/>
                <a:hlinkClick r:id="rId4"/>
              </a:rPr>
              <a:t>CSD</a:t>
            </a:r>
            <a:endParaRPr lang="en-US" sz="2400" b="0" i="0" u="none" strike="noStrike" kern="1200" dirty="0">
              <a:solidFill>
                <a:schemeClr val="tx1"/>
              </a:solidFill>
              <a:effectLst/>
              <a:latin typeface="+mn-lt"/>
              <a:ea typeface="+mn-ea"/>
              <a:cs typeface="+mn-cs"/>
            </a:endParaRPr>
          </a:p>
          <a:p>
            <a:r>
              <a:rPr lang="en-US" sz="2400" b="0" i="0" u="none" strike="noStrike" kern="1200" dirty="0">
                <a:solidFill>
                  <a:schemeClr val="tx1"/>
                </a:solidFill>
                <a:effectLst/>
                <a:latin typeface="+mn-lt"/>
                <a:ea typeface="+mn-ea"/>
                <a:cs typeface="+mn-cs"/>
              </a:rPr>
              <a:t>No comments, no changes indicated.</a:t>
            </a:r>
          </a:p>
        </p:txBody>
      </p:sp>
      <p:sp>
        <p:nvSpPr>
          <p:cNvPr id="4" name="Slide Number Placeholder 3">
            <a:extLst>
              <a:ext uri="{FF2B5EF4-FFF2-40B4-BE49-F238E27FC236}">
                <a16:creationId xmlns:a16="http://schemas.microsoft.com/office/drawing/2014/main" id="{9A1365DE-359A-AF95-4AC1-173529175FCE}"/>
              </a:ext>
            </a:extLst>
          </p:cNvPr>
          <p:cNvSpPr>
            <a:spLocks noGrp="1"/>
          </p:cNvSpPr>
          <p:nvPr>
            <p:ph type="sldNum" sz="quarter" idx="12"/>
          </p:nvPr>
        </p:nvSpPr>
        <p:spPr/>
        <p:txBody>
          <a:bodyPr/>
          <a:lstStyle/>
          <a:p>
            <a:fld id="{B6A0C061-10B3-E146-8A9E-6072EFD08081}" type="slidenum">
              <a:rPr lang="en-US" smtClean="0"/>
              <a:t>9</a:t>
            </a:fld>
            <a:endParaRPr lang="en-US"/>
          </a:p>
        </p:txBody>
      </p:sp>
      <p:sp>
        <p:nvSpPr>
          <p:cNvPr id="5" name="Footer Placeholder 4">
            <a:extLst>
              <a:ext uri="{FF2B5EF4-FFF2-40B4-BE49-F238E27FC236}">
                <a16:creationId xmlns:a16="http://schemas.microsoft.com/office/drawing/2014/main" id="{7D6EE9F8-56D7-ACFD-9890-0BDAB5AE90F4}"/>
              </a:ext>
            </a:extLst>
          </p:cNvPr>
          <p:cNvSpPr>
            <a:spLocks noGrp="1"/>
          </p:cNvSpPr>
          <p:nvPr>
            <p:ph type="ftr" sz="quarter" idx="3"/>
          </p:nvPr>
        </p:nvSpPr>
        <p:spPr/>
        <p:txBody>
          <a:bodyPr/>
          <a:lstStyle/>
          <a:p>
            <a:r>
              <a:rPr lang="en-US"/>
              <a:t>IEEE 802.3 WG PAR ad hoc, July 2023, Hybrid Plenary</a:t>
            </a:r>
            <a:endParaRPr lang="en-US" dirty="0"/>
          </a:p>
        </p:txBody>
      </p:sp>
    </p:spTree>
    <p:extLst>
      <p:ext uri="{BB962C8B-B14F-4D97-AF65-F5344CB8AC3E}">
        <p14:creationId xmlns:p14="http://schemas.microsoft.com/office/powerpoint/2010/main" val="3696722849"/>
      </p:ext>
    </p:extLst>
  </p:cSld>
  <p:clrMapOvr>
    <a:masterClrMapping/>
  </p:clrMapOvr>
</p:sld>
</file>

<file path=ppt/theme/theme1.xml><?xml version="1.0" encoding="utf-8"?>
<a:theme xmlns:a="http://schemas.openxmlformats.org/drawingml/2006/main" name="Office Theme">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122549</TotalTime>
  <Words>813</Words>
  <Application>Microsoft Office PowerPoint</Application>
  <PresentationFormat>Widescreen</PresentationFormat>
  <Paragraphs>86</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Helvetica</vt:lpstr>
      <vt:lpstr>Office Theme</vt:lpstr>
      <vt:lpstr>802.3 PARs ad hoc  IEEE 802.3 ad hoc on PARs from other WGs</vt:lpstr>
      <vt:lpstr>Agenda and notes</vt:lpstr>
      <vt:lpstr>IEEE P802.1Qdy YANG for the Multiple Spanning Tree Protocol </vt:lpstr>
      <vt:lpstr>IEEE P802.11bn - Amendment: Enhancements for Ultra High Reliability </vt:lpstr>
      <vt:lpstr>IEEE P802.11bn - Amendment: Enhancements for Ultra High Reliability (2)</vt:lpstr>
      <vt:lpstr>IEEE P802.11bn - Amendment: Enhancements for Ultra High Reliability (3)</vt:lpstr>
      <vt:lpstr>IEEE P60802 Time-Sensitive Networking Profile for Industrial Automation</vt:lpstr>
      <vt:lpstr>IEEE P802.1DG Time-Sensitive Networking Profile for Automotive In-Vehicle Ethernet </vt:lpstr>
      <vt:lpstr>IEEE  P802.1Qdj Configuration Enhancements for Time-Sensitive Networking</vt:lpstr>
      <vt:lpstr>IEEE 802 'Network Enhancements for the Next Decade' Industry Connections Activity (Nendica) </vt:lpstr>
    </vt:vector>
  </TitlesOfParts>
  <Manager/>
  <Company/>
  <LinksUpToDate>false</LinksUpToDate>
  <SharedDoc>false</SharedDoc>
  <HyperlinkBase>http://www.ieee802.org/1/files/public/docs2019/dh-draft-PAR-0519-v01.pdf</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 and General Information 802.3 Study Group Gigabit Ethernet over Plastic Optical Fiber</dc:title>
  <dc:subject/>
  <dc:creator>ROBERT GROW</dc:creator>
  <cp:keywords/>
  <dc:description/>
  <cp:lastModifiedBy>Stanley, Dorothy</cp:lastModifiedBy>
  <cp:revision>376</cp:revision>
  <cp:lastPrinted>2023-06-26T15:05:44Z</cp:lastPrinted>
  <dcterms:created xsi:type="dcterms:W3CDTF">2014-04-03T20:35:45Z</dcterms:created>
  <dcterms:modified xsi:type="dcterms:W3CDTF">2023-06-28T17:35:59Z</dcterms:modified>
  <cp:category/>
</cp:coreProperties>
</file>