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76" r:id="rId4"/>
    <p:sldId id="323" r:id="rId5"/>
    <p:sldId id="317" r:id="rId6"/>
    <p:sldId id="321" r:id="rId7"/>
    <p:sldId id="320" r:id="rId8"/>
    <p:sldId id="316" r:id="rId9"/>
    <p:sldId id="27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114" d="100"/>
          <a:sy n="114" d="100"/>
        </p:scale>
        <p:origin x="187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4" y="6475412"/>
            <a:ext cx="2218815" cy="306388"/>
          </a:xfrm>
          <a:prstGeom prst="rect">
            <a:avLst/>
          </a:prstGeom>
        </p:spPr>
        <p:txBody>
          <a:bodyPr/>
          <a:lstStyle>
            <a:lvl1pPr>
              <a:defRPr/>
            </a:lvl1pPr>
          </a:lstStyle>
          <a:p>
            <a:r>
              <a:rPr lang="nl-NL"/>
              <a:t>Arik Klein et al.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303B08C7-0CD1-8846-8502-BF7BB64F440C}"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802.11-23/1066r0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5486400" y="4267200"/>
            <a:ext cx="2295525" cy="306387"/>
          </a:xfrm>
          <a:prstGeom prst="rect">
            <a:avLst/>
          </a:prstGeom>
        </p:spPr>
        <p:txBody>
          <a:bodyPr/>
          <a:lstStyle/>
          <a:p>
            <a:r>
              <a:rPr lang="nl-NL"/>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M-AP Coordination Agreement – follow up </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06-25-2023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1"/>
          </p:nvPr>
        </p:nvSpPr>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2"/>
          </p:nvPr>
        </p:nvSpPr>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802.11be discussed Multi-AP coordination as a set of features that will yield additional efficiency gain and increased throughput when multiple OBSS share resources for a coordinated transmission</a:t>
            </a:r>
          </a:p>
          <a:p>
            <a:pPr>
              <a:lnSpc>
                <a:spcPct val="110000"/>
              </a:lnSpc>
              <a:spcBef>
                <a:spcPts val="600"/>
              </a:spcBef>
              <a:spcAft>
                <a:spcPts val="600"/>
              </a:spcAft>
            </a:pPr>
            <a:r>
              <a:rPr lang="en-US" sz="2000" b="0" dirty="0"/>
              <a:t>There were several high-level discussions and analyses of various M-AP coordination schemes; however, the main development phase was not carried out within the scope of 802.11be</a:t>
            </a:r>
          </a:p>
          <a:p>
            <a:pPr>
              <a:lnSpc>
                <a:spcPct val="110000"/>
              </a:lnSpc>
              <a:spcBef>
                <a:spcPts val="600"/>
              </a:spcBef>
              <a:spcAft>
                <a:spcPts val="600"/>
              </a:spcAft>
            </a:pPr>
            <a:r>
              <a:rPr lang="en-US" sz="2000" b="0" dirty="0"/>
              <a:t>Preliminary discussions in the UHR SG show high interest in this topic </a:t>
            </a:r>
          </a:p>
          <a:p>
            <a:pPr>
              <a:lnSpc>
                <a:spcPct val="110000"/>
              </a:lnSpc>
              <a:spcBef>
                <a:spcPts val="600"/>
              </a:spcBef>
              <a:spcAft>
                <a:spcPts val="600"/>
              </a:spcAft>
            </a:pPr>
            <a:r>
              <a:rPr lang="en-US" sz="2000" b="0" dirty="0"/>
              <a:t>In this contribution we want to share our thoughts on the benefits that M-AP Coordination Agreement should provide (regardless of the coordination scheme) for an efficient coordinated M-AP transmission in UHR and beyond</a:t>
            </a:r>
          </a:p>
        </p:txBody>
      </p:sp>
      <p:sp>
        <p:nvSpPr>
          <p:cNvPr id="2" name="Footer Placeholder 1"/>
          <p:cNvSpPr>
            <a:spLocks noGrp="1"/>
          </p:cNvSpPr>
          <p:nvPr>
            <p:ph type="ftr" sz="quarter" idx="11"/>
          </p:nvPr>
        </p:nvSpPr>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2"/>
          </p:nvPr>
        </p:nvSpPr>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t>There are several coordination schemes discussed and considered as candidate schemes: Co-TDMA ,Co-OFDMA, Co-SR, Co-BF, JT and Co-UL MU-MIMO [4], [7] – [9]</a:t>
            </a:r>
          </a:p>
          <a:p>
            <a:pPr>
              <a:lnSpc>
                <a:spcPct val="110000"/>
              </a:lnSpc>
              <a:spcBef>
                <a:spcPts val="600"/>
              </a:spcBef>
              <a:spcAft>
                <a:spcPts val="600"/>
              </a:spcAft>
            </a:pPr>
            <a:r>
              <a:rPr lang="en-US" sz="2000" b="0" kern="0" dirty="0"/>
              <a:t>In most of the discussions it was assumed that all the coordinated transmissions are triggered by the Sharing AP, where the shared APs realize the M-AP coordination gains while they use the resources shared with them by the sharing AP</a:t>
            </a:r>
          </a:p>
          <a:p>
            <a:pPr>
              <a:lnSpc>
                <a:spcPct val="110000"/>
              </a:lnSpc>
              <a:spcBef>
                <a:spcPts val="600"/>
              </a:spcBef>
              <a:spcAft>
                <a:spcPts val="600"/>
              </a:spcAft>
            </a:pPr>
            <a:r>
              <a:rPr lang="en-US" sz="2000" b="0" kern="0" dirty="0"/>
              <a:t>In [10], we claimed that if an AP is guaranteed it will be a Shared AP during TXOPs obtained by an OBSS AP, then this is a key motivation for the AP to share its resources when it obtains the TXOP (i.e. act as a Sharing AP)</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Different per-AP Considerations</a:t>
            </a:r>
          </a:p>
        </p:txBody>
      </p:sp>
      <p:sp>
        <p:nvSpPr>
          <p:cNvPr id="26" name="Rectangle 3"/>
          <p:cNvSpPr txBox="1">
            <a:spLocks noChangeArrowheads="1"/>
          </p:cNvSpPr>
          <p:nvPr/>
        </p:nvSpPr>
        <p:spPr>
          <a:xfrm>
            <a:off x="381000" y="1371600"/>
            <a:ext cx="8458200" cy="48006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Each AP has its own set of considerations for choosing transmission properties and parameters</a:t>
            </a:r>
          </a:p>
          <a:p>
            <a:pPr lvl="1">
              <a:lnSpc>
                <a:spcPct val="110000"/>
              </a:lnSpc>
              <a:spcBef>
                <a:spcPts val="600"/>
              </a:spcBef>
              <a:spcAft>
                <a:spcPts val="600"/>
              </a:spcAft>
            </a:pPr>
            <a:r>
              <a:rPr lang="en-US" sz="1600" kern="0" dirty="0"/>
              <a:t>For example, these may be chosen based on the number of STAs and their location, amount of data to transmit (DL/UL), channel conditions, etc.</a:t>
            </a:r>
          </a:p>
          <a:p>
            <a:pPr>
              <a:lnSpc>
                <a:spcPct val="110000"/>
              </a:lnSpc>
              <a:spcBef>
                <a:spcPts val="600"/>
              </a:spcBef>
              <a:spcAft>
                <a:spcPts val="600"/>
              </a:spcAft>
            </a:pPr>
            <a:r>
              <a:rPr lang="en-US" sz="2000" b="0" kern="0" dirty="0"/>
              <a:t>These considerations are relevant for both single BSS operation (i.e. no M-AP coordinated transmission) as well as when M-AP coordinated transmissions are applied</a:t>
            </a:r>
          </a:p>
          <a:p>
            <a:pPr>
              <a:lnSpc>
                <a:spcPct val="110000"/>
              </a:lnSpc>
              <a:spcBef>
                <a:spcPts val="600"/>
              </a:spcBef>
              <a:spcAft>
                <a:spcPts val="600"/>
              </a:spcAft>
            </a:pPr>
            <a:r>
              <a:rPr lang="en-US" sz="2000" b="0" kern="0" dirty="0"/>
              <a:t>In the case of M-AP coordinated transmission, these considerations can extend to </a:t>
            </a:r>
            <a:r>
              <a:rPr lang="aa-ET" sz="2000" b="0" kern="0" dirty="0"/>
              <a:t>–</a:t>
            </a:r>
            <a:r>
              <a:rPr lang="en-US" sz="2000" b="0" kern="0" dirty="0"/>
              <a:t> but are not limited to - what coordination scheme to use</a:t>
            </a:r>
          </a:p>
          <a:p>
            <a:pPr>
              <a:lnSpc>
                <a:spcPct val="110000"/>
              </a:lnSpc>
              <a:spcBef>
                <a:spcPts val="600"/>
              </a:spcBef>
              <a:spcAft>
                <a:spcPts val="600"/>
              </a:spcAft>
            </a:pPr>
            <a:r>
              <a:rPr lang="en-US" sz="2000" b="0" kern="0" dirty="0"/>
              <a:t>Hence, it is important for potential cooperating APs to align their expectations before initiating a coordinated transmission, to ensure each AP can gain from this resource sharing</a:t>
            </a:r>
          </a:p>
          <a:p>
            <a:pPr lvl="1">
              <a:lnSpc>
                <a:spcPct val="110000"/>
              </a:lnSpc>
              <a:spcBef>
                <a:spcPts val="600"/>
              </a:spcBef>
              <a:spcAft>
                <a:spcPts val="600"/>
              </a:spcAft>
            </a:pPr>
            <a:r>
              <a:rPr lang="en-US" sz="1600" kern="0" dirty="0"/>
              <a:t>It is not enough that OBSS APs are generally willing to share resources </a:t>
            </a:r>
            <a:r>
              <a:rPr lang="aa-ET" sz="1600" kern="0" dirty="0"/>
              <a:t>–</a:t>
            </a:r>
            <a:r>
              <a:rPr lang="en-US" sz="1600" kern="0" dirty="0"/>
              <a:t> the needs of each individual AP have to be considered.</a:t>
            </a: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26249"/>
            <a:ext cx="8220075" cy="821551"/>
          </a:xfrm>
        </p:spPr>
        <p:txBody>
          <a:bodyPr/>
          <a:lstStyle/>
          <a:p>
            <a:r>
              <a:rPr lang="en-US" dirty="0"/>
              <a:t> An example</a:t>
            </a:r>
          </a:p>
        </p:txBody>
      </p:sp>
      <p:sp>
        <p:nvSpPr>
          <p:cNvPr id="26" name="Rectangle 3"/>
          <p:cNvSpPr txBox="1">
            <a:spLocks noChangeArrowheads="1"/>
          </p:cNvSpPr>
          <p:nvPr/>
        </p:nvSpPr>
        <p:spPr>
          <a:xfrm>
            <a:off x="381000" y="1371600"/>
            <a:ext cx="8458200" cy="40386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3 APs want to generate a coordinated transmission with an 80MHz operating BW</a:t>
            </a:r>
          </a:p>
          <a:p>
            <a:pPr>
              <a:lnSpc>
                <a:spcPct val="110000"/>
              </a:lnSpc>
              <a:spcBef>
                <a:spcPts val="600"/>
              </a:spcBef>
              <a:spcAft>
                <a:spcPts val="600"/>
              </a:spcAft>
            </a:pPr>
            <a:r>
              <a:rPr lang="en-US" sz="2000" b="0" kern="0" dirty="0"/>
              <a:t>When AP1 obtains the TXOP, it uses the Co-OFDMA scheme for coordinated transmission</a:t>
            </a:r>
          </a:p>
          <a:p>
            <a:pPr lvl="1">
              <a:lnSpc>
                <a:spcPct val="110000"/>
              </a:lnSpc>
              <a:spcBef>
                <a:spcPts val="0"/>
              </a:spcBef>
              <a:spcAft>
                <a:spcPts val="600"/>
              </a:spcAft>
            </a:pPr>
            <a:r>
              <a:rPr lang="en-US" sz="1600" b="0" kern="0" dirty="0"/>
              <a:t>20 MHz are shared with AP2  </a:t>
            </a:r>
          </a:p>
          <a:p>
            <a:pPr lvl="1">
              <a:lnSpc>
                <a:spcPct val="110000"/>
              </a:lnSpc>
              <a:spcBef>
                <a:spcPts val="0"/>
              </a:spcBef>
              <a:spcAft>
                <a:spcPts val="600"/>
              </a:spcAft>
            </a:pPr>
            <a:r>
              <a:rPr lang="en-US" sz="1600" b="0" kern="0" dirty="0"/>
              <a:t>20 MHz are shared with AP3</a:t>
            </a:r>
          </a:p>
          <a:p>
            <a:pPr>
              <a:lnSpc>
                <a:spcPct val="110000"/>
              </a:lnSpc>
              <a:spcBef>
                <a:spcPts val="600"/>
              </a:spcBef>
              <a:spcAft>
                <a:spcPts val="600"/>
              </a:spcAft>
            </a:pPr>
            <a:r>
              <a:rPr lang="en-US" sz="2000" b="0" kern="0" dirty="0"/>
              <a:t>When AP3 obtains the TXOP, it uses the Co-SR scheme for coordinated transmission</a:t>
            </a:r>
          </a:p>
          <a:p>
            <a:pPr lvl="1">
              <a:lnSpc>
                <a:spcPct val="110000"/>
              </a:lnSpc>
              <a:spcBef>
                <a:spcPts val="600"/>
              </a:spcBef>
              <a:spcAft>
                <a:spcPts val="600"/>
              </a:spcAft>
            </a:pPr>
            <a:r>
              <a:rPr lang="en-US" sz="1600" kern="0" dirty="0"/>
              <a:t>Due to power limitation, AP1 can’t successfully exchange frames with its STAs </a:t>
            </a:r>
            <a:r>
              <a:rPr lang="en-US" sz="1600" kern="0" dirty="0">
                <a:sym typeface="Wingdings" panose="05000000000000000000" pitchFamily="2" charset="2"/>
              </a:rPr>
              <a:t> No gain from </a:t>
            </a:r>
            <a:r>
              <a:rPr lang="en-US" sz="1600" u="sng" kern="0" dirty="0">
                <a:sym typeface="Wingdings" panose="05000000000000000000" pitchFamily="2" charset="2"/>
              </a:rPr>
              <a:t>this</a:t>
            </a:r>
            <a:r>
              <a:rPr lang="en-US" sz="1600" kern="0" dirty="0">
                <a:sym typeface="Wingdings" panose="05000000000000000000" pitchFamily="2" charset="2"/>
              </a:rPr>
              <a:t> coordinated transmission from AP1’s perspective</a:t>
            </a:r>
            <a:endParaRPr lang="en-US" sz="1600" b="0" kern="0" dirty="0"/>
          </a:p>
          <a:p>
            <a:pPr>
              <a:lnSpc>
                <a:spcPct val="110000"/>
              </a:lnSpc>
              <a:spcBef>
                <a:spcPts val="600"/>
              </a:spcBef>
              <a:spcAft>
                <a:spcPts val="600"/>
              </a:spcAft>
            </a:pPr>
            <a:r>
              <a:rPr lang="en-US" sz="2000" b="0" kern="0" dirty="0"/>
              <a:t>Thus, the guarantee AP1 received for sharing resources might not be sufficient for it to gain the benefits of coordinated transmission as a shared AP</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cxnSp>
        <p:nvCxnSpPr>
          <p:cNvPr id="5" name="Straight Arrow Connector 4"/>
          <p:cNvCxnSpPr/>
          <p:nvPr/>
        </p:nvCxnSpPr>
        <p:spPr bwMode="auto">
          <a:xfrm>
            <a:off x="838200" y="5900470"/>
            <a:ext cx="7162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p:cNvCxnSpPr/>
          <p:nvPr/>
        </p:nvCxnSpPr>
        <p:spPr bwMode="auto">
          <a:xfrm>
            <a:off x="1066800" y="6256550"/>
            <a:ext cx="2971800"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0" name="TextBox 9"/>
          <p:cNvSpPr txBox="1"/>
          <p:nvPr/>
        </p:nvSpPr>
        <p:spPr>
          <a:xfrm>
            <a:off x="1809772" y="6118050"/>
            <a:ext cx="1485856" cy="276999"/>
          </a:xfrm>
          <a:prstGeom prst="rect">
            <a:avLst/>
          </a:prstGeom>
          <a:solidFill>
            <a:schemeClr val="bg1"/>
          </a:solidFill>
        </p:spPr>
        <p:txBody>
          <a:bodyPr wrap="none" rtlCol="0">
            <a:spAutoFit/>
          </a:bodyPr>
          <a:lstStyle/>
          <a:p>
            <a:r>
              <a:rPr lang="en-US" dirty="0"/>
              <a:t>AP1 is TXOP Owner</a:t>
            </a:r>
          </a:p>
        </p:txBody>
      </p:sp>
      <p:cxnSp>
        <p:nvCxnSpPr>
          <p:cNvPr id="12" name="Straight Arrow Connector 11"/>
          <p:cNvCxnSpPr/>
          <p:nvPr/>
        </p:nvCxnSpPr>
        <p:spPr bwMode="auto">
          <a:xfrm>
            <a:off x="4097735" y="6262301"/>
            <a:ext cx="2971800"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3" name="TextBox 12"/>
          <p:cNvSpPr txBox="1"/>
          <p:nvPr/>
        </p:nvSpPr>
        <p:spPr>
          <a:xfrm>
            <a:off x="4840707" y="6123801"/>
            <a:ext cx="1485856" cy="276999"/>
          </a:xfrm>
          <a:prstGeom prst="rect">
            <a:avLst/>
          </a:prstGeom>
          <a:solidFill>
            <a:schemeClr val="bg1"/>
          </a:solidFill>
        </p:spPr>
        <p:txBody>
          <a:bodyPr wrap="none" rtlCol="0">
            <a:spAutoFit/>
          </a:bodyPr>
          <a:lstStyle/>
          <a:p>
            <a:r>
              <a:rPr lang="en-US" dirty="0"/>
              <a:t>AP3 is TXOP Owner</a:t>
            </a:r>
          </a:p>
        </p:txBody>
      </p:sp>
      <p:sp>
        <p:nvSpPr>
          <p:cNvPr id="14" name="TextBox 13"/>
          <p:cNvSpPr txBox="1"/>
          <p:nvPr/>
        </p:nvSpPr>
        <p:spPr>
          <a:xfrm>
            <a:off x="1143000" y="5267719"/>
            <a:ext cx="1219200" cy="311510"/>
          </a:xfrm>
          <a:prstGeom prst="rect">
            <a:avLst/>
          </a:prstGeom>
          <a:solidFill>
            <a:srgbClr val="F4968C"/>
          </a:solidFill>
          <a:ln>
            <a:solidFill>
              <a:schemeClr val="tx1"/>
            </a:solidFill>
          </a:ln>
        </p:spPr>
        <p:txBody>
          <a:bodyPr wrap="square" rtlCol="0" anchor="ctr">
            <a:noAutofit/>
          </a:bodyPr>
          <a:lstStyle/>
          <a:p>
            <a:pPr algn="ctr"/>
            <a:r>
              <a:rPr lang="en-US" sz="1000" dirty="0"/>
              <a:t>AP1</a:t>
            </a:r>
          </a:p>
        </p:txBody>
      </p:sp>
      <p:sp>
        <p:nvSpPr>
          <p:cNvPr id="15" name="TextBox 14"/>
          <p:cNvSpPr txBox="1"/>
          <p:nvPr/>
        </p:nvSpPr>
        <p:spPr>
          <a:xfrm>
            <a:off x="1143000" y="5740775"/>
            <a:ext cx="1219200" cy="160652"/>
          </a:xfrm>
          <a:prstGeom prst="rect">
            <a:avLst/>
          </a:prstGeom>
          <a:solidFill>
            <a:srgbClr val="FFCC66"/>
          </a:solidFill>
          <a:ln>
            <a:solidFill>
              <a:schemeClr val="tx1"/>
            </a:solidFill>
          </a:ln>
        </p:spPr>
        <p:txBody>
          <a:bodyPr wrap="square" lIns="90000" tIns="0" bIns="0" rtlCol="0" anchor="ctr">
            <a:noAutofit/>
          </a:bodyPr>
          <a:lstStyle/>
          <a:p>
            <a:pPr algn="ctr"/>
            <a:r>
              <a:rPr lang="en-US" sz="1000" dirty="0"/>
              <a:t>AP3</a:t>
            </a:r>
          </a:p>
        </p:txBody>
      </p:sp>
      <p:sp>
        <p:nvSpPr>
          <p:cNvPr id="16" name="TextBox 15"/>
          <p:cNvSpPr txBox="1"/>
          <p:nvPr/>
        </p:nvSpPr>
        <p:spPr>
          <a:xfrm>
            <a:off x="1143000" y="5581197"/>
            <a:ext cx="1219200" cy="155854"/>
          </a:xfrm>
          <a:prstGeom prst="rect">
            <a:avLst/>
          </a:prstGeom>
          <a:solidFill>
            <a:srgbClr val="66CCFF"/>
          </a:solidFill>
          <a:ln>
            <a:solidFill>
              <a:schemeClr val="tx1"/>
            </a:solidFill>
          </a:ln>
        </p:spPr>
        <p:txBody>
          <a:bodyPr wrap="square" lIns="90000" tIns="0" bIns="0" rtlCol="0" anchor="ctr">
            <a:noAutofit/>
          </a:bodyPr>
          <a:lstStyle/>
          <a:p>
            <a:pPr algn="ctr"/>
            <a:r>
              <a:rPr lang="en-US" sz="1000" dirty="0"/>
              <a:t>AP2</a:t>
            </a:r>
          </a:p>
        </p:txBody>
      </p:sp>
      <p:sp>
        <p:nvSpPr>
          <p:cNvPr id="18" name="TextBox 17"/>
          <p:cNvSpPr txBox="1"/>
          <p:nvPr/>
        </p:nvSpPr>
        <p:spPr>
          <a:xfrm>
            <a:off x="2686028" y="5740775"/>
            <a:ext cx="1219200" cy="160652"/>
          </a:xfrm>
          <a:prstGeom prst="rect">
            <a:avLst/>
          </a:prstGeom>
          <a:solidFill>
            <a:srgbClr val="FFCC66"/>
          </a:solidFill>
          <a:ln>
            <a:solidFill>
              <a:schemeClr val="tx1"/>
            </a:solidFill>
          </a:ln>
        </p:spPr>
        <p:txBody>
          <a:bodyPr wrap="square" lIns="90000" tIns="0" bIns="0" rtlCol="0" anchor="ctr">
            <a:noAutofit/>
          </a:bodyPr>
          <a:lstStyle/>
          <a:p>
            <a:pPr algn="ctr"/>
            <a:r>
              <a:rPr lang="en-US" sz="1000" dirty="0"/>
              <a:t>AP3</a:t>
            </a:r>
          </a:p>
        </p:txBody>
      </p:sp>
      <p:sp>
        <p:nvSpPr>
          <p:cNvPr id="19" name="TextBox 18"/>
          <p:cNvSpPr txBox="1"/>
          <p:nvPr/>
        </p:nvSpPr>
        <p:spPr>
          <a:xfrm>
            <a:off x="2686028" y="5581197"/>
            <a:ext cx="1219200" cy="155854"/>
          </a:xfrm>
          <a:prstGeom prst="rect">
            <a:avLst/>
          </a:prstGeom>
          <a:solidFill>
            <a:srgbClr val="66CCFF"/>
          </a:solidFill>
          <a:ln>
            <a:solidFill>
              <a:schemeClr val="tx1"/>
            </a:solidFill>
          </a:ln>
        </p:spPr>
        <p:txBody>
          <a:bodyPr wrap="square" lIns="90000" tIns="0" bIns="0" rtlCol="0" anchor="ctr">
            <a:noAutofit/>
          </a:bodyPr>
          <a:lstStyle/>
          <a:p>
            <a:pPr algn="ctr"/>
            <a:r>
              <a:rPr lang="en-US" sz="1000" dirty="0"/>
              <a:t>AP2</a:t>
            </a:r>
          </a:p>
        </p:txBody>
      </p:sp>
      <p:sp>
        <p:nvSpPr>
          <p:cNvPr id="20" name="TextBox 19"/>
          <p:cNvSpPr txBox="1"/>
          <p:nvPr/>
        </p:nvSpPr>
        <p:spPr>
          <a:xfrm>
            <a:off x="2686028" y="5267719"/>
            <a:ext cx="1219200" cy="311510"/>
          </a:xfrm>
          <a:prstGeom prst="rect">
            <a:avLst/>
          </a:prstGeom>
          <a:solidFill>
            <a:srgbClr val="F4968C"/>
          </a:solidFill>
          <a:ln>
            <a:solidFill>
              <a:schemeClr val="tx1"/>
            </a:solidFill>
          </a:ln>
        </p:spPr>
        <p:txBody>
          <a:bodyPr wrap="square" rtlCol="0" anchor="ctr">
            <a:noAutofit/>
          </a:bodyPr>
          <a:lstStyle/>
          <a:p>
            <a:pPr algn="ctr"/>
            <a:r>
              <a:rPr lang="en-US" sz="1000" dirty="0"/>
              <a:t>AP1</a:t>
            </a:r>
          </a:p>
        </p:txBody>
      </p:sp>
      <p:sp>
        <p:nvSpPr>
          <p:cNvPr id="23" name="TextBox 22"/>
          <p:cNvSpPr txBox="1"/>
          <p:nvPr/>
        </p:nvSpPr>
        <p:spPr>
          <a:xfrm>
            <a:off x="4337049" y="5180639"/>
            <a:ext cx="1219200" cy="619340"/>
          </a:xfrm>
          <a:prstGeom prst="rect">
            <a:avLst/>
          </a:prstGeom>
          <a:solidFill>
            <a:srgbClr val="66CCFF"/>
          </a:solidFill>
          <a:ln>
            <a:solidFill>
              <a:schemeClr val="tx1"/>
            </a:solidFill>
          </a:ln>
        </p:spPr>
        <p:txBody>
          <a:bodyPr wrap="square" lIns="90000" tIns="0" bIns="0" rtlCol="0" anchor="ctr">
            <a:noAutofit/>
          </a:bodyPr>
          <a:lstStyle/>
          <a:p>
            <a:pPr algn="ctr"/>
            <a:r>
              <a:rPr lang="en-US" sz="1000" dirty="0"/>
              <a:t>AP2</a:t>
            </a:r>
          </a:p>
        </p:txBody>
      </p:sp>
      <p:sp>
        <p:nvSpPr>
          <p:cNvPr id="24" name="TextBox 23"/>
          <p:cNvSpPr txBox="1"/>
          <p:nvPr/>
        </p:nvSpPr>
        <p:spPr>
          <a:xfrm>
            <a:off x="4224070" y="5281130"/>
            <a:ext cx="1219200" cy="619340"/>
          </a:xfrm>
          <a:prstGeom prst="rect">
            <a:avLst/>
          </a:prstGeom>
          <a:solidFill>
            <a:srgbClr val="FFCC66"/>
          </a:solidFill>
          <a:ln>
            <a:solidFill>
              <a:schemeClr val="tx1"/>
            </a:solidFill>
          </a:ln>
        </p:spPr>
        <p:txBody>
          <a:bodyPr wrap="square" lIns="90000" tIns="0" bIns="0" rtlCol="0" anchor="ctr">
            <a:noAutofit/>
          </a:bodyPr>
          <a:lstStyle/>
          <a:p>
            <a:pPr algn="ctr"/>
            <a:r>
              <a:rPr lang="en-US" sz="1000" dirty="0"/>
              <a:t>AP3</a:t>
            </a:r>
          </a:p>
        </p:txBody>
      </p:sp>
      <p:sp>
        <p:nvSpPr>
          <p:cNvPr id="28" name="TextBox 27"/>
          <p:cNvSpPr txBox="1"/>
          <p:nvPr/>
        </p:nvSpPr>
        <p:spPr>
          <a:xfrm>
            <a:off x="1268332" y="5886022"/>
            <a:ext cx="968535" cy="276999"/>
          </a:xfrm>
          <a:prstGeom prst="rect">
            <a:avLst/>
          </a:prstGeom>
          <a:noFill/>
        </p:spPr>
        <p:txBody>
          <a:bodyPr wrap="none" rtlCol="0">
            <a:spAutoFit/>
          </a:bodyPr>
          <a:lstStyle/>
          <a:p>
            <a:r>
              <a:rPr lang="en-US" dirty="0"/>
              <a:t>Co-OFDMA</a:t>
            </a:r>
          </a:p>
        </p:txBody>
      </p:sp>
      <p:sp>
        <p:nvSpPr>
          <p:cNvPr id="29" name="TextBox 28"/>
          <p:cNvSpPr txBox="1"/>
          <p:nvPr/>
        </p:nvSpPr>
        <p:spPr>
          <a:xfrm>
            <a:off x="2836936" y="5870761"/>
            <a:ext cx="968535" cy="276999"/>
          </a:xfrm>
          <a:prstGeom prst="rect">
            <a:avLst/>
          </a:prstGeom>
          <a:noFill/>
        </p:spPr>
        <p:txBody>
          <a:bodyPr wrap="none" rtlCol="0">
            <a:spAutoFit/>
          </a:bodyPr>
          <a:lstStyle/>
          <a:p>
            <a:r>
              <a:rPr lang="en-US" dirty="0"/>
              <a:t>Co-OFDMA</a:t>
            </a:r>
          </a:p>
        </p:txBody>
      </p:sp>
      <p:sp>
        <p:nvSpPr>
          <p:cNvPr id="30" name="TextBox 29"/>
          <p:cNvSpPr txBox="1"/>
          <p:nvPr/>
        </p:nvSpPr>
        <p:spPr>
          <a:xfrm>
            <a:off x="4536787" y="5878552"/>
            <a:ext cx="603050" cy="276999"/>
          </a:xfrm>
          <a:prstGeom prst="rect">
            <a:avLst/>
          </a:prstGeom>
          <a:noFill/>
        </p:spPr>
        <p:txBody>
          <a:bodyPr wrap="none" rtlCol="0">
            <a:spAutoFit/>
          </a:bodyPr>
          <a:lstStyle/>
          <a:p>
            <a:r>
              <a:rPr lang="en-US" dirty="0"/>
              <a:t>Co-SR</a:t>
            </a:r>
          </a:p>
        </p:txBody>
      </p:sp>
      <p:sp>
        <p:nvSpPr>
          <p:cNvPr id="31" name="TextBox 30"/>
          <p:cNvSpPr txBox="1"/>
          <p:nvPr/>
        </p:nvSpPr>
        <p:spPr>
          <a:xfrm>
            <a:off x="6062720" y="5893109"/>
            <a:ext cx="603050" cy="276999"/>
          </a:xfrm>
          <a:prstGeom prst="rect">
            <a:avLst/>
          </a:prstGeom>
          <a:noFill/>
        </p:spPr>
        <p:txBody>
          <a:bodyPr wrap="none" rtlCol="0">
            <a:spAutoFit/>
          </a:bodyPr>
          <a:lstStyle/>
          <a:p>
            <a:r>
              <a:rPr lang="en-US" dirty="0"/>
              <a:t>Co-SR</a:t>
            </a:r>
          </a:p>
        </p:txBody>
      </p:sp>
      <p:sp>
        <p:nvSpPr>
          <p:cNvPr id="32" name="TextBox 31"/>
          <p:cNvSpPr txBox="1"/>
          <p:nvPr/>
        </p:nvSpPr>
        <p:spPr>
          <a:xfrm>
            <a:off x="5841001" y="5180639"/>
            <a:ext cx="1219200" cy="619340"/>
          </a:xfrm>
          <a:prstGeom prst="rect">
            <a:avLst/>
          </a:prstGeom>
          <a:solidFill>
            <a:srgbClr val="66CCFF"/>
          </a:solidFill>
          <a:ln>
            <a:solidFill>
              <a:schemeClr val="tx1"/>
            </a:solidFill>
          </a:ln>
        </p:spPr>
        <p:txBody>
          <a:bodyPr wrap="square" lIns="90000" tIns="0" bIns="0" rtlCol="0" anchor="ctr">
            <a:noAutofit/>
          </a:bodyPr>
          <a:lstStyle/>
          <a:p>
            <a:pPr algn="ctr"/>
            <a:r>
              <a:rPr lang="en-US" sz="1000" dirty="0"/>
              <a:t>AP2</a:t>
            </a:r>
          </a:p>
        </p:txBody>
      </p:sp>
      <p:sp>
        <p:nvSpPr>
          <p:cNvPr id="33" name="TextBox 32"/>
          <p:cNvSpPr txBox="1"/>
          <p:nvPr/>
        </p:nvSpPr>
        <p:spPr>
          <a:xfrm>
            <a:off x="5728022" y="5281130"/>
            <a:ext cx="1219200" cy="619340"/>
          </a:xfrm>
          <a:prstGeom prst="rect">
            <a:avLst/>
          </a:prstGeom>
          <a:solidFill>
            <a:srgbClr val="FFCC66"/>
          </a:solidFill>
          <a:ln>
            <a:solidFill>
              <a:schemeClr val="tx1"/>
            </a:solidFill>
          </a:ln>
        </p:spPr>
        <p:txBody>
          <a:bodyPr wrap="square" lIns="90000" tIns="0" bIns="0" rtlCol="0" anchor="ctr">
            <a:noAutofit/>
          </a:bodyPr>
          <a:lstStyle/>
          <a:p>
            <a:pPr algn="ctr"/>
            <a:r>
              <a:rPr lang="en-US" sz="1000" dirty="0"/>
              <a:t>AP3</a:t>
            </a:r>
          </a:p>
        </p:txBody>
      </p:sp>
    </p:spTree>
    <p:extLst>
      <p:ext uri="{BB962C8B-B14F-4D97-AF65-F5344CB8AC3E}">
        <p14:creationId xmlns:p14="http://schemas.microsoft.com/office/powerpoint/2010/main" val="58790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26249"/>
            <a:ext cx="8220075" cy="821551"/>
          </a:xfrm>
        </p:spPr>
        <p:txBody>
          <a:bodyPr/>
          <a:lstStyle/>
          <a:p>
            <a:r>
              <a:rPr lang="en-US" dirty="0"/>
              <a:t>Guaranteed parameters for Resource Sharing</a:t>
            </a:r>
          </a:p>
        </p:txBody>
      </p:sp>
      <p:sp>
        <p:nvSpPr>
          <p:cNvPr id="26" name="Rectangle 3"/>
          <p:cNvSpPr txBox="1">
            <a:spLocks noChangeArrowheads="1"/>
          </p:cNvSpPr>
          <p:nvPr/>
        </p:nvSpPr>
        <p:spPr>
          <a:xfrm>
            <a:off x="381000" y="1371600"/>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Following the previous slides we understand that even when resource sharing between the APs is guaranteed, the gain associated with each AP depends on specific coordination parameters</a:t>
            </a:r>
            <a:endParaRPr lang="en-US" sz="2000" b="0" strike="sngStrike" kern="0" dirty="0"/>
          </a:p>
          <a:p>
            <a:pPr>
              <a:lnSpc>
                <a:spcPct val="110000"/>
              </a:lnSpc>
              <a:spcBef>
                <a:spcPts val="600"/>
              </a:spcBef>
              <a:spcAft>
                <a:spcPts val="600"/>
              </a:spcAft>
            </a:pPr>
            <a:r>
              <a:rPr lang="en-US" sz="2000" b="0" kern="0" dirty="0"/>
              <a:t>We suggest to define in advance a set of parameters that will be used as a basis for the coordinated transmissions between the participant APs </a:t>
            </a:r>
          </a:p>
          <a:p>
            <a:pPr lvl="1">
              <a:lnSpc>
                <a:spcPct val="110000"/>
              </a:lnSpc>
              <a:spcBef>
                <a:spcPts val="600"/>
              </a:spcBef>
              <a:spcAft>
                <a:spcPts val="600"/>
              </a:spcAft>
            </a:pPr>
            <a:r>
              <a:rPr lang="en-US" sz="1600" kern="0" dirty="0"/>
              <a:t>These parameters will take into account the needs and capabilities of those APs</a:t>
            </a:r>
          </a:p>
          <a:p>
            <a:pPr>
              <a:lnSpc>
                <a:spcPct val="110000"/>
              </a:lnSpc>
              <a:spcBef>
                <a:spcPts val="600"/>
              </a:spcBef>
              <a:spcAft>
                <a:spcPts val="600"/>
              </a:spcAft>
            </a:pPr>
            <a:r>
              <a:rPr lang="en-US" sz="2000" b="0" kern="0" dirty="0"/>
              <a:t>The M-AP Coordinated agreement should be based on a set of parameters that satisfies all participating APs</a:t>
            </a:r>
            <a:endParaRPr lang="en-US" sz="1600" b="0" kern="0" dirty="0">
              <a:solidFill>
                <a:srgbClr val="00B050"/>
              </a:solidFill>
            </a:endParaRP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spTree>
    <p:extLst>
      <p:ext uri="{BB962C8B-B14F-4D97-AF65-F5344CB8AC3E}">
        <p14:creationId xmlns:p14="http://schemas.microsoft.com/office/powerpoint/2010/main" val="424196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26249"/>
            <a:ext cx="8220075" cy="821551"/>
          </a:xfrm>
        </p:spPr>
        <p:txBody>
          <a:bodyPr/>
          <a:lstStyle/>
          <a:p>
            <a:r>
              <a:rPr lang="en-US" dirty="0"/>
              <a:t>M-AP Coordination Agreement parameters</a:t>
            </a:r>
          </a:p>
        </p:txBody>
      </p:sp>
      <p:sp>
        <p:nvSpPr>
          <p:cNvPr id="26" name="Rectangle 3"/>
          <p:cNvSpPr txBox="1">
            <a:spLocks noChangeArrowheads="1"/>
          </p:cNvSpPr>
          <p:nvPr/>
        </p:nvSpPr>
        <p:spPr>
          <a:xfrm>
            <a:off x="381000" y="1371600"/>
            <a:ext cx="8305800" cy="49530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It is assumed that the capabilities of all APs are known before the M-AP coordination agreement is established.</a:t>
            </a:r>
          </a:p>
          <a:p>
            <a:pPr>
              <a:lnSpc>
                <a:spcPct val="110000"/>
              </a:lnSpc>
              <a:spcBef>
                <a:spcPts val="600"/>
              </a:spcBef>
              <a:spcAft>
                <a:spcPts val="600"/>
              </a:spcAft>
            </a:pPr>
            <a:r>
              <a:rPr lang="en-US" sz="2000" b="0" kern="0" dirty="0"/>
              <a:t>The parameters which may be included in such an agreement should be those that remain fixed for the entire lifetime of that agreement.</a:t>
            </a:r>
          </a:p>
          <a:p>
            <a:pPr>
              <a:lnSpc>
                <a:spcPct val="110000"/>
              </a:lnSpc>
              <a:spcBef>
                <a:spcPts val="600"/>
              </a:spcBef>
              <a:spcAft>
                <a:spcPts val="600"/>
              </a:spcAft>
            </a:pPr>
            <a:r>
              <a:rPr lang="en-US" sz="2000" b="0" kern="0" dirty="0"/>
              <a:t>For example, parameters that may be included in a M-AP Coordination agreement are:</a:t>
            </a:r>
          </a:p>
          <a:p>
            <a:pPr lvl="1">
              <a:lnSpc>
                <a:spcPct val="110000"/>
              </a:lnSpc>
              <a:spcBef>
                <a:spcPts val="600"/>
              </a:spcBef>
              <a:spcAft>
                <a:spcPts val="600"/>
              </a:spcAft>
            </a:pPr>
            <a:r>
              <a:rPr lang="en-US" sz="1600" kern="0" dirty="0"/>
              <a:t>Coordination scheme </a:t>
            </a:r>
          </a:p>
          <a:p>
            <a:pPr lvl="1">
              <a:lnSpc>
                <a:spcPct val="110000"/>
              </a:lnSpc>
              <a:spcBef>
                <a:spcPts val="600"/>
              </a:spcBef>
              <a:spcAft>
                <a:spcPts val="600"/>
              </a:spcAft>
            </a:pPr>
            <a:r>
              <a:rPr lang="en-US" sz="1600" b="0" kern="0" dirty="0"/>
              <a:t>Max Operation BW</a:t>
            </a:r>
          </a:p>
          <a:p>
            <a:pPr lvl="1">
              <a:lnSpc>
                <a:spcPct val="110000"/>
              </a:lnSpc>
              <a:spcBef>
                <a:spcPts val="600"/>
              </a:spcBef>
              <a:spcAft>
                <a:spcPts val="600"/>
              </a:spcAft>
            </a:pPr>
            <a:r>
              <a:rPr lang="en-US" sz="1600" b="0" kern="0" dirty="0"/>
              <a:t>Should resources be shared with: All APs? A subset of all </a:t>
            </a:r>
            <a:r>
              <a:rPr lang="en-US" sz="1600" kern="0" dirty="0"/>
              <a:t>APs? (Sharing Method of resources) </a:t>
            </a: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spTree>
    <p:extLst>
      <p:ext uri="{BB962C8B-B14F-4D97-AF65-F5344CB8AC3E}">
        <p14:creationId xmlns:p14="http://schemas.microsoft.com/office/powerpoint/2010/main" val="20604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presents the </a:t>
            </a:r>
            <a:r>
              <a:rPr lang="en-US" sz="2000" b="0" kern="0" dirty="0"/>
              <a:t>M-AP coordination agreement as the pre-requisite for a M-AP coordinated transmission</a:t>
            </a:r>
          </a:p>
          <a:p>
            <a:pPr>
              <a:lnSpc>
                <a:spcPct val="110000"/>
              </a:lnSpc>
              <a:spcBef>
                <a:spcPts val="600"/>
              </a:spcBef>
              <a:spcAft>
                <a:spcPts val="600"/>
              </a:spcAft>
            </a:pPr>
            <a:r>
              <a:rPr lang="en-US" sz="2000" b="0" kern="0" dirty="0"/>
              <a:t>The M-AP Coordination Agreement needs to include a set of parameters that will not be modified during the lifetime of the agreement in order to guarantee that the future sharing of the resources will be based on these agreed parameters.</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spTree>
    <p:extLst>
      <p:ext uri="{BB962C8B-B14F-4D97-AF65-F5344CB8AC3E}">
        <p14:creationId xmlns:p14="http://schemas.microsoft.com/office/powerpoint/2010/main" val="157894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4724401"/>
          </a:xfrm>
        </p:spPr>
        <p:txBody>
          <a:bodyPr>
            <a:normAutofit/>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11-22-1895-00-00uhr-thoughts_on_map_assumptions</a:t>
            </a:r>
          </a:p>
          <a:p>
            <a:pPr marL="0" indent="0">
              <a:buNone/>
            </a:pPr>
            <a:r>
              <a:rPr lang="en-US" sz="2000" b="0" dirty="0"/>
              <a:t>[10] 11-23-767-00-00uhr-map_coordination_agreement</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2"/>
          </p:nvPr>
        </p:nvSpPr>
        <p:spPr/>
        <p:txBody>
          <a:bodyPr/>
          <a:lstStyle/>
          <a:p>
            <a:r>
              <a:rPr lang="en-US"/>
              <a:t>Slide </a:t>
            </a:r>
            <a:fld id="{303B08C7-0CD1-8846-8502-BF7BB64F440C}" type="slidenum">
              <a:rPr lang="en-US" smtClean="0"/>
              <a:pPr/>
              <a:t>9</a:t>
            </a:fld>
            <a:endParaRPr lang="en-US" dirty="0"/>
          </a:p>
        </p:txBody>
      </p:sp>
    </p:spTree>
    <p:extLst>
      <p:ext uri="{BB962C8B-B14F-4D97-AF65-F5344CB8AC3E}">
        <p14:creationId xmlns:p14="http://schemas.microsoft.com/office/powerpoint/2010/main" val="39303561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193023</TotalTime>
  <Words>1071</Words>
  <Application>Microsoft Office PowerPoint</Application>
  <PresentationFormat>On-screen Show (4:3)</PresentationFormat>
  <Paragraphs>116</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굴림</vt:lpstr>
      <vt:lpstr>Times New Roman</vt:lpstr>
      <vt:lpstr>Wingdings</vt:lpstr>
      <vt:lpstr>802-11-Submission</vt:lpstr>
      <vt:lpstr>M-AP Coordination Agreement – follow up </vt:lpstr>
      <vt:lpstr>Introduction</vt:lpstr>
      <vt:lpstr>Short Recap</vt:lpstr>
      <vt:lpstr> Different per-AP Considerations</vt:lpstr>
      <vt:lpstr> An example</vt:lpstr>
      <vt:lpstr>Guaranteed parameters for Resource Sharing</vt:lpstr>
      <vt:lpstr>M-AP Coordination Agreement parameters</vt:lpstr>
      <vt:lpstr>Summary</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869</cp:revision>
  <cp:lastPrinted>1998-02-10T13:28:06Z</cp:lastPrinted>
  <dcterms:created xsi:type="dcterms:W3CDTF">2013-11-12T18:41:50Z</dcterms:created>
  <dcterms:modified xsi:type="dcterms:W3CDTF">2023-07-04T13:55:01Z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(3)1N7waF5URhicQl1DcSXMRm37yYuVQ3ueYX8ceKlgRx1sk9L7Fdwb3kVuX69zg2KkvfdaVyRk
evZ6uR17NeW5b0uGz8cp3HhGPThw3GHktyj94JNwRE81mbgH8GKelsOJLlOJs4gcZtM7uPg4
LMQgqpfqxAbeZOPx/GPyntu35gv3p83HN3T+nILpZgu2Gpglqu8+R0g9qJNWHJGR0xtG9OqY
mXmesWb8fnM1ayfR/F</vt:lpwstr>
  </property>
  <property fmtid="{D5CDD505-2E9C-101B-9397-08002B2CF9AE}" pid="4" name="_2015_ms_pID_7253431">
    <vt:lpwstr>/m9HkYLQDBwgYkzsuP5TxTE80W3B0o5Sxx3shKVEzARUoexAqDQ8K3
8c86fZDQrAnmWc8q7D+gyW7YTTtDmAa2nmHXK3HV4CLAHjWma+KvZ4OyXC2xno+1tNFww7jf
wjK7qaKbTvYYVNxMGMppkpno63hjDcV8F+7rouQ1NOJOZdilHag0mBTCdqdC4xIotGEwz4XJ
2vw8Y4mQBhIW/d+ysoZxb14+PGuDW0ZEHbJr</vt:lpwstr>
  </property>
  <property fmtid="{D5CDD505-2E9C-101B-9397-08002B2CF9AE}" pid="5" name="_2015_ms_pID_7253432">
    <vt:lpwstr>kQ==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