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65" r:id="rId5"/>
    <p:sldId id="269" r:id="rId6"/>
    <p:sldId id="260" r:id="rId7"/>
    <p:sldId id="261" r:id="rId8"/>
    <p:sldId id="262" r:id="rId9"/>
    <p:sldId id="263" r:id="rId10"/>
    <p:sldId id="283" r:id="rId11"/>
    <p:sldId id="284" r:id="rId12"/>
    <p:sldId id="287" r:id="rId13"/>
    <p:sldId id="288" r:id="rId14"/>
    <p:sldId id="289" r:id="rId15"/>
    <p:sldId id="295" r:id="rId16"/>
    <p:sldId id="294" r:id="rId17"/>
    <p:sldId id="293" r:id="rId18"/>
    <p:sldId id="300" r:id="rId19"/>
    <p:sldId id="301" r:id="rId20"/>
    <p:sldId id="296" r:id="rId21"/>
    <p:sldId id="297" r:id="rId22"/>
    <p:sldId id="298" r:id="rId23"/>
    <p:sldId id="29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157" d="100"/>
          <a:sy n="157" d="100"/>
        </p:scale>
        <p:origin x="180" y="23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13337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66862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024415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81907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2462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802.11-23/1036r1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June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dcn/23/1-23-0017-01-Mntg-proposed-resolution-of-cid-109-in-wg-ballot-of-p802-revc-d1-0.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ARC-SC-agenda-June-26-2023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2023-06-26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26 June 2023</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t>June/July plan reminder:</a:t>
            </a:r>
          </a:p>
          <a:p>
            <a:pPr marL="857250" lvl="1" indent="-457200">
              <a:lnSpc>
                <a:spcPct val="90000"/>
              </a:lnSpc>
              <a:spcBef>
                <a:spcPts val="300"/>
              </a:spcBef>
              <a:spcAft>
                <a:spcPts val="0"/>
              </a:spcAft>
              <a:buFont typeface="Arial" panose="020B0604020202020204" pitchFamily="34" charset="0"/>
              <a:buChar char="•"/>
              <a:defRPr/>
            </a:pPr>
            <a:r>
              <a:rPr lang="en-US" sz="2400" dirty="0"/>
              <a:t>Teleconferences on June 12 (past) and June 26 (today), to discuss how to define “IEEE 802 Network” for REV802</a:t>
            </a:r>
          </a:p>
          <a:p>
            <a:pPr marL="857250" lvl="1" indent="-457200">
              <a:lnSpc>
                <a:spcPct val="90000"/>
              </a:lnSpc>
              <a:spcBef>
                <a:spcPts val="300"/>
              </a:spcBef>
              <a:spcAft>
                <a:spcPts val="0"/>
              </a:spcAft>
              <a:buFont typeface="Arial" panose="020B0604020202020204" pitchFamily="34" charset="0"/>
              <a:buChar char="•"/>
              <a:defRPr/>
            </a:pPr>
            <a:r>
              <a:rPr lang="en-US" sz="2400" dirty="0"/>
              <a:t>Annex G discussion to resume at July plenary</a:t>
            </a:r>
          </a:p>
          <a:p>
            <a:pPr marL="457200" indent="-457200">
              <a:lnSpc>
                <a:spcPct val="90000"/>
              </a:lnSpc>
              <a:spcBef>
                <a:spcPts val="300"/>
              </a:spcBef>
              <a:spcAft>
                <a:spcPts val="0"/>
              </a:spcAft>
              <a:buFont typeface="Arial" panose="020B0604020202020204" pitchFamily="34" charset="0"/>
              <a:buChar char="•"/>
              <a:defRPr/>
            </a:pPr>
            <a:r>
              <a:rPr lang="en-US" sz="2800" dirty="0"/>
              <a:t>Update on IEEE 802 Revision</a:t>
            </a:r>
          </a:p>
          <a:p>
            <a:pPr marL="457200" indent="-457200">
              <a:lnSpc>
                <a:spcPct val="90000"/>
              </a:lnSpc>
              <a:spcBef>
                <a:spcPts val="300"/>
              </a:spcBef>
              <a:spcAft>
                <a:spcPts val="0"/>
              </a:spcAft>
              <a:buFont typeface="Arial" panose="020B0604020202020204" pitchFamily="34" charset="0"/>
              <a:buChar char="•"/>
              <a:defRPr/>
            </a:pPr>
            <a:r>
              <a:rPr lang="en-US" sz="2800" dirty="0"/>
              <a:t>EPD/LPD discussion in 802REVc</a:t>
            </a:r>
          </a:p>
          <a:p>
            <a:pPr marL="457200" indent="-457200">
              <a:lnSpc>
                <a:spcPct val="90000"/>
              </a:lnSpc>
              <a:spcBef>
                <a:spcPts val="300"/>
              </a:spcBef>
              <a:spcAft>
                <a:spcPts val="0"/>
              </a:spcAft>
              <a:buFont typeface="Arial" panose="020B0604020202020204" pitchFamily="34" charset="0"/>
              <a:buChar char="•"/>
              <a:defRPr/>
            </a:pPr>
            <a:r>
              <a:rPr lang="en-US" sz="2800" dirty="0"/>
              <a:t>Definition of “IEEE 802 Network”</a:t>
            </a:r>
          </a:p>
          <a:p>
            <a:pPr marL="457200" indent="-457200">
              <a:lnSpc>
                <a:spcPct val="90000"/>
              </a:lnSpc>
              <a:spcBef>
                <a:spcPts val="300"/>
              </a:spcBef>
              <a:spcAft>
                <a:spcPts val="0"/>
              </a:spcAft>
              <a:buFont typeface="Arial" panose="020B0604020202020204" pitchFamily="34" charset="0"/>
              <a:buChar char="•"/>
              <a:defRPr/>
            </a:pPr>
            <a:endParaRPr lang="en-US" sz="2800" dirty="0"/>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802REVc – update and EPD/LPD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ea typeface="ＭＳ Ｐゴシック" pitchFamily="2"/>
              </a:rPr>
              <a:t>EPD/LPD discussion:</a:t>
            </a:r>
          </a:p>
          <a:p>
            <a:pPr lvl="1">
              <a:buFont typeface="Arial" pitchFamily="34"/>
              <a:buChar char="•"/>
            </a:pPr>
            <a:r>
              <a:rPr lang="en-US" sz="2400" dirty="0">
                <a:ea typeface="ＭＳ Ｐゴシック" pitchFamily="2"/>
              </a:rPr>
              <a:t>Review of </a:t>
            </a:r>
            <a:r>
              <a:rPr lang="en-US" sz="2400" dirty="0">
                <a:hlinkClick r:id="rId3"/>
              </a:rPr>
              <a:t>11-20/0174r0</a:t>
            </a:r>
            <a:endParaRPr lang="en-US" sz="2400" dirty="0">
              <a:ea typeface="ＭＳ Ｐゴシック" pitchFamily="2"/>
              <a:hlinkClick r:id="rId4"/>
            </a:endParaRPr>
          </a:p>
          <a:p>
            <a:pPr lvl="1">
              <a:buFont typeface="Arial" pitchFamily="34"/>
              <a:buChar char="•"/>
            </a:pPr>
            <a:r>
              <a:rPr lang="en-US" sz="2400" dirty="0">
                <a:ea typeface="ＭＳ Ｐゴシック" pitchFamily="2"/>
                <a:hlinkClick r:id="rId4"/>
              </a:rPr>
              <a:t>https://mentor.ieee.org/802.1/dcn/23/1-23-0017-01-Mntg-proposed-resolution-of-cid-109-in-wg-ballot-of-p802-revc-d1-0.docx</a:t>
            </a:r>
            <a:r>
              <a:rPr lang="en-US" sz="2400" dirty="0">
                <a:ea typeface="ＭＳ Ｐゴシック" pitchFamily="2"/>
              </a:rPr>
              <a:t> (Note: 802.1 Mentor)</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dirty="0"/>
              <a:t>Reminder of discussion last time (slides 19-22, notes on 23), especially existing “definitions” on slide 19</a:t>
            </a:r>
          </a:p>
          <a:p>
            <a:pPr lvl="0">
              <a:buClr>
                <a:srgbClr val="000000"/>
              </a:buClr>
              <a:buSzPct val="100000"/>
              <a:buFont typeface="Arial" pitchFamily="34"/>
              <a:buChar char="•"/>
            </a:pPr>
            <a:r>
              <a:rPr lang="en-US" dirty="0"/>
              <a:t>Proposal for definition (Max Riegel):</a:t>
            </a:r>
          </a:p>
          <a:p>
            <a:pPr lvl="1">
              <a:buFont typeface="Arial" pitchFamily="34"/>
              <a:buChar char="•"/>
            </a:pPr>
            <a:r>
              <a:rPr lang="en-US" dirty="0">
                <a:latin typeface="Arial" panose="020B0604020202020204" pitchFamily="34" charset="0"/>
              </a:rPr>
              <a:t>As a starting point for further textual refinements, I would like to propose a definition aligned to the approach adopted in the 802.1CF Recommended Practice for Network Reference Model and Functional Description of IEEE 802 ® Access Network. It relies on the usage of the 'IEEE 802 MAC address' as defined through IEEE Std 802 as the common property of IEEE 802 networks</a:t>
            </a:r>
          </a:p>
          <a:p>
            <a:pPr lvl="1">
              <a:buFont typeface="Arial" pitchFamily="34"/>
              <a:buChar char="•"/>
            </a:pPr>
            <a:r>
              <a:rPr lang="en-US" u="sng" dirty="0">
                <a:solidFill>
                  <a:srgbClr val="000000"/>
                </a:solidFill>
                <a:effectLst/>
                <a:latin typeface="Arial" panose="020B0604020202020204" pitchFamily="34" charset="0"/>
                <a:ea typeface="Times New Roman" panose="02020603050405020304" pitchFamily="18" charset="0"/>
              </a:rPr>
              <a:t>Draft proposal of updated definition:</a:t>
            </a:r>
            <a:endParaRPr lang="en-US" u="sng" dirty="0">
              <a:latin typeface="Calibri" panose="020F0502020204030204" pitchFamily="34" charset="0"/>
              <a:ea typeface="Times New Roman" panose="02020603050405020304" pitchFamily="18" charset="0"/>
            </a:endParaRPr>
          </a:p>
          <a:p>
            <a:pPr marL="857250" lvl="2" indent="0"/>
            <a:r>
              <a:rPr lang="en-US" sz="2000" b="1" i="1" u="sng" dirty="0">
                <a:solidFill>
                  <a:srgbClr val="000000"/>
                </a:solidFill>
                <a:effectLst/>
                <a:latin typeface="Arial" panose="020B0604020202020204" pitchFamily="34" charset="0"/>
                <a:ea typeface="Times New Roman" panose="02020603050405020304" pitchFamily="18" charset="0"/>
              </a:rPr>
              <a:t>IEEE 802 ® network: </a:t>
            </a:r>
            <a:r>
              <a:rPr lang="en-US" sz="1800" dirty="0">
                <a:effectLst/>
                <a:latin typeface="Calibri" panose="020F0502020204030204" pitchFamily="34" charset="0"/>
                <a:ea typeface="Calibri" panose="020F0502020204030204" pitchFamily="34" charset="0"/>
              </a:rPr>
              <a:t>an interconnected group of two or more devices </a:t>
            </a:r>
            <a:r>
              <a:rPr lang="en-US" sz="2000" b="1" i="1" u="sng" dirty="0">
                <a:solidFill>
                  <a:srgbClr val="000000"/>
                </a:solidFill>
                <a:effectLst/>
                <a:latin typeface="Arial" panose="020B0604020202020204" pitchFamily="34" charset="0"/>
                <a:ea typeface="Times New Roman" panose="02020603050405020304" pitchFamily="18" charset="0"/>
              </a:rPr>
              <a:t>that forward user data frames according to IEEE 802 medium access control (MAC) addresses, and IEEE 802 MAC addresses identify the endpoints of the communication.</a:t>
            </a:r>
            <a:endParaRPr lang="en-US" sz="2000" b="1" i="1" u="sng" dirty="0">
              <a:latin typeface="Calibri" panose="020F0502020204030204" pitchFamily="34" charset="0"/>
              <a:ea typeface="Times New Roman" panose="02020603050405020304" pitchFamily="18" charset="0"/>
            </a:endParaRPr>
          </a:p>
          <a:p>
            <a:pPr lvl="1">
              <a:buFont typeface="Arial" pitchFamily="34"/>
              <a:buChar char="•"/>
            </a:pPr>
            <a:r>
              <a:rPr lang="en-US" dirty="0">
                <a:solidFill>
                  <a:srgbClr val="000000"/>
                </a:solidFill>
                <a:effectLst/>
                <a:latin typeface="Arial" panose="020B0604020202020204" pitchFamily="34" charset="0"/>
                <a:ea typeface="Times New Roman" panose="02020603050405020304" pitchFamily="18" charset="0"/>
              </a:rPr>
              <a:t>Further discussion and refinements might be necessary to make the definition really fitting the many different scenarios that are covered in IEEE 802 standards</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025920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lvl="0">
              <a:buClr>
                <a:srgbClr val="000000"/>
              </a:buClr>
              <a:buSzPct val="100000"/>
              <a:buFont typeface="Arial" pitchFamily="34"/>
              <a:buChar char="•"/>
            </a:pPr>
            <a:r>
              <a:rPr lang="en-US" sz="3200" dirty="0"/>
              <a:t>Two definitions currently in draft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solidFill>
                  <a:srgbClr val="000000"/>
                </a:solidFill>
                <a:latin typeface="Arial" pitchFamily="2"/>
                <a:ea typeface="ＭＳ Ｐゴシック" pitchFamily="2"/>
              </a:rPr>
              <a:t>IEEE 802® network: A network consisting of one or more interconnected networks each using a medium access control (MAC) protocol specified in an IEEE 802 standard.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network is required, at a minimum, to support the MAC Internal Sublayer Service specified in IEEE Std 802.1AC and support the use of </a:t>
            </a:r>
            <a:r>
              <a:rPr lang="en-US" sz="2400" dirty="0" err="1">
                <a:latin typeface="Arial" pitchFamily="2"/>
                <a:ea typeface="ＭＳ Ｐゴシック" pitchFamily="2"/>
              </a:rPr>
              <a:t>EtherTypes</a:t>
            </a:r>
            <a:r>
              <a:rPr lang="en-US" sz="2400" dirty="0">
                <a:latin typeface="Arial" pitchFamily="2"/>
                <a:ea typeface="ＭＳ Ｐゴシック" pitchFamily="2"/>
              </a:rPr>
              <a:t> for protocol identification at the LLC sublayer.</a:t>
            </a:r>
          </a:p>
          <a:p>
            <a:pPr>
              <a:buFont typeface="Arial" pitchFamily="34"/>
              <a:buChar char="•"/>
            </a:pPr>
            <a:r>
              <a:rPr lang="en-US" sz="3200" dirty="0"/>
              <a:t>Characteristics?</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Frame based</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MAC address (48 or 64 bit)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04859995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26 June 2023,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- 2</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buFont typeface="Arial" pitchFamily="34"/>
              <a:buChar char="•"/>
            </a:pPr>
            <a:r>
              <a:rPr lang="en-US" sz="3200" dirty="0"/>
              <a:t>There are multiple network technologies that use 802.1Q bridges for interconnection that are not part of the IEEE 802 family of networks. (see comment)</a:t>
            </a:r>
          </a:p>
          <a:p>
            <a:pPr marL="400050" lvl="2" indent="0" hangingPunct="0">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An IEEE 802 compatible network</a:t>
            </a:r>
          </a:p>
          <a:p>
            <a:pPr lvl="0">
              <a:buFont typeface="Arial" pitchFamily="34"/>
              <a:buChar char="•"/>
            </a:pPr>
            <a:r>
              <a:rPr lang="en-US" sz="3200" dirty="0"/>
              <a:t>Bridged IEEE 802 Network is used.</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Bridged IEEE 802® network: A network of two or more interconnected IEEE 802 networks.</a:t>
            </a:r>
          </a:p>
          <a:p>
            <a:pPr marL="400050" lvl="2" indent="0" hangingPunct="0">
              <a:lnSpc>
                <a:spcPct val="100000"/>
              </a:lnSpc>
              <a:spcBef>
                <a:spcPts val="799"/>
              </a:spcBef>
              <a:buFont typeface="Arial" pitchFamily="34"/>
              <a:buChar char="–"/>
              <a:tabLst>
                <a:tab pos="571320" algn="l"/>
                <a:tab pos="1485719" algn="l"/>
                <a:tab pos="2400119" algn="l"/>
                <a:tab pos="3314519" algn="l"/>
                <a:tab pos="4228919" algn="l"/>
                <a:tab pos="5143320" algn="l"/>
                <a:tab pos="6057720" algn="l"/>
                <a:tab pos="6972120" algn="l"/>
                <a:tab pos="7886520" algn="l"/>
                <a:tab pos="8800920" algn="l"/>
                <a:tab pos="9715320" algn="l"/>
              </a:tabLst>
            </a:pPr>
            <a:r>
              <a:rPr lang="en-US" sz="2400" dirty="0">
                <a:latin typeface="Arial" pitchFamily="2"/>
                <a:ea typeface="ＭＳ Ｐゴシック" pitchFamily="2"/>
              </a:rPr>
              <a:t>IEEE 802 compatible network: A network that can be interconnected with other networks, including IEEE 802 networks, using IEEE 802.1Q bridges.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65901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b="0" i="0" u="none" strike="noStrike" baseline="0" dirty="0">
                <a:latin typeface="Times New Roman" panose="02020603050405020304" pitchFamily="18" charset="0"/>
              </a:rPr>
              <a:t>The early IEEE 802 local area network (LAN) wired technologies used shared-medium communication,</a:t>
            </a:r>
          </a:p>
          <a:p>
            <a:pPr algn="l">
              <a:lnSpc>
                <a:spcPts val="2000"/>
              </a:lnSpc>
            </a:pPr>
            <a:r>
              <a:rPr lang="en-US" sz="1800" b="0" i="0" u="none" strike="noStrike" baseline="0" dirty="0">
                <a:latin typeface="Times New Roman" panose="02020603050405020304" pitchFamily="18" charset="0"/>
              </a:rPr>
              <a:t>with information broadcast for all stations to receive. That approach has evolved over the years, but in ways</a:t>
            </a:r>
          </a:p>
          <a:p>
            <a:pPr algn="l">
              <a:lnSpc>
                <a:spcPts val="2000"/>
              </a:lnSpc>
            </a:pPr>
            <a:r>
              <a:rPr lang="en-US" sz="1800" b="0" i="0" u="none" strike="noStrike" baseline="0" dirty="0">
                <a:latin typeface="Times New Roman" panose="02020603050405020304" pitchFamily="18" charset="0"/>
              </a:rPr>
              <a:t>that preserve the appearance of simple peer-to-peer communications behavior for end stations. In particular,</a:t>
            </a:r>
          </a:p>
          <a:p>
            <a:pPr algn="l">
              <a:lnSpc>
                <a:spcPts val="2000"/>
              </a:lnSpc>
            </a:pPr>
            <a:r>
              <a:rPr lang="en-US" sz="1800" b="0" i="0" u="none" strike="noStrike" baseline="0" dirty="0">
                <a:latin typeface="Times New Roman" panose="02020603050405020304" pitchFamily="18" charset="0"/>
              </a:rPr>
              <a:t>the use of bridges, as described in 5.3.2, for interconnecting IEEE 802 networks is now widespread. These</a:t>
            </a:r>
          </a:p>
          <a:p>
            <a:pPr algn="l">
              <a:lnSpc>
                <a:spcPts val="2000"/>
              </a:lnSpc>
            </a:pPr>
            <a:r>
              <a:rPr lang="en-US" sz="1800" b="0" i="0" u="none" strike="noStrike" baseline="0" dirty="0">
                <a:latin typeface="Times New Roman" panose="02020603050405020304" pitchFamily="18" charset="0"/>
              </a:rPr>
              <a:t>bridges allow the construction of networks with much larger numbers of end stations and much higher</a:t>
            </a:r>
          </a:p>
          <a:p>
            <a:pPr algn="l">
              <a:lnSpc>
                <a:spcPts val="2000"/>
              </a:lnSpc>
            </a:pPr>
            <a:r>
              <a:rPr lang="en-US" sz="1800" b="0" i="0" u="none" strike="noStrike" baseline="0" dirty="0">
                <a:latin typeface="Times New Roman" panose="02020603050405020304" pitchFamily="18" charset="0"/>
              </a:rPr>
              <a:t>aggregate throughput than would be achievable with a single shared-medium. End stations attached to such</a:t>
            </a:r>
          </a:p>
          <a:p>
            <a:pPr algn="l">
              <a:lnSpc>
                <a:spcPts val="2000"/>
              </a:lnSpc>
            </a:pPr>
            <a:r>
              <a:rPr lang="en-US" sz="1800" b="0" i="0" u="none" strike="noStrike" baseline="0" dirty="0">
                <a:latin typeface="Times New Roman" panose="02020603050405020304" pitchFamily="18" charset="0"/>
              </a:rPr>
              <a:t>a bridged IEEE 802 network can communicate with each other just as though they were attached to a single</a:t>
            </a:r>
          </a:p>
          <a:p>
            <a:pPr algn="l">
              <a:lnSpc>
                <a:spcPts val="2000"/>
              </a:lnSpc>
            </a:pPr>
            <a:r>
              <a:rPr lang="en-US" sz="1800" b="0" i="0" u="none" strike="noStrike" baseline="0" dirty="0">
                <a:latin typeface="Times New Roman" panose="02020603050405020304" pitchFamily="18" charset="0"/>
              </a:rPr>
              <a:t>shared-medium; however, the ability to communicate with other stations can be limited by use of</a:t>
            </a:r>
          </a:p>
          <a:p>
            <a:pPr algn="l">
              <a:lnSpc>
                <a:spcPts val="2000"/>
              </a:lnSpc>
            </a:pPr>
            <a:r>
              <a:rPr lang="en-US" sz="1800" b="0" i="0" u="none" strike="noStrike" baseline="0" dirty="0">
                <a:latin typeface="Times New Roman" panose="02020603050405020304" pitchFamily="18" charset="0"/>
              </a:rPr>
              <a:t>management facilities in the bridges, particularly where broadcast or multicast transmissions are involved. A</a:t>
            </a:r>
          </a:p>
          <a:p>
            <a:pPr algn="l">
              <a:lnSpc>
                <a:spcPts val="2000"/>
              </a:lnSpc>
            </a:pPr>
            <a:r>
              <a:rPr lang="en-US" sz="1800" b="0" i="0" u="none" strike="noStrike" baseline="0" dirty="0">
                <a:latin typeface="Times New Roman" panose="02020603050405020304" pitchFamily="18" charset="0"/>
              </a:rPr>
              <a:t>further stage in this evolution has led to the use of point-to-point full duplex communication in LANs, either</a:t>
            </a:r>
          </a:p>
          <a:p>
            <a:pPr algn="l">
              <a:lnSpc>
                <a:spcPts val="2000"/>
              </a:lnSpc>
            </a:pPr>
            <a:r>
              <a:rPr lang="en-US" sz="1800" b="0" i="0" u="none" strike="noStrike" baseline="0" dirty="0">
                <a:latin typeface="Times New Roman" panose="02020603050405020304" pitchFamily="18" charset="0"/>
              </a:rPr>
              <a:t>between an end station and a bridge or between a pair of bridges.</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Bridges are stations that interconnect multiple access domains. IEEE Std 802.1Q13 provides the basic</a:t>
            </a:r>
          </a:p>
          <a:p>
            <a:pPr algn="l">
              <a:lnSpc>
                <a:spcPts val="2000"/>
              </a:lnSpc>
            </a:pPr>
            <a:r>
              <a:rPr lang="en-US" sz="1800" b="0" i="0" u="none" strike="noStrike" baseline="0" dirty="0">
                <a:latin typeface="Times New Roman" panose="02020603050405020304" pitchFamily="18" charset="0"/>
              </a:rPr>
              <a:t>specification for bridge interworking among IEEE 802 networks. A bridged IEEE 802 network consists of</a:t>
            </a:r>
          </a:p>
          <a:p>
            <a:pPr algn="l">
              <a:lnSpc>
                <a:spcPts val="2000"/>
              </a:lnSpc>
            </a:pPr>
            <a:r>
              <a:rPr lang="en-US" sz="1800" b="0" i="0" u="none" strike="noStrike" baseline="0" dirty="0">
                <a:latin typeface="Times New Roman" panose="02020603050405020304" pitchFamily="18" charset="0"/>
              </a:rPr>
              <a:t>one or more bridges together with the complete set of access domains that they interconnect.</a:t>
            </a:r>
            <a:endParaRPr lang="en-US" dirty="0">
              <a:latin typeface="Arial" pitchFamily="2"/>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6906608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Define “IEEE 802 Network” – Some quotes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pPr>
            <a:r>
              <a:rPr lang="en-US" sz="1800" i="0" u="none" strike="noStrike" baseline="0" dirty="0">
                <a:latin typeface="Times New Roman" panose="02020603050405020304" pitchFamily="18" charset="0"/>
              </a:rPr>
              <a:t>access domain</a:t>
            </a:r>
            <a:r>
              <a:rPr lang="en-US" sz="1800" b="0" i="0" u="none" strike="noStrike" baseline="0" dirty="0">
                <a:latin typeface="Times New Roman" panose="02020603050405020304" pitchFamily="18" charset="0"/>
              </a:rPr>
              <a:t>: A set of stations in an IEEE 802® network together with interconnecting data transmission</a:t>
            </a:r>
          </a:p>
          <a:p>
            <a:pPr algn="l">
              <a:lnSpc>
                <a:spcPts val="2000"/>
              </a:lnSpc>
            </a:pPr>
            <a:r>
              <a:rPr lang="en-US" sz="1800" b="0" i="0" u="none" strike="noStrike" baseline="0" dirty="0">
                <a:latin typeface="Times New Roman" panose="02020603050405020304" pitchFamily="18" charset="0"/>
              </a:rPr>
              <a:t>media and functional units (e.g., repeaters), in which the stations use the same medium access control</a:t>
            </a:r>
          </a:p>
          <a:p>
            <a:pPr algn="l">
              <a:lnSpc>
                <a:spcPts val="2000"/>
              </a:lnSpc>
            </a:pPr>
            <a:r>
              <a:rPr lang="en-US" sz="1800" b="0" i="0" u="none" strike="noStrike" baseline="0" dirty="0">
                <a:latin typeface="Times New Roman" panose="02020603050405020304" pitchFamily="18" charset="0"/>
              </a:rPr>
              <a:t>(MAC) protocol to communicate over a common physical medium.</a:t>
            </a:r>
          </a:p>
          <a:p>
            <a:pPr algn="l">
              <a:lnSpc>
                <a:spcPts val="2000"/>
              </a:lnSpc>
            </a:pPr>
            <a:r>
              <a:rPr lang="en-US" sz="1800" b="0" dirty="0">
                <a:latin typeface="Times New Roman" panose="02020603050405020304" pitchFamily="18" charset="0"/>
                <a:ea typeface="ＭＳ Ｐゴシック" pitchFamily="2"/>
              </a:rPr>
              <a:t>-----</a:t>
            </a:r>
          </a:p>
          <a:p>
            <a:pPr algn="l">
              <a:lnSpc>
                <a:spcPts val="2000"/>
              </a:lnSpc>
            </a:pPr>
            <a:r>
              <a:rPr lang="en-US" sz="1800" b="0" i="0" u="none" strike="noStrike" baseline="0" dirty="0">
                <a:latin typeface="Times New Roman" panose="02020603050405020304" pitchFamily="18" charset="0"/>
              </a:rPr>
              <a:t>IEEE 802 networks use frame-based communications over a variety of media to connect various digital</a:t>
            </a:r>
          </a:p>
          <a:p>
            <a:pPr algn="l">
              <a:lnSpc>
                <a:spcPts val="2000"/>
              </a:lnSpc>
            </a:pPr>
            <a:r>
              <a:rPr lang="en-US" sz="1800" b="0" i="0" u="none" strike="noStrike" baseline="0" dirty="0">
                <a:latin typeface="Times New Roman" panose="02020603050405020304" pitchFamily="18" charset="0"/>
              </a:rPr>
              <a:t>apparatus regardless of computer technology and data type. However, the scope of IEEE 802 standards is</a:t>
            </a:r>
          </a:p>
          <a:p>
            <a:pPr algn="l">
              <a:lnSpc>
                <a:spcPts val="2000"/>
              </a:lnSpc>
            </a:pPr>
            <a:r>
              <a:rPr lang="en-US" sz="1800" b="0" i="0" u="none" strike="noStrike" baseline="0" dirty="0">
                <a:latin typeface="Times New Roman" panose="02020603050405020304" pitchFamily="18" charset="0"/>
              </a:rPr>
              <a:t>not limited to the physical layers (PHYs) and data link layers (DLLs).</a:t>
            </a:r>
          </a:p>
          <a:p>
            <a:pPr algn="l">
              <a:lnSpc>
                <a:spcPts val="2000"/>
              </a:lnSpc>
            </a:pPr>
            <a:r>
              <a:rPr lang="en-US" sz="1800" b="0" dirty="0">
                <a:latin typeface="Times New Roman" panose="02020603050405020304" pitchFamily="18" charset="0"/>
                <a:ea typeface="ＭＳ Ｐゴシック" pitchFamily="2"/>
              </a:rPr>
              <a:t>-----</a:t>
            </a:r>
          </a:p>
          <a:p>
            <a:pPr>
              <a:lnSpc>
                <a:spcPts val="2000"/>
              </a:lnSpc>
            </a:pPr>
            <a:r>
              <a:rPr lang="en-US" sz="1800" b="0" dirty="0">
                <a:latin typeface="Times New Roman" panose="02020603050405020304" pitchFamily="18" charset="0"/>
              </a:rPr>
              <a:t>User and management data flowing within IEEE 802 networks can be secured by a variety of authentication,</a:t>
            </a:r>
          </a:p>
          <a:p>
            <a:pPr>
              <a:lnSpc>
                <a:spcPts val="2000"/>
              </a:lnSpc>
            </a:pPr>
            <a:r>
              <a:rPr lang="en-US" sz="1800" b="0" dirty="0">
                <a:latin typeface="Times New Roman" panose="02020603050405020304" pitchFamily="18" charset="0"/>
              </a:rPr>
              <a:t>secure key exchange, and encryption mechanisms that are described in the various IEEE 802 standards. In</a:t>
            </a:r>
          </a:p>
          <a:p>
            <a:pPr>
              <a:lnSpc>
                <a:spcPts val="2000"/>
              </a:lnSpc>
            </a:pPr>
            <a:r>
              <a:rPr lang="en-US" sz="1800" b="0" dirty="0">
                <a:latin typeface="Times New Roman" panose="02020603050405020304" pitchFamily="18" charset="0"/>
              </a:rPr>
              <a:t>addition, IEEE 802 standards specify mechanisms by which a station is able to discover neighboring</a:t>
            </a:r>
          </a:p>
          <a:p>
            <a:pPr>
              <a:lnSpc>
                <a:spcPts val="2000"/>
              </a:lnSpc>
            </a:pPr>
            <a:r>
              <a:rPr lang="en-US" sz="1800" b="0" dirty="0">
                <a:latin typeface="Times New Roman" panose="02020603050405020304" pitchFamily="18" charset="0"/>
              </a:rPr>
              <a:t>networks information that may include IEEE 802 and non-IEEE 802 technologies. IEEE 802 standards also</a:t>
            </a:r>
          </a:p>
          <a:p>
            <a:pPr>
              <a:lnSpc>
                <a:spcPts val="2000"/>
              </a:lnSpc>
            </a:pPr>
            <a:r>
              <a:rPr lang="en-US" sz="1800" b="0" dirty="0">
                <a:latin typeface="Times New Roman" panose="02020603050405020304" pitchFamily="18" charset="0"/>
              </a:rPr>
              <a:t>specify mechanisms to achieve service discovery (e.g., support for Internet or virtual private network</a:t>
            </a:r>
          </a:p>
          <a:p>
            <a:pPr>
              <a:lnSpc>
                <a:spcPts val="2000"/>
              </a:lnSpc>
            </a:pPr>
            <a:r>
              <a:rPr lang="en-US" sz="1800" b="0" dirty="0">
                <a:latin typeface="Times New Roman" panose="02020603050405020304" pitchFamily="18" charset="0"/>
              </a:rPr>
              <a:t>service) and session continuity (e.g., a voice over Internet Protocol (IP) or multimedia session) in a</a:t>
            </a:r>
          </a:p>
          <a:p>
            <a:pPr>
              <a:lnSpc>
                <a:spcPts val="2000"/>
              </a:lnSpc>
            </a:pPr>
            <a:r>
              <a:rPr lang="en-US" sz="1800" b="0" dirty="0">
                <a:latin typeface="Times New Roman" panose="02020603050405020304" pitchFamily="18" charset="0"/>
              </a:rPr>
              <a:t>heterogeneous networking environment when stations, while either stationary or in motion, have a choice of</a:t>
            </a:r>
          </a:p>
          <a:p>
            <a:pPr>
              <a:lnSpc>
                <a:spcPts val="2000"/>
              </a:lnSpc>
            </a:pPr>
            <a:r>
              <a:rPr lang="en-US" sz="1800" b="0" dirty="0">
                <a:latin typeface="Times New Roman" panose="02020603050405020304" pitchFamily="18" charset="0"/>
              </a:rPr>
              <a:t>connecting to multiple access networks.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4423300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26 June 2023 Teleconference</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a:t>
            </a:r>
            <a:r>
              <a:rPr lang="en-US" altLang="en-US" sz="1800" b="1" dirty="0" err="1">
                <a:solidFill>
                  <a:schemeClr val="tx1"/>
                </a:solidFill>
                <a:latin typeface="Calibri" panose="020F0502020204030204" pitchFamily="34" charset="0"/>
                <a:cs typeface="Calibri" panose="020F0502020204030204" pitchFamily="34" charset="0"/>
              </a:rPr>
              <a:t>immediatly</a:t>
            </a:r>
            <a:r>
              <a:rPr lang="en-US" altLang="en-US" sz="1800" b="1" dirty="0">
                <a:solidFill>
                  <a:schemeClr val="tx1"/>
                </a:solidFill>
                <a:latin typeface="Calibri" panose="020F0502020204030204" pitchFamily="34" charset="0"/>
                <a:cs typeface="Calibri" panose="020F0502020204030204" pitchFamily="34" charset="0"/>
              </a:rPr>
              <a: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7436</TotalTime>
  <Words>2851</Words>
  <Application>Microsoft Office PowerPoint</Application>
  <PresentationFormat>Widescreen</PresentationFormat>
  <Paragraphs>268</Paragraphs>
  <Slides>23</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ARC-SC-agenda-June-26-2023</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26 June 2023</vt:lpstr>
      <vt:lpstr>ARC (Architecture) – Other</vt:lpstr>
      <vt:lpstr>802REVc – update and EPD/LPD</vt:lpstr>
      <vt:lpstr>Define “IEEE 802 Network”</vt:lpstr>
      <vt:lpstr>Define “IEEE 802 Network”</vt:lpstr>
      <vt:lpstr>Define “IEEE 802 Network” - 2</vt:lpstr>
      <vt:lpstr>Define “IEEE 802 Network” – Some quotes</vt:lpstr>
      <vt:lpstr>Define “IEEE 802 Network” – Some quotes</vt:lpstr>
      <vt:lpstr>Telecon notes – 6/21/2023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99</cp:revision>
  <cp:lastPrinted>1601-01-01T00:00:00Z</cp:lastPrinted>
  <dcterms:created xsi:type="dcterms:W3CDTF">2021-01-26T19:12:38Z</dcterms:created>
  <dcterms:modified xsi:type="dcterms:W3CDTF">2023-06-26T19:04:23Z</dcterms:modified>
</cp:coreProperties>
</file>