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94660"/>
  </p:normalViewPr>
  <p:slideViewPr>
    <p:cSldViewPr>
      <p:cViewPr varScale="1">
        <p:scale>
          <a:sx n="104" d="100"/>
          <a:sy n="104" d="100"/>
        </p:scale>
        <p:origin x="84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Times New Roman" panose="02020603050405020304" pitchFamily="18" charset="0"/>
              <a:buChar char="-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Gary Anwyl, Mediatek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802.11-23/1023r0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dirty="0"/>
              <a:t>Coordinated Spatial Reuse in a 4 AP Topology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1884" y="175260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2023-07-01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1884" y="22098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5075A3-C5C4-496C-A287-870B3355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09739"/>
              </p:ext>
            </p:extLst>
          </p:nvPr>
        </p:nvGraphicFramePr>
        <p:xfrm>
          <a:off x="641884" y="2759075"/>
          <a:ext cx="7406208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Gary Anwyl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Mediatek Inc.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Gary.Anwyl@mediatek.com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Thomas Pare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84BA7-F2AB-40B3-9215-BCC5A682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59" y="3274022"/>
            <a:ext cx="4482412" cy="3142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79DA7B-59DA-47D2-B425-1EA83A8D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4 AP - 20M 1x1-1ss, AWGN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38B16F8-6701-4418-98AF-2D89E710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805395"/>
            <a:ext cx="7772400" cy="1250543"/>
          </a:xfrm>
        </p:spPr>
        <p:txBody>
          <a:bodyPr>
            <a:normAutofit fontScale="55000" lnSpcReduction="20000"/>
          </a:bodyPr>
          <a:lstStyle/>
          <a:p>
            <a:r>
              <a:rPr lang="en-US" b="0" dirty="0"/>
              <a:t>Mean Goodput versus Midpoint SNR</a:t>
            </a:r>
          </a:p>
          <a:p>
            <a:r>
              <a:rPr lang="en-US" b="0" dirty="0"/>
              <a:t>CSR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b="0" dirty="0"/>
              <a:t>) and TDMA (</a:t>
            </a:r>
            <a:r>
              <a:rPr lang="en-US" dirty="0">
                <a:solidFill>
                  <a:srgbClr val="1C15AB"/>
                </a:solidFill>
              </a:rPr>
              <a:t>Blue</a:t>
            </a:r>
            <a:r>
              <a:rPr lang="en-US" b="0" dirty="0"/>
              <a:t>)</a:t>
            </a:r>
          </a:p>
          <a:p>
            <a:r>
              <a:rPr lang="en-US" b="0" dirty="0"/>
              <a:t>Maximum modulation is either 4K QAM (solid) or 1K QAM (dashed)</a:t>
            </a:r>
          </a:p>
          <a:p>
            <a:r>
              <a:rPr lang="en-US" b="0" dirty="0"/>
              <a:t>17-20% gain at Low Midpoint SNR (low interference)</a:t>
            </a:r>
          </a:p>
          <a:p>
            <a:r>
              <a:rPr lang="en-US" b="0" dirty="0"/>
              <a:t>Lower gain at Mid to High Midpoint SNR</a:t>
            </a:r>
          </a:p>
          <a:p>
            <a:endParaRPr lang="en-US" b="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04708B-BFE1-4E31-BE17-1AFA1EFCA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836712"/>
            <a:ext cx="1213078" cy="9098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6E74F5-D9DC-4D87-BD8D-47F65E809875}"/>
              </a:ext>
            </a:extLst>
          </p:cNvPr>
          <p:cNvCxnSpPr/>
          <p:nvPr/>
        </p:nvCxnSpPr>
        <p:spPr>
          <a:xfrm flipV="1">
            <a:off x="2212258" y="5024284"/>
            <a:ext cx="0" cy="668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D8F180-8A3E-4900-98F9-9D33E8EE60B4}"/>
              </a:ext>
            </a:extLst>
          </p:cNvPr>
          <p:cNvCxnSpPr/>
          <p:nvPr/>
        </p:nvCxnSpPr>
        <p:spPr>
          <a:xfrm flipV="1">
            <a:off x="2995854" y="5024284"/>
            <a:ext cx="0" cy="668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6AA8ED-CB30-46EB-A1F5-9A936FB6BF76}"/>
              </a:ext>
            </a:extLst>
          </p:cNvPr>
          <p:cNvCxnSpPr/>
          <p:nvPr/>
        </p:nvCxnSpPr>
        <p:spPr>
          <a:xfrm flipV="1">
            <a:off x="3995936" y="5024283"/>
            <a:ext cx="0" cy="668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8112F7-0DD9-428F-9D77-CCC310460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77736"/>
              </p:ext>
            </p:extLst>
          </p:nvPr>
        </p:nvGraphicFramePr>
        <p:xfrm>
          <a:off x="6954083" y="2661998"/>
          <a:ext cx="1219200" cy="2857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2819535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04747009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27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28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51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740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782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93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328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45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62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139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8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3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4B8B58-A987-4AF2-98A6-9C468938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22.5 dB and 28.5 dB MP SNR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EECE368-EC82-4514-A901-6C3966F81E30}"/>
              </a:ext>
            </a:extLst>
          </p:cNvPr>
          <p:cNvSpPr txBox="1">
            <a:spLocks/>
          </p:cNvSpPr>
          <p:nvPr/>
        </p:nvSpPr>
        <p:spPr>
          <a:xfrm>
            <a:off x="28747" y="2708920"/>
            <a:ext cx="2970908" cy="29429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Midpoint SNR=22.5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Low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Gain over full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More than 1 AP active ~50% of the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CSR outperforms TDMA ~50% of the time</a:t>
            </a:r>
          </a:p>
          <a:p>
            <a:pPr marL="0" indent="0"/>
            <a:endParaRPr lang="en-US" sz="1800" b="0" kern="0" dirty="0"/>
          </a:p>
          <a:p>
            <a:pPr marL="0" indent="0"/>
            <a:endParaRPr lang="en-US" sz="18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Midpoint SNR=28.5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Significant portion of the gain is from MCS saturation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CSR outperforms TDMA ~20% of the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FABFA-EA91-40C0-A660-780D0B49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5" y="2173874"/>
            <a:ext cx="6172395" cy="233580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E76AE5-16F6-4939-81C0-E264146FC6D4}"/>
              </a:ext>
            </a:extLst>
          </p:cNvPr>
          <p:cNvSpPr txBox="1">
            <a:spLocks/>
          </p:cNvSpPr>
          <p:nvPr/>
        </p:nvSpPr>
        <p:spPr bwMode="auto">
          <a:xfrm>
            <a:off x="611560" y="1206132"/>
            <a:ext cx="674890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Upper=22.5 dB Midpoint SNR. Lower=28.5 dB Midpoint SNR</a:t>
            </a:r>
          </a:p>
          <a:p>
            <a:r>
              <a:rPr lang="en-US" b="0" kern="0" dirty="0"/>
              <a:t>Left=Goodput CDF. Right=CDF of Active APs &amp; CSR/TDMA ratio</a:t>
            </a:r>
          </a:p>
          <a:p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97484D7-77C6-488D-B830-EF0E92D959F4}"/>
              </a:ext>
            </a:extLst>
          </p:cNvPr>
          <p:cNvSpPr txBox="1">
            <a:spLocks/>
          </p:cNvSpPr>
          <p:nvPr/>
        </p:nvSpPr>
        <p:spPr bwMode="auto">
          <a:xfrm>
            <a:off x="4389131" y="6475413"/>
            <a:ext cx="43281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A60AA9-84CE-46FE-BFC6-9CAC36F3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91" y="4549578"/>
            <a:ext cx="6189321" cy="23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2BB577-541A-4A03-A276-3B0DDEDD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33.5 dB MP SNR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D55BAB5-40C1-40D2-A0DB-CB69CB34F44E}"/>
              </a:ext>
            </a:extLst>
          </p:cNvPr>
          <p:cNvSpPr txBox="1">
            <a:spLocks/>
          </p:cNvSpPr>
          <p:nvPr/>
        </p:nvSpPr>
        <p:spPr>
          <a:xfrm>
            <a:off x="20283" y="2420888"/>
            <a:ext cx="2970908" cy="28515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Midpoint SNR=33.5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High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CSR gain is small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All gain is from MCS saturation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87013D9-C973-4C6C-82F4-F2221BD10A3F}"/>
              </a:ext>
            </a:extLst>
          </p:cNvPr>
          <p:cNvSpPr txBox="1">
            <a:spLocks/>
          </p:cNvSpPr>
          <p:nvPr/>
        </p:nvSpPr>
        <p:spPr bwMode="auto">
          <a:xfrm>
            <a:off x="683568" y="1220351"/>
            <a:ext cx="712879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Left=Goodput CDF. Right=Active APs &amp; CSR/TDMA Goodput ratio</a:t>
            </a:r>
          </a:p>
          <a:p>
            <a:r>
              <a:rPr lang="en-US" sz="1800" b="0" kern="0" dirty="0"/>
              <a:t>CSR (</a:t>
            </a:r>
            <a:r>
              <a:rPr lang="en-US" sz="1800" kern="0" dirty="0">
                <a:solidFill>
                  <a:srgbClr val="342BE5"/>
                </a:solidFill>
              </a:rPr>
              <a:t>Blue</a:t>
            </a:r>
            <a:r>
              <a:rPr lang="en-US" sz="1800" b="0" kern="0" dirty="0"/>
              <a:t>) vs TDMA (</a:t>
            </a:r>
            <a:r>
              <a:rPr lang="en-US" sz="1800" kern="0" dirty="0">
                <a:solidFill>
                  <a:srgbClr val="00B050"/>
                </a:solidFill>
              </a:rPr>
              <a:t>Green</a:t>
            </a:r>
            <a:r>
              <a:rPr lang="en-US" sz="1800" b="0" kern="0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327331-B2FD-4509-A5E9-4B34602E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019" y="2255043"/>
            <a:ext cx="6204014" cy="23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CBEC5-2D38-4807-9E10-86A07842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98" y="3212976"/>
            <a:ext cx="4482412" cy="3142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6511AA-8FC7-44CC-A29A-2D828882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21" y="689636"/>
            <a:ext cx="8229600" cy="86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4 AP – 20M 1x1-1ss, AWGN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R=3/8*D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FA71D44-D9A7-4B15-8CC1-D56BA2FEBDD1}"/>
              </a:ext>
            </a:extLst>
          </p:cNvPr>
          <p:cNvSpPr txBox="1">
            <a:spLocks/>
          </p:cNvSpPr>
          <p:nvPr/>
        </p:nvSpPr>
        <p:spPr>
          <a:xfrm>
            <a:off x="457200" y="1523999"/>
            <a:ext cx="8229600" cy="16169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Reduced BSS Radius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CSR (</a:t>
            </a:r>
            <a:r>
              <a:rPr lang="en-US" kern="0" dirty="0">
                <a:solidFill>
                  <a:srgbClr val="FF0000"/>
                </a:solidFill>
              </a:rPr>
              <a:t>Red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1C15AB"/>
                </a:solidFill>
              </a:rPr>
              <a:t>Blue</a:t>
            </a:r>
            <a:r>
              <a:rPr lang="en-US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Maximum modulation is either 4K QAM (solid) or 1K QAM (dashed)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43-53% gain at Low MP SNR (low interference)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Higher CSR gain than R=0.75*D</a:t>
            </a:r>
          </a:p>
          <a:p>
            <a:endParaRPr lang="en-US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A0166-240B-4651-A10C-C90354CE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175" y="1131801"/>
            <a:ext cx="1213209" cy="9144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65A1C3-CD9B-4FE3-B88B-F67BD0A1C8E4}"/>
              </a:ext>
            </a:extLst>
          </p:cNvPr>
          <p:cNvCxnSpPr>
            <a:cxnSpLocks/>
          </p:cNvCxnSpPr>
          <p:nvPr/>
        </p:nvCxnSpPr>
        <p:spPr>
          <a:xfrm flipV="1">
            <a:off x="1907459" y="5388078"/>
            <a:ext cx="0" cy="157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1C7E56-5BFB-4038-9B5A-D696507C465A}"/>
              </a:ext>
            </a:extLst>
          </p:cNvPr>
          <p:cNvCxnSpPr>
            <a:cxnSpLocks/>
          </p:cNvCxnSpPr>
          <p:nvPr/>
        </p:nvCxnSpPr>
        <p:spPr>
          <a:xfrm flipV="1">
            <a:off x="2572668" y="5289756"/>
            <a:ext cx="0" cy="245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83DE5-CDAE-4AAB-9A3A-01A24BE61E4A}"/>
              </a:ext>
            </a:extLst>
          </p:cNvPr>
          <p:cNvCxnSpPr>
            <a:cxnSpLocks/>
          </p:cNvCxnSpPr>
          <p:nvPr/>
        </p:nvCxnSpPr>
        <p:spPr>
          <a:xfrm flipV="1">
            <a:off x="3456652" y="5263640"/>
            <a:ext cx="0" cy="255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812E0CF-C860-4CF1-820B-176BE4445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04156"/>
              </p:ext>
            </p:extLst>
          </p:nvPr>
        </p:nvGraphicFramePr>
        <p:xfrm>
          <a:off x="7017084" y="2797394"/>
          <a:ext cx="1219200" cy="2857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5303142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5790222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122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59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9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026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244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773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080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0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689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950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97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85800" y="336550"/>
            <a:ext cx="1874823" cy="273050"/>
          </a:xfrm>
        </p:spPr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0FC29-407C-409D-A0F4-C61CF123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85" y="2139789"/>
            <a:ext cx="6209538" cy="23423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466DC9-D2FC-4142-844D-ECF860C95289}"/>
              </a:ext>
            </a:extLst>
          </p:cNvPr>
          <p:cNvSpPr txBox="1">
            <a:spLocks/>
          </p:cNvSpPr>
          <p:nvPr/>
        </p:nvSpPr>
        <p:spPr bwMode="auto">
          <a:xfrm>
            <a:off x="0" y="2904134"/>
            <a:ext cx="2903285" cy="277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Midpoint SNR=22.5 dB</a:t>
            </a:r>
          </a:p>
          <a:p>
            <a:pPr lvl="1"/>
            <a:r>
              <a:rPr lang="en-US" kern="0" dirty="0"/>
              <a:t>Low interference</a:t>
            </a:r>
          </a:p>
          <a:p>
            <a:pPr lvl="1"/>
            <a:r>
              <a:rPr lang="en-US" b="0" kern="0" dirty="0"/>
              <a:t>CSR outperforms 80% of the time</a:t>
            </a:r>
          </a:p>
          <a:p>
            <a:pPr lvl="1"/>
            <a:r>
              <a:rPr lang="en-US" b="0" kern="0" dirty="0"/>
              <a:t>Some gain from MCS saturation</a:t>
            </a:r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r>
              <a:rPr lang="en-US" b="0" kern="0" dirty="0"/>
              <a:t>Midpoint SNR=28.5 dB</a:t>
            </a:r>
          </a:p>
          <a:p>
            <a:pPr lvl="1"/>
            <a:r>
              <a:rPr lang="en-US" b="0" kern="0" dirty="0"/>
              <a:t>Still low interference</a:t>
            </a:r>
          </a:p>
          <a:p>
            <a:pPr lvl="1"/>
            <a:r>
              <a:rPr lang="en-US" b="0" kern="0" dirty="0"/>
              <a:t>Gain from MCS saturation</a:t>
            </a:r>
          </a:p>
          <a:p>
            <a:pPr lvl="1"/>
            <a:r>
              <a:rPr lang="en-US" kern="0" dirty="0"/>
              <a:t>CSR outperforms 50% of the time</a:t>
            </a:r>
            <a:endParaRPr lang="en-US" b="0" kern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E9859E-FBDB-4F8E-ADC8-2E5261A15A8D}"/>
              </a:ext>
            </a:extLst>
          </p:cNvPr>
          <p:cNvSpPr txBox="1">
            <a:spLocks/>
          </p:cNvSpPr>
          <p:nvPr/>
        </p:nvSpPr>
        <p:spPr bwMode="auto">
          <a:xfrm>
            <a:off x="323528" y="1175812"/>
            <a:ext cx="674890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Upper = 22.5 dB Midpoint SNR. Lower = 28.5 dB Midpoint SNR</a:t>
            </a:r>
          </a:p>
          <a:p>
            <a:r>
              <a:rPr lang="en-US" b="0" kern="0" dirty="0"/>
              <a:t>Left =  Goodput CDF. Right = Active APs &amp; CSR/TDMA ratio</a:t>
            </a:r>
          </a:p>
          <a:p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265A043-781A-4725-9EE0-B227AE489685}"/>
              </a:ext>
            </a:extLst>
          </p:cNvPr>
          <p:cNvSpPr txBox="1">
            <a:spLocks/>
          </p:cNvSpPr>
          <p:nvPr/>
        </p:nvSpPr>
        <p:spPr bwMode="auto">
          <a:xfrm>
            <a:off x="4389131" y="6475413"/>
            <a:ext cx="43281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BF686-67AE-4F46-AEAD-CA1B3158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19" y="4539121"/>
            <a:ext cx="6172395" cy="23188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9A90E7-9A81-4534-9839-B8D06682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22.5 dB and 28.5 dB MP SNR</a:t>
            </a:r>
          </a:p>
        </p:txBody>
      </p:sp>
    </p:spTree>
    <p:extLst>
      <p:ext uri="{BB962C8B-B14F-4D97-AF65-F5344CB8AC3E}">
        <p14:creationId xmlns:p14="http://schemas.microsoft.com/office/powerpoint/2010/main" val="309861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AF4F1-3BDD-4C7C-8BE0-8DCBAFD3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77" y="3405828"/>
            <a:ext cx="4546791" cy="30218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FB2F24-32C6-44CA-B7C6-1CA60151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21" y="689636"/>
            <a:ext cx="8229600" cy="86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4 AP – 20M 2x2-2ss, B-LOS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R=3/8*D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80EDB44-BB95-4F85-AD0D-F2F58BADEBD6}"/>
              </a:ext>
            </a:extLst>
          </p:cNvPr>
          <p:cNvSpPr txBox="1">
            <a:spLocks/>
          </p:cNvSpPr>
          <p:nvPr/>
        </p:nvSpPr>
        <p:spPr bwMode="auto">
          <a:xfrm>
            <a:off x="4864968" y="6534334"/>
            <a:ext cx="3847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zh-TW"/>
              <a:t> </a:t>
            </a:r>
            <a:endParaRPr lang="en-US" altLang="ja-JP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158FE6-AC9B-4AAB-A496-49C959E7BAD1}"/>
              </a:ext>
            </a:extLst>
          </p:cNvPr>
          <p:cNvSpPr txBox="1">
            <a:spLocks/>
          </p:cNvSpPr>
          <p:nvPr/>
        </p:nvSpPr>
        <p:spPr>
          <a:xfrm>
            <a:off x="457200" y="1523999"/>
            <a:ext cx="8229600" cy="16169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Reduced BSS Radius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CSR (</a:t>
            </a:r>
            <a:r>
              <a:rPr lang="en-US" kern="0" dirty="0">
                <a:solidFill>
                  <a:srgbClr val="FF0000"/>
                </a:solidFill>
              </a:rPr>
              <a:t>Red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1C15AB"/>
                </a:solidFill>
              </a:rPr>
              <a:t>Blue</a:t>
            </a:r>
            <a:r>
              <a:rPr lang="en-US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Maximum modulation is either 4K QAM (solid) or 1K QAM (dashed)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34-43% gain at Low MP SNR (low interference)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Higher CSR gain than R=0.75*D</a:t>
            </a:r>
          </a:p>
          <a:p>
            <a:endParaRPr lang="en-US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77BE4-E7F0-4D34-B955-816BD7FE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339" y="1094954"/>
            <a:ext cx="1213209" cy="91447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8C8F8-644C-4640-8C6D-B2527D1E07CA}"/>
              </a:ext>
            </a:extLst>
          </p:cNvPr>
          <p:cNvCxnSpPr>
            <a:cxnSpLocks/>
          </p:cNvCxnSpPr>
          <p:nvPr/>
        </p:nvCxnSpPr>
        <p:spPr>
          <a:xfrm flipV="1">
            <a:off x="1979712" y="5297568"/>
            <a:ext cx="0" cy="463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A5D2CA-9CFE-4D30-B40B-B748D809751F}"/>
              </a:ext>
            </a:extLst>
          </p:cNvPr>
          <p:cNvCxnSpPr>
            <a:cxnSpLocks/>
          </p:cNvCxnSpPr>
          <p:nvPr/>
        </p:nvCxnSpPr>
        <p:spPr>
          <a:xfrm flipV="1">
            <a:off x="2644876" y="5055906"/>
            <a:ext cx="0" cy="682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FF387D-2ABE-4B66-B5B7-4A33E42F0985}"/>
              </a:ext>
            </a:extLst>
          </p:cNvPr>
          <p:cNvCxnSpPr>
            <a:cxnSpLocks/>
          </p:cNvCxnSpPr>
          <p:nvPr/>
        </p:nvCxnSpPr>
        <p:spPr>
          <a:xfrm flipV="1">
            <a:off x="3203848" y="5013176"/>
            <a:ext cx="0" cy="727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6DEB03F-665B-4623-8F31-C99845950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59739"/>
              </p:ext>
            </p:extLst>
          </p:nvPr>
        </p:nvGraphicFramePr>
        <p:xfrm>
          <a:off x="7017084" y="2862407"/>
          <a:ext cx="1219200" cy="2667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0734912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725672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95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50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871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993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193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940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713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CSR Gain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168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402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757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3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5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253E1FC-8990-4B4C-87A1-BB11F91AF733}"/>
              </a:ext>
            </a:extLst>
          </p:cNvPr>
          <p:cNvSpPr txBox="1">
            <a:spLocks/>
          </p:cNvSpPr>
          <p:nvPr/>
        </p:nvSpPr>
        <p:spPr bwMode="auto">
          <a:xfrm>
            <a:off x="323528" y="1175812"/>
            <a:ext cx="6748902" cy="8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/>
              <a:t>Upper = 22.5 dB Midpoint SNR. Lower = 28.5 dB Midpoint SNR</a:t>
            </a:r>
          </a:p>
          <a:p>
            <a:r>
              <a:rPr lang="en-US" b="0" kern="0" dirty="0"/>
              <a:t>Left =  Goodput CDF. Right = Active APs &amp; CSR/TDMA ratio</a:t>
            </a:r>
          </a:p>
          <a:p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044C9-2FB6-49EC-84E1-137C1D8F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8" y="2097011"/>
            <a:ext cx="6209538" cy="2342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DC4861-A7BD-4D68-B439-D68BF9AC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8" y="4508197"/>
            <a:ext cx="6192965" cy="2336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3CB161D-AF17-46D2-921D-B4124836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Gain Details – 4k QAM, 22.5 dB and 28.5 dB MP SNR</a:t>
            </a:r>
          </a:p>
        </p:txBody>
      </p:sp>
    </p:spTree>
    <p:extLst>
      <p:ext uri="{BB962C8B-B14F-4D97-AF65-F5344CB8AC3E}">
        <p14:creationId xmlns:p14="http://schemas.microsoft.com/office/powerpoint/2010/main" val="154910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8C98B5-50B1-423A-9C92-1CA3B7C1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1288EB-DBE2-46F4-8130-92221CBDA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700808"/>
            <a:ext cx="8134672" cy="1066800"/>
          </a:xfrm>
        </p:spPr>
        <p:txBody>
          <a:bodyPr/>
          <a:lstStyle/>
          <a:p>
            <a:r>
              <a:rPr lang="en-US" altLang="ja-JP" sz="2000" b="0" dirty="0"/>
              <a:t>Table of CSR Gain vs TDMA</a:t>
            </a:r>
          </a:p>
          <a:p>
            <a:pPr lvl="1"/>
            <a:r>
              <a:rPr lang="en-US" altLang="ja-JP" sz="1600" b="0" dirty="0"/>
              <a:t>Results for dense topology (R=3/4*D) and topology with frequency reuse (R=3/8*D)</a:t>
            </a:r>
          </a:p>
          <a:p>
            <a:r>
              <a:rPr lang="en-US" altLang="ja-JP" sz="2000" b="0" dirty="0"/>
              <a:t>Similar gains across different BWs, configurations and channels</a:t>
            </a:r>
          </a:p>
          <a:p>
            <a:endParaRPr kumimoji="1" lang="en-US" altLang="ja-JP" sz="2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B3FA79-B4D6-4949-AA9D-7D6091B45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78694"/>
              </p:ext>
            </p:extLst>
          </p:nvPr>
        </p:nvGraphicFramePr>
        <p:xfrm>
          <a:off x="1931987" y="3501008"/>
          <a:ext cx="4826001" cy="2505075"/>
        </p:xfrm>
        <a:graphic>
          <a:graphicData uri="http://schemas.openxmlformats.org/drawingml/2006/table">
            <a:tbl>
              <a:tblPr/>
              <a:tblGrid>
                <a:gridCol w="1543308">
                  <a:extLst>
                    <a:ext uri="{9D8B030D-6E8A-4147-A177-3AD203B41FA5}">
                      <a16:colId xmlns:a16="http://schemas.microsoft.com/office/drawing/2014/main" val="1003163034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1701836447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475379884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294712676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1623642486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3721110407"/>
                    </a:ext>
                  </a:extLst>
                </a:gridCol>
                <a:gridCol w="445915">
                  <a:extLst>
                    <a:ext uri="{9D8B030D-6E8A-4147-A177-3AD203B41FA5}">
                      <a16:colId xmlns:a16="http://schemas.microsoft.com/office/drawing/2014/main" val="1075222729"/>
                    </a:ext>
                  </a:extLst>
                </a:gridCol>
                <a:gridCol w="607203">
                  <a:extLst>
                    <a:ext uri="{9D8B030D-6E8A-4147-A177-3AD203B41FA5}">
                      <a16:colId xmlns:a16="http://schemas.microsoft.com/office/drawing/2014/main" val="22198867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Midpoint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465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CSR Gain vs TDMA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 QAM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4K QAM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83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272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AWGN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23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80M 1x1-1ss AWGN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24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09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80M 1x1-1ss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R=3/4*D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25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D-NLOS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0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2x2-2ss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979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80M 2x2-2ss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8688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AWGN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11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1x1-1ss D-NLOS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R=3/8*D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611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20M 2x2-2ss B-LOS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2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3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6D9DF2-DE23-4460-B097-40C3F4EB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A11B5B-D1F8-4A30-8349-7D38B5625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363816" cy="4680520"/>
          </a:xfrm>
        </p:spPr>
        <p:txBody>
          <a:bodyPr/>
          <a:lstStyle/>
          <a:p>
            <a:r>
              <a:rPr lang="en-US" altLang="ja-JP" sz="2000" b="0" dirty="0"/>
              <a:t>CSR provides gain over TDMA</a:t>
            </a:r>
          </a:p>
          <a:p>
            <a:pPr lvl="1"/>
            <a:r>
              <a:rPr lang="en-US" altLang="ja-JP" sz="1600" dirty="0"/>
              <a:t>Simulation is a practical implementation that includes </a:t>
            </a:r>
            <a:r>
              <a:rPr lang="en-US" altLang="ja-JP" sz="1600" b="0" dirty="0"/>
              <a:t>fairness constraint and CSI inaccuracy protection</a:t>
            </a:r>
          </a:p>
          <a:p>
            <a:pPr lvl="1"/>
            <a:r>
              <a:rPr lang="en-US" altLang="ja-JP" sz="1600" dirty="0"/>
              <a:t>Majority of gain in the low interference region</a:t>
            </a:r>
          </a:p>
          <a:p>
            <a:pPr lvl="2"/>
            <a:r>
              <a:rPr lang="en-US" altLang="ja-JP" sz="1400" dirty="0"/>
              <a:t>20% in dense 4 AP topology</a:t>
            </a:r>
            <a:endParaRPr lang="en-US" altLang="ja-JP" sz="1400" b="0" dirty="0"/>
          </a:p>
          <a:p>
            <a:pPr lvl="1"/>
            <a:r>
              <a:rPr lang="en-US" altLang="ja-JP" sz="1600" b="0" dirty="0"/>
              <a:t>CDF of CSR gain shows CSR can outperform TDMA for many specific STA drops</a:t>
            </a:r>
          </a:p>
          <a:p>
            <a:pPr lvl="2"/>
            <a:r>
              <a:rPr lang="en-US" altLang="ja-JP" sz="1400" dirty="0"/>
              <a:t>In a dense topology CSR outperforms TDMA up to 50% of the time</a:t>
            </a:r>
            <a:endParaRPr lang="en-US" altLang="ja-JP" sz="1400" b="0" dirty="0"/>
          </a:p>
          <a:p>
            <a:r>
              <a:rPr lang="en-US" altLang="ja-JP" sz="2000" b="0" dirty="0"/>
              <a:t>Reduced BSS radius significantly improves CSR gain</a:t>
            </a:r>
          </a:p>
          <a:p>
            <a:pPr lvl="1"/>
            <a:r>
              <a:rPr lang="en-US" altLang="ja-JP" sz="1600" dirty="0"/>
              <a:t>Up to 50% gain</a:t>
            </a:r>
            <a:endParaRPr lang="en-US" altLang="ja-JP" sz="1600" b="0" dirty="0"/>
          </a:p>
        </p:txBody>
      </p:sp>
    </p:spTree>
    <p:extLst>
      <p:ext uri="{BB962C8B-B14F-4D97-AF65-F5344CB8AC3E}">
        <p14:creationId xmlns:p14="http://schemas.microsoft.com/office/powerpoint/2010/main" val="221328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5212E7-B227-4F39-9100-6B3E5222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5CA08C-1B8B-4280-AAA8-95B05F8B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628800"/>
            <a:ext cx="8134672" cy="4752528"/>
          </a:xfrm>
        </p:spPr>
        <p:txBody>
          <a:bodyPr/>
          <a:lstStyle/>
          <a:p>
            <a:r>
              <a:rPr lang="en-US" altLang="zh-CN" sz="1800" b="0" dirty="0"/>
              <a:t>[1] 11-22/1516r0, ‘Considerations on Multi-AP Coordination’, Tanaka et al</a:t>
            </a:r>
          </a:p>
          <a:p>
            <a:r>
              <a:rPr lang="en-US" altLang="zh-CN" sz="1800" b="0" dirty="0"/>
              <a:t>[2] 11-19/801r0, ‘AP Coordination in EHT’, Guo et al</a:t>
            </a:r>
          </a:p>
          <a:p>
            <a:r>
              <a:rPr lang="en-US" altLang="zh-CN" sz="1800" b="0" dirty="0"/>
              <a:t>[3] 11-19/1543r1, ‘Coordinated Spatial Reuse Performance Analysis’, </a:t>
            </a:r>
            <a:r>
              <a:rPr lang="en-US" altLang="zh-CN" sz="1800" b="0" dirty="0" err="1"/>
              <a:t>Aio</a:t>
            </a:r>
            <a:r>
              <a:rPr lang="en-US" altLang="zh-CN" sz="1800" b="0" dirty="0"/>
              <a:t> et al</a:t>
            </a:r>
          </a:p>
          <a:p>
            <a:r>
              <a:rPr lang="en-US" altLang="zh-CN" sz="1800" b="0" dirty="0"/>
              <a:t>[4] 11-20/73r0, ‘On Coordinated Spatial Reuse in 11be’, Liu et al</a:t>
            </a:r>
          </a:p>
          <a:p>
            <a:r>
              <a:rPr lang="en-US" altLang="zh-CN" sz="1800" b="0" dirty="0"/>
              <a:t>[5] 11-20/107r1, ‘Multi-AP Coordination for Spatial Reuse’, </a:t>
            </a:r>
            <a:r>
              <a:rPr lang="en-US" altLang="zh-CN" sz="1800" b="0" dirty="0" err="1"/>
              <a:t>Akhmetov</a:t>
            </a:r>
            <a:r>
              <a:rPr lang="en-US" altLang="zh-CN" sz="1800" b="0" dirty="0"/>
              <a:t> et al</a:t>
            </a:r>
          </a:p>
          <a:p>
            <a:r>
              <a:rPr lang="en-US" altLang="zh-CN" sz="1800" b="0" dirty="0"/>
              <a:t>[6] 11-20/457r1, ‘Discussion on Coordinated Spatial Reuse Operation’, </a:t>
            </a:r>
            <a:r>
              <a:rPr lang="en-US" altLang="zh-CN" sz="1800" b="0" dirty="0" err="1"/>
              <a:t>Aio</a:t>
            </a:r>
            <a:r>
              <a:rPr lang="en-US" altLang="zh-CN" sz="1800" b="0" dirty="0"/>
              <a:t> et al</a:t>
            </a:r>
          </a:p>
          <a:p>
            <a:endParaRPr lang="en-US" altLang="zh-CN" sz="1800" b="0" dirty="0"/>
          </a:p>
          <a:p>
            <a:pPr marL="0" indent="0">
              <a:buNone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92386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37BCB1-C6AA-4F75-B91B-C1DF7865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59F37D1-2923-44F7-8318-99B7DC74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r>
              <a:rPr lang="en-US" altLang="ja-JP" sz="2000" b="0" dirty="0"/>
              <a:t>Multi-AP coordination is a technology being considered for UHR</a:t>
            </a:r>
          </a:p>
          <a:p>
            <a:pPr lvl="1"/>
            <a:r>
              <a:rPr lang="en-US" altLang="ja-JP" sz="1600" b="0" dirty="0"/>
              <a:t>See [1] for an overview of Multi-AP coordination and a review of previous discussions in WNG and </a:t>
            </a:r>
            <a:r>
              <a:rPr lang="en-US" altLang="ja-JP" sz="1600" b="0" dirty="0" err="1"/>
              <a:t>TGbe</a:t>
            </a:r>
            <a:r>
              <a:rPr lang="en-US" altLang="ja-JP" sz="1600" b="0" dirty="0"/>
              <a:t> </a:t>
            </a:r>
          </a:p>
          <a:p>
            <a:r>
              <a:rPr lang="en-US" altLang="ja-JP" sz="2000" b="0" dirty="0"/>
              <a:t>Coordinated Spatial Reuse (CSR) is one of the Multi-AP coordination schemes</a:t>
            </a:r>
          </a:p>
          <a:p>
            <a:r>
              <a:rPr lang="en-US" altLang="ja-JP" sz="2000" b="0" dirty="0"/>
              <a:t>CSR simulation results have been presented in </a:t>
            </a:r>
            <a:r>
              <a:rPr lang="en-US" altLang="ja-JP" sz="2000" b="0" dirty="0" err="1"/>
              <a:t>TGbe</a:t>
            </a:r>
            <a:r>
              <a:rPr lang="en-US" altLang="ja-JP" sz="2000" b="0" dirty="0"/>
              <a:t> [2,3,4,5]</a:t>
            </a:r>
          </a:p>
          <a:p>
            <a:endParaRPr lang="en-US" altLang="ja-JP" sz="2000" b="0" dirty="0"/>
          </a:p>
          <a:p>
            <a:r>
              <a:rPr lang="en-US" altLang="ja-JP" sz="2000" b="0" dirty="0"/>
              <a:t>This contribution presents PHY level simulation results for CSR in a 4 AP topology</a:t>
            </a:r>
          </a:p>
          <a:p>
            <a:pPr lvl="1"/>
            <a:r>
              <a:rPr lang="en-US" altLang="ja-JP" sz="1600" dirty="0"/>
              <a:t>Includes comparison with TDMA</a:t>
            </a:r>
          </a:p>
          <a:p>
            <a:pPr lvl="1"/>
            <a:r>
              <a:rPr lang="en-US" altLang="ja-JP" sz="1600" b="0" dirty="0"/>
              <a:t>Includes practical considerations of fairness and CSI inaccuracy</a:t>
            </a:r>
          </a:p>
          <a:p>
            <a:pPr lvl="1"/>
            <a:r>
              <a:rPr lang="en-US" altLang="ja-JP" sz="1600" dirty="0"/>
              <a:t>Includes a variety of configurations</a:t>
            </a:r>
            <a:endParaRPr lang="en-US" altLang="ja-JP" sz="1600" b="0" dirty="0"/>
          </a:p>
        </p:txBody>
      </p:sp>
    </p:spTree>
    <p:extLst>
      <p:ext uri="{BB962C8B-B14F-4D97-AF65-F5344CB8AC3E}">
        <p14:creationId xmlns:p14="http://schemas.microsoft.com/office/powerpoint/2010/main" val="378991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1EC8D0-616E-4C05-B11B-81018EE4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06680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91220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9EA4B-08A4-4860-9020-77F31998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36912"/>
            <a:ext cx="4962269" cy="333784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731C4BA-471C-41BF-AA33-3C9A083C6483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8229600" cy="13666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Mean Goodput for CSR (</a:t>
            </a:r>
            <a:r>
              <a:rPr lang="en-US" sz="2000" b="0" kern="0" dirty="0">
                <a:solidFill>
                  <a:srgbClr val="FF0000"/>
                </a:solidFill>
              </a:rPr>
              <a:t>Red</a:t>
            </a:r>
            <a:r>
              <a:rPr lang="en-US" sz="2000" b="0" kern="0" dirty="0"/>
              <a:t>) vs TDMA (</a:t>
            </a:r>
            <a:r>
              <a:rPr lang="en-US" sz="2000" b="0" kern="0" dirty="0">
                <a:solidFill>
                  <a:srgbClr val="0000FF"/>
                </a:solidFill>
              </a:rPr>
              <a:t>Blue</a:t>
            </a:r>
            <a:r>
              <a:rPr lang="en-US" sz="2000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CSR gain comparable to 1x1-1ss AWGN case</a:t>
            </a:r>
          </a:p>
          <a:p>
            <a:endParaRPr lang="en-US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019781-0C06-4F8E-BECC-EEEF68B3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622"/>
            <a:ext cx="8229600" cy="86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4 AP - 80M 2x2-2ss, B-LOS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4C9E4B4-95CA-4425-861A-036980A9B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829203"/>
            <a:ext cx="1213078" cy="9098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B7999C-11E6-4D3E-AED4-E1292D86F098}"/>
              </a:ext>
            </a:extLst>
          </p:cNvPr>
          <p:cNvCxnSpPr>
            <a:cxnSpLocks/>
          </p:cNvCxnSpPr>
          <p:nvPr/>
        </p:nvCxnSpPr>
        <p:spPr>
          <a:xfrm flipV="1">
            <a:off x="2153265" y="4807974"/>
            <a:ext cx="0" cy="491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C80289-E39D-42DE-A299-DE7B24913941}"/>
              </a:ext>
            </a:extLst>
          </p:cNvPr>
          <p:cNvCxnSpPr>
            <a:cxnSpLocks/>
          </p:cNvCxnSpPr>
          <p:nvPr/>
        </p:nvCxnSpPr>
        <p:spPr>
          <a:xfrm flipV="1">
            <a:off x="3045885" y="4807974"/>
            <a:ext cx="0" cy="491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AFFA1D-81AB-4D8D-A237-C8F722398EA4}"/>
              </a:ext>
            </a:extLst>
          </p:cNvPr>
          <p:cNvCxnSpPr>
            <a:cxnSpLocks/>
          </p:cNvCxnSpPr>
          <p:nvPr/>
        </p:nvCxnSpPr>
        <p:spPr>
          <a:xfrm flipV="1">
            <a:off x="4621160" y="4807974"/>
            <a:ext cx="0" cy="491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C948623-2A78-4904-820D-537FE7BB4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559" y="3536777"/>
            <a:ext cx="12382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CC0632-9C85-4850-948C-515053EB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86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Gain Details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DE8FCA-4475-43DB-9C83-AC3ADADE3D0D}"/>
              </a:ext>
            </a:extLst>
          </p:cNvPr>
          <p:cNvSpPr txBox="1">
            <a:spLocks/>
          </p:cNvSpPr>
          <p:nvPr/>
        </p:nvSpPr>
        <p:spPr>
          <a:xfrm>
            <a:off x="450916" y="1060780"/>
            <a:ext cx="8229600" cy="7999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CSR (</a:t>
            </a:r>
            <a:r>
              <a:rPr lang="en-US" kern="0" dirty="0">
                <a:solidFill>
                  <a:srgbClr val="342BE5"/>
                </a:solidFill>
              </a:rPr>
              <a:t>Blue</a:t>
            </a:r>
            <a:r>
              <a:rPr lang="en-US" b="0" kern="0" dirty="0"/>
              <a:t>) vs TDMA (</a:t>
            </a:r>
            <a:r>
              <a:rPr lang="en-US" kern="0" dirty="0">
                <a:solidFill>
                  <a:srgbClr val="00B050"/>
                </a:solidFill>
              </a:rPr>
              <a:t>Green</a:t>
            </a:r>
            <a:r>
              <a:rPr lang="en-US" b="0" kern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Midpoint SNR=22.5 dB has gain over full range because of low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Gain shrinks at SNR=28.5 dB because of higher interference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05B21-B2D1-4C3A-B6EF-C811AF2C5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81" y="1980095"/>
            <a:ext cx="6190706" cy="2331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D5C97B-851D-4A83-8AFB-B24476C0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38" y="4311945"/>
            <a:ext cx="6190706" cy="23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41B1-E5C6-41B3-9F3A-B8F05829EC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856A9-3523-46BB-86B1-3C3DB3B3652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447532-A923-4BE3-92E2-14E512DA48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EBCA1E-3048-4FCE-A9C7-B6084E8A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59" y="433818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Different Topology with Similar Loss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2DB4A7E-B6E0-4264-A91F-AD75F731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59" y="1371600"/>
            <a:ext cx="7772400" cy="4114800"/>
          </a:xfrm>
        </p:spPr>
        <p:txBody>
          <a:bodyPr/>
          <a:lstStyle/>
          <a:p>
            <a:r>
              <a:rPr lang="en-US" sz="2000" b="0" dirty="0"/>
              <a:t>An Unmanaged Home topology can have a loss profile similar to an Enterprise topology designed for frequency reuse</a:t>
            </a:r>
          </a:p>
          <a:p>
            <a:pPr lvl="1"/>
            <a:r>
              <a:rPr lang="en-US" sz="1600" b="0" dirty="0"/>
              <a:t>Consider a home with same BSS Radius, smaller AP-AP distance and walls</a:t>
            </a:r>
          </a:p>
          <a:p>
            <a:r>
              <a:rPr lang="en-US" sz="2000" b="0" dirty="0">
                <a:highlight>
                  <a:srgbClr val="00FF00"/>
                </a:highlight>
              </a:rPr>
              <a:t>Green Text</a:t>
            </a:r>
            <a:r>
              <a:rPr lang="en-US" sz="2000" b="0" dirty="0"/>
              <a:t> is loss relative to Green AP</a:t>
            </a:r>
          </a:p>
          <a:p>
            <a:r>
              <a:rPr lang="en-US" sz="2000" b="0" dirty="0"/>
              <a:t>Similar loss at APs and BSS edge would result in similar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8BA086-4742-46CC-83AA-8CC7FC276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" y="3246616"/>
            <a:ext cx="4000500" cy="34790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D14E99-9246-4ECC-8223-7353FE6E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60903"/>
            <a:ext cx="4000500" cy="346471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A2F092-9672-4277-90A5-EB4AE2FCECF0}"/>
              </a:ext>
            </a:extLst>
          </p:cNvPr>
          <p:cNvCxnSpPr>
            <a:cxnSpLocks/>
          </p:cNvCxnSpPr>
          <p:nvPr/>
        </p:nvCxnSpPr>
        <p:spPr bwMode="auto">
          <a:xfrm>
            <a:off x="3779912" y="4986119"/>
            <a:ext cx="15945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E47065-231C-4F5F-BF3A-D5054B1FEAA1}"/>
              </a:ext>
            </a:extLst>
          </p:cNvPr>
          <p:cNvSpPr txBox="1"/>
          <p:nvPr/>
        </p:nvSpPr>
        <p:spPr>
          <a:xfrm>
            <a:off x="1678431" y="3062184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Enterprise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A64E1-17E7-4113-8F72-84C68B479BB4}"/>
              </a:ext>
            </a:extLst>
          </p:cNvPr>
          <p:cNvSpPr txBox="1"/>
          <p:nvPr/>
        </p:nvSpPr>
        <p:spPr>
          <a:xfrm>
            <a:off x="6732240" y="3049215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B0A4F-6A42-4308-90B6-91ADFCA1933E}"/>
              </a:ext>
            </a:extLst>
          </p:cNvPr>
          <p:cNvSpPr txBox="1"/>
          <p:nvPr/>
        </p:nvSpPr>
        <p:spPr>
          <a:xfrm>
            <a:off x="3886430" y="4418610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Add wall and shrink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AP-AP distance</a:t>
            </a:r>
          </a:p>
        </p:txBody>
      </p:sp>
    </p:spTree>
    <p:extLst>
      <p:ext uri="{BB962C8B-B14F-4D97-AF65-F5344CB8AC3E}">
        <p14:creationId xmlns:p14="http://schemas.microsoft.com/office/powerpoint/2010/main" val="367098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5E62CA-76D4-4537-8079-81144502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7" y="471100"/>
            <a:ext cx="7772400" cy="1066800"/>
          </a:xfrm>
        </p:spPr>
        <p:txBody>
          <a:bodyPr/>
          <a:lstStyle/>
          <a:p>
            <a:r>
              <a:rPr lang="en-US" dirty="0"/>
              <a:t>AP Modes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40FC87-109C-4D38-BA96-BAD8C3B9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64" y="1556862"/>
            <a:ext cx="8134672" cy="4680520"/>
          </a:xfrm>
        </p:spPr>
        <p:txBody>
          <a:bodyPr/>
          <a:lstStyle/>
          <a:p>
            <a:r>
              <a:rPr lang="en-US" altLang="ja-JP" dirty="0"/>
              <a:t>Coordinated Spatial Reuse</a:t>
            </a:r>
          </a:p>
          <a:p>
            <a:pPr lvl="1"/>
            <a:r>
              <a:rPr lang="en-US" altLang="ja-JP" sz="1800" dirty="0"/>
              <a:t>Two or more APs transmit simultaneously during the same TXOP</a:t>
            </a:r>
          </a:p>
          <a:p>
            <a:pPr lvl="1"/>
            <a:r>
              <a:rPr lang="en-US" altLang="ja-JP" sz="1800" dirty="0"/>
              <a:t>Sharing AP obtains a TXOP</a:t>
            </a:r>
          </a:p>
          <a:p>
            <a:pPr lvl="1"/>
            <a:r>
              <a:rPr lang="en-US" altLang="ja-JP" sz="1800" dirty="0"/>
              <a:t>Sharing AP coordinates with other Shared APs to share the TXOP</a:t>
            </a:r>
          </a:p>
          <a:p>
            <a:pPr lvl="2"/>
            <a:r>
              <a:rPr lang="en-US" altLang="ja-JP" sz="1600" dirty="0"/>
              <a:t>Sharing AP estimates SINR from CSI parameters</a:t>
            </a:r>
          </a:p>
          <a:p>
            <a:pPr lvl="2"/>
            <a:r>
              <a:rPr lang="en-US" altLang="ja-JP" sz="1600" dirty="0"/>
              <a:t>Sharing AP selects MCS and TX power for all APs to maximize sum throughput</a:t>
            </a:r>
          </a:p>
          <a:p>
            <a:pPr lvl="2"/>
            <a:r>
              <a:rPr lang="en-US" altLang="ja-JP" sz="1600" dirty="0"/>
              <a:t>In some cases, only a subset of the APs will TX  </a:t>
            </a:r>
          </a:p>
          <a:p>
            <a:r>
              <a:rPr lang="en-US" altLang="ja-JP" sz="2200" dirty="0"/>
              <a:t>TDMA</a:t>
            </a:r>
          </a:p>
          <a:p>
            <a:pPr lvl="1"/>
            <a:r>
              <a:rPr lang="en-US" altLang="ja-JP" sz="1800" dirty="0"/>
              <a:t>Only one AP transmits</a:t>
            </a:r>
          </a:p>
          <a:p>
            <a:pPr lvl="1"/>
            <a:r>
              <a:rPr lang="en-US" altLang="ja-JP" sz="1800" dirty="0"/>
              <a:t>AP may coordinate with other APs to share a TXOP in a TDMA fashion</a:t>
            </a:r>
          </a:p>
          <a:p>
            <a:pPr lvl="1"/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74657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9F3F9C-B7AF-490E-8AEE-D477265D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7" y="405780"/>
            <a:ext cx="7772400" cy="1066800"/>
          </a:xfrm>
        </p:spPr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F3BA0A-4FE4-4409-934C-2141365A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64" y="1412776"/>
            <a:ext cx="8134672" cy="4752528"/>
          </a:xfrm>
        </p:spPr>
        <p:txBody>
          <a:bodyPr/>
          <a:lstStyle/>
          <a:p>
            <a:r>
              <a:rPr lang="en-US" altLang="ja-JP" sz="2000" dirty="0"/>
              <a:t>Fairness</a:t>
            </a:r>
          </a:p>
          <a:p>
            <a:pPr lvl="1"/>
            <a:r>
              <a:rPr lang="en-US" altLang="ja-JP" sz="1600" dirty="0"/>
              <a:t>Without a fairness constraint, Sharing AP could maximize throughput by only selecting APs with the best throughput and starving APs with poor throughput</a:t>
            </a:r>
          </a:p>
          <a:p>
            <a:pPr lvl="1"/>
            <a:r>
              <a:rPr lang="en-US" altLang="ja-JP" sz="1600" dirty="0"/>
              <a:t>To ensure fairness, Sharing AP will always transmit during its TXOP</a:t>
            </a:r>
          </a:p>
          <a:p>
            <a:pPr lvl="2"/>
            <a:r>
              <a:rPr lang="en-US" altLang="ja-JP" sz="1400" dirty="0"/>
              <a:t>Interference from Shared APs may reduce the Sharing APs SINR</a:t>
            </a:r>
          </a:p>
          <a:p>
            <a:pPr lvl="2"/>
            <a:r>
              <a:rPr lang="en-US" altLang="ja-JP" sz="1400" dirty="0"/>
              <a:t>The Sharing AP will limit the amount of SINR reduction allowed.</a:t>
            </a:r>
          </a:p>
          <a:p>
            <a:r>
              <a:rPr lang="en-US" altLang="ja-JP" sz="2000" dirty="0"/>
              <a:t>CSI Inaccuracy</a:t>
            </a:r>
          </a:p>
          <a:p>
            <a:pPr lvl="1"/>
            <a:r>
              <a:rPr lang="en-US" altLang="ja-JP" sz="1600" dirty="0"/>
              <a:t>The Sharing AP uses channel information to estimate SINR and select MCS and TX power control</a:t>
            </a:r>
          </a:p>
          <a:p>
            <a:pPr lvl="1"/>
            <a:r>
              <a:rPr lang="en-US" altLang="ja-JP" sz="1600" dirty="0"/>
              <a:t>Errors in the measurement of RSSI and control of TX power will affect the actual SINR</a:t>
            </a:r>
          </a:p>
          <a:p>
            <a:pPr lvl="1"/>
            <a:r>
              <a:rPr lang="en-US" altLang="ja-JP" sz="1600" dirty="0"/>
              <a:t>Sharing AP will add a margin to its SINR estimates to protect against CSI inaccuracy</a:t>
            </a:r>
          </a:p>
          <a:p>
            <a:pPr lvl="2"/>
            <a:r>
              <a:rPr lang="en-US" altLang="ja-JP" sz="1400" dirty="0"/>
              <a:t>Higher margin for CSR than TDMA since more devices are involved</a:t>
            </a:r>
          </a:p>
          <a:p>
            <a:pPr lvl="1"/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3639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23A062-52A5-48F2-B774-CF3BF0A7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 AP Topology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28B4DC-ADA7-44FB-AE18-897570DF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0" y="1297012"/>
            <a:ext cx="7904946" cy="1915964"/>
          </a:xfrm>
        </p:spPr>
        <p:txBody>
          <a:bodyPr/>
          <a:lstStyle/>
          <a:p>
            <a:r>
              <a:rPr lang="en-US" altLang="ja-JP" sz="2000" dirty="0">
                <a:solidFill>
                  <a:schemeClr val="tx1"/>
                </a:solidFill>
              </a:rPr>
              <a:t>Four APs in a square configuration</a:t>
            </a: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Distance between adjacent APs = D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Two BSS Radii</a:t>
            </a: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Dense: </a:t>
            </a:r>
            <a:r>
              <a:rPr lang="en-US" altLang="ja-JP" sz="1600" b="0" dirty="0">
                <a:solidFill>
                  <a:schemeClr val="tx1"/>
                </a:solidFill>
              </a:rPr>
              <a:t>R = 0.75 D. BSSs do not overlap.</a:t>
            </a:r>
          </a:p>
          <a:p>
            <a:pPr lvl="1"/>
            <a:r>
              <a:rPr lang="en-US" altLang="ja-JP" sz="1600" dirty="0">
                <a:solidFill>
                  <a:schemeClr val="tx1"/>
                </a:solidFill>
              </a:rPr>
              <a:t>Frequency Reuse: R=0.375 D</a:t>
            </a:r>
            <a:endParaRPr lang="en-US" altLang="ja-JP" sz="1600" b="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One randomly dropped STA per BSS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90210F-202F-4C22-A80D-75C179B198AB}"/>
              </a:ext>
            </a:extLst>
          </p:cNvPr>
          <p:cNvGrpSpPr/>
          <p:nvPr/>
        </p:nvGrpSpPr>
        <p:grpSpPr>
          <a:xfrm>
            <a:off x="627156" y="3356992"/>
            <a:ext cx="3872836" cy="3252917"/>
            <a:chOff x="516294" y="3380083"/>
            <a:chExt cx="3872836" cy="32529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78AF64-5DDF-4D52-BFE4-98F3039D4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294" y="3380083"/>
              <a:ext cx="3872836" cy="3252917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5A20A9B-AB6D-4646-89F0-29C54D238711}"/>
                </a:ext>
              </a:extLst>
            </p:cNvPr>
            <p:cNvCxnSpPr/>
            <p:nvPr/>
          </p:nvCxnSpPr>
          <p:spPr bwMode="auto">
            <a:xfrm>
              <a:off x="2061552" y="4493971"/>
              <a:ext cx="901724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223A6B-F520-432E-A417-BF9F1A4A20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35524" y="5426661"/>
              <a:ext cx="901724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226773-70BE-4476-987A-B6B463E6AA3C}"/>
                </a:ext>
              </a:extLst>
            </p:cNvPr>
            <p:cNvCxnSpPr/>
            <p:nvPr/>
          </p:nvCxnSpPr>
          <p:spPr bwMode="auto">
            <a:xfrm>
              <a:off x="1992678" y="4532068"/>
              <a:ext cx="0" cy="86409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3005A0B-36E2-4AA0-B914-2EF7A5ECDDCB}"/>
                </a:ext>
              </a:extLst>
            </p:cNvPr>
            <p:cNvCxnSpPr/>
            <p:nvPr/>
          </p:nvCxnSpPr>
          <p:spPr bwMode="auto">
            <a:xfrm>
              <a:off x="3019088" y="4532068"/>
              <a:ext cx="0" cy="864096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67B840-A374-4041-B53A-8B8A76A141DA}"/>
                </a:ext>
              </a:extLst>
            </p:cNvPr>
            <p:cNvSpPr txBox="1"/>
            <p:nvPr/>
          </p:nvSpPr>
          <p:spPr>
            <a:xfrm>
              <a:off x="2392961" y="4263826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3FD1E4-A059-4D6D-942E-1B4069BE5967}"/>
                </a:ext>
              </a:extLst>
            </p:cNvPr>
            <p:cNvSpPr txBox="1"/>
            <p:nvPr/>
          </p:nvSpPr>
          <p:spPr>
            <a:xfrm>
              <a:off x="2378380" y="5398027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C01DC2-73E7-4499-AEAF-0F4DEF146ECF}"/>
                </a:ext>
              </a:extLst>
            </p:cNvPr>
            <p:cNvSpPr txBox="1"/>
            <p:nvPr/>
          </p:nvSpPr>
          <p:spPr>
            <a:xfrm>
              <a:off x="3008738" y="4825616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6B0D1E-D880-44CA-B72D-4FFDDCCFC223}"/>
                </a:ext>
              </a:extLst>
            </p:cNvPr>
            <p:cNvSpPr txBox="1"/>
            <p:nvPr/>
          </p:nvSpPr>
          <p:spPr>
            <a:xfrm>
              <a:off x="1776666" y="4814779"/>
              <a:ext cx="216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F83B81-0782-47AF-A7DC-05EA444D2E9B}"/>
                </a:ext>
              </a:extLst>
            </p:cNvPr>
            <p:cNvCxnSpPr/>
            <p:nvPr/>
          </p:nvCxnSpPr>
          <p:spPr bwMode="auto">
            <a:xfrm flipV="1">
              <a:off x="3030271" y="3909174"/>
              <a:ext cx="432048" cy="58479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1D78F6-26F3-4267-A434-FC5B33DACA87}"/>
                </a:ext>
              </a:extLst>
            </p:cNvPr>
            <p:cNvSpPr txBox="1"/>
            <p:nvPr/>
          </p:nvSpPr>
          <p:spPr>
            <a:xfrm>
              <a:off x="3138939" y="4268473"/>
              <a:ext cx="981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R=0.75 D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698AF9B-96A8-44A3-9C51-DDEBC521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89" y="3374355"/>
            <a:ext cx="3818835" cy="329500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7A3EFA-533E-4689-8EC3-FE749929BA2C}"/>
              </a:ext>
            </a:extLst>
          </p:cNvPr>
          <p:cNvCxnSpPr/>
          <p:nvPr/>
        </p:nvCxnSpPr>
        <p:spPr bwMode="auto">
          <a:xfrm>
            <a:off x="6077817" y="4499401"/>
            <a:ext cx="9017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B74FFE-7931-4C70-BC88-F1974A77BCF6}"/>
              </a:ext>
            </a:extLst>
          </p:cNvPr>
          <p:cNvCxnSpPr>
            <a:cxnSpLocks/>
          </p:cNvCxnSpPr>
          <p:nvPr/>
        </p:nvCxnSpPr>
        <p:spPr bwMode="auto">
          <a:xfrm>
            <a:off x="6077817" y="5432091"/>
            <a:ext cx="9017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7F0F94A-B708-4624-8BB2-631425B01EBF}"/>
              </a:ext>
            </a:extLst>
          </p:cNvPr>
          <p:cNvCxnSpPr/>
          <p:nvPr/>
        </p:nvCxnSpPr>
        <p:spPr bwMode="auto">
          <a:xfrm>
            <a:off x="6034971" y="4537498"/>
            <a:ext cx="0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237EE8-4F8C-47A9-BE16-ADA0E84312DB}"/>
              </a:ext>
            </a:extLst>
          </p:cNvPr>
          <p:cNvCxnSpPr/>
          <p:nvPr/>
        </p:nvCxnSpPr>
        <p:spPr bwMode="auto">
          <a:xfrm>
            <a:off x="7051549" y="4537498"/>
            <a:ext cx="0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EB71E1-6166-4608-8A4E-0263518465D3}"/>
              </a:ext>
            </a:extLst>
          </p:cNvPr>
          <p:cNvSpPr txBox="1"/>
          <p:nvPr/>
        </p:nvSpPr>
        <p:spPr>
          <a:xfrm>
            <a:off x="6435254" y="4269256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8406E0-701E-4260-AAB8-06057DA4311E}"/>
              </a:ext>
            </a:extLst>
          </p:cNvPr>
          <p:cNvSpPr txBox="1"/>
          <p:nvPr/>
        </p:nvSpPr>
        <p:spPr>
          <a:xfrm>
            <a:off x="6420673" y="5403457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1FA3D5-C2EF-43AA-9906-A634252AEAA8}"/>
              </a:ext>
            </a:extLst>
          </p:cNvPr>
          <p:cNvSpPr txBox="1"/>
          <p:nvPr/>
        </p:nvSpPr>
        <p:spPr>
          <a:xfrm>
            <a:off x="7051031" y="4831046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D50087-3F0E-45A8-B304-114907C89765}"/>
              </a:ext>
            </a:extLst>
          </p:cNvPr>
          <p:cNvSpPr txBox="1"/>
          <p:nvPr/>
        </p:nvSpPr>
        <p:spPr>
          <a:xfrm>
            <a:off x="5818959" y="4820209"/>
            <a:ext cx="21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D7A2CF-76B8-49CE-8EF5-B7E97FCF7202}"/>
              </a:ext>
            </a:extLst>
          </p:cNvPr>
          <p:cNvCxnSpPr>
            <a:cxnSpLocks/>
          </p:cNvCxnSpPr>
          <p:nvPr/>
        </p:nvCxnSpPr>
        <p:spPr bwMode="auto">
          <a:xfrm flipV="1">
            <a:off x="7039936" y="4222402"/>
            <a:ext cx="216012" cy="277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BC82952-B107-41EB-A4C4-B93FF553C8A7}"/>
              </a:ext>
            </a:extLst>
          </p:cNvPr>
          <p:cNvSpPr txBox="1"/>
          <p:nvPr/>
        </p:nvSpPr>
        <p:spPr>
          <a:xfrm>
            <a:off x="7092280" y="4293096"/>
            <a:ext cx="981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R=0.375 D</a:t>
            </a:r>
          </a:p>
        </p:txBody>
      </p:sp>
    </p:spTree>
    <p:extLst>
      <p:ext uri="{BB962C8B-B14F-4D97-AF65-F5344CB8AC3E}">
        <p14:creationId xmlns:p14="http://schemas.microsoft.com/office/powerpoint/2010/main" val="166736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Gary Anwyl, Mediatek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BFA89-1E82-410C-88C7-387BB7E6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559231"/>
            <a:ext cx="7772400" cy="1066800"/>
          </a:xfrm>
        </p:spPr>
        <p:txBody>
          <a:bodyPr/>
          <a:lstStyle/>
          <a:p>
            <a:r>
              <a:rPr lang="en-US" dirty="0"/>
              <a:t>Midpoint SNR Parameter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261D17-8E5F-4F73-BEDD-B0068647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98027"/>
            <a:ext cx="8581385" cy="2648498"/>
          </a:xfrm>
        </p:spPr>
        <p:txBody>
          <a:bodyPr/>
          <a:lstStyle/>
          <a:p>
            <a:r>
              <a:rPr lang="en-US" altLang="ja-JP" sz="2000" dirty="0"/>
              <a:t>Goodput results are reported as a function of Midpoint SNR</a:t>
            </a:r>
          </a:p>
          <a:p>
            <a:r>
              <a:rPr lang="en-US" altLang="ja-JP" sz="2000" dirty="0"/>
              <a:t>Midpoint SNR Definition</a:t>
            </a:r>
          </a:p>
          <a:p>
            <a:pPr lvl="1"/>
            <a:r>
              <a:rPr lang="en-US" altLang="ja-JP" sz="1600" dirty="0"/>
              <a:t>Interference-free SNR at D/2 point halfway between two APs</a:t>
            </a:r>
          </a:p>
          <a:p>
            <a:r>
              <a:rPr lang="en-US" altLang="ja-JP" sz="2000" dirty="0"/>
              <a:t>Midpoint SNR Range</a:t>
            </a:r>
          </a:p>
          <a:p>
            <a:pPr lvl="1"/>
            <a:r>
              <a:rPr lang="en-US" altLang="ja-JP" sz="1600" dirty="0"/>
              <a:t>Consider RSSI values (as measured at distant AP) between the PD CCA threshold (-82 dBm) and ED threshold (-62 dBm)</a:t>
            </a:r>
          </a:p>
          <a:p>
            <a:pPr lvl="1"/>
            <a:r>
              <a:rPr lang="en-US" altLang="ja-JP" sz="1600" dirty="0"/>
              <a:t>Assume a pathloss model with a uniform exponent of 3.5 and -94 dBm noise floor in 20MHz</a:t>
            </a:r>
          </a:p>
          <a:p>
            <a:r>
              <a:rPr lang="en-US" altLang="ja-JP" sz="2000" b="1" dirty="0"/>
              <a:t>Focus on Midpoint SNR values between 22.5 and 42.5 dB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A5888B-A05C-46D3-9BF9-E582B7FF372D}"/>
              </a:ext>
            </a:extLst>
          </p:cNvPr>
          <p:cNvGrpSpPr/>
          <p:nvPr/>
        </p:nvGrpSpPr>
        <p:grpSpPr>
          <a:xfrm>
            <a:off x="4716016" y="4192852"/>
            <a:ext cx="3098268" cy="2696515"/>
            <a:chOff x="5883290" y="2060848"/>
            <a:chExt cx="3098268" cy="2696515"/>
          </a:xfrm>
        </p:grpSpPr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B8BBBC9B-F1E6-4D86-97DB-367E8B9CF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3290" y="2060848"/>
              <a:ext cx="3098268" cy="269651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8C536AC-B45C-4531-BE36-D6D3E63F9132}"/>
                </a:ext>
              </a:extLst>
            </p:cNvPr>
            <p:cNvCxnSpPr/>
            <p:nvPr/>
          </p:nvCxnSpPr>
          <p:spPr bwMode="auto">
            <a:xfrm>
              <a:off x="7118823" y="2987659"/>
              <a:ext cx="72137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9059083-A501-4C6C-9F3C-BA1409F41A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8823" y="3733811"/>
              <a:ext cx="72137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CBE53B5-02F1-4CC6-94FE-F25D81CEADDA}"/>
                </a:ext>
              </a:extLst>
            </p:cNvPr>
            <p:cNvCxnSpPr/>
            <p:nvPr/>
          </p:nvCxnSpPr>
          <p:spPr bwMode="auto">
            <a:xfrm>
              <a:off x="7084546" y="3018137"/>
              <a:ext cx="0" cy="6912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1590DEC-95E1-41DE-B7F5-B3C1DBEA3F21}"/>
                </a:ext>
              </a:extLst>
            </p:cNvPr>
            <p:cNvCxnSpPr/>
            <p:nvPr/>
          </p:nvCxnSpPr>
          <p:spPr bwMode="auto">
            <a:xfrm>
              <a:off x="7897808" y="3018137"/>
              <a:ext cx="0" cy="6912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F35F39-E5B4-41CC-AA85-1A7F6C73E72A}"/>
                </a:ext>
              </a:extLst>
            </p:cNvPr>
            <p:cNvSpPr txBox="1"/>
            <p:nvPr/>
          </p:nvSpPr>
          <p:spPr>
            <a:xfrm>
              <a:off x="7404359" y="3033581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9C46CB-BEBB-4919-9EC2-757BA47EFDA9}"/>
                </a:ext>
              </a:extLst>
            </p:cNvPr>
            <p:cNvSpPr txBox="1"/>
            <p:nvPr/>
          </p:nvSpPr>
          <p:spPr>
            <a:xfrm>
              <a:off x="7393108" y="3710904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0E61D6-5D0E-4643-BE6C-64705EE4E9E2}"/>
                </a:ext>
              </a:extLst>
            </p:cNvPr>
            <p:cNvSpPr txBox="1"/>
            <p:nvPr/>
          </p:nvSpPr>
          <p:spPr>
            <a:xfrm>
              <a:off x="7897394" y="3252975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C3EF4C-6428-40A7-98E8-3E0220E7D3EE}"/>
                </a:ext>
              </a:extLst>
            </p:cNvPr>
            <p:cNvSpPr txBox="1"/>
            <p:nvPr/>
          </p:nvSpPr>
          <p:spPr>
            <a:xfrm>
              <a:off x="6911736" y="3244306"/>
              <a:ext cx="17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A33B0D-2657-4C5C-848C-C127575C07F5}"/>
                </a:ext>
              </a:extLst>
            </p:cNvPr>
            <p:cNvSpPr/>
            <p:nvPr/>
          </p:nvSpPr>
          <p:spPr bwMode="auto">
            <a:xfrm>
              <a:off x="7434736" y="2935458"/>
              <a:ext cx="98068" cy="104272"/>
            </a:xfrm>
            <a:prstGeom prst="ellipse">
              <a:avLst/>
            </a:prstGeom>
            <a:solidFill>
              <a:srgbClr val="FF33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DC0788-735A-4969-822E-110E1CCF30BA}"/>
                </a:ext>
              </a:extLst>
            </p:cNvPr>
            <p:cNvSpPr txBox="1"/>
            <p:nvPr/>
          </p:nvSpPr>
          <p:spPr>
            <a:xfrm>
              <a:off x="6932755" y="2683353"/>
              <a:ext cx="1112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Midpoint</a:t>
              </a: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806A22-F1A2-40BC-845E-B84C0EBF2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23949"/>
              </p:ext>
            </p:extLst>
          </p:nvPr>
        </p:nvGraphicFramePr>
        <p:xfrm>
          <a:off x="1036102" y="4673157"/>
          <a:ext cx="3086100" cy="76200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551593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41136761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2862551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RSSI @ Far 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RSSI @ Midpoint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Midpoint SNR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19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(dBm)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(dBm)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87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59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70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0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CA38A6-BC6C-41D8-A5A7-16CEFFA4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7984"/>
            <a:ext cx="7772400" cy="1066800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78A30-9739-4A0C-857D-F44EE04D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484784"/>
            <a:ext cx="8134672" cy="4608512"/>
          </a:xfrm>
        </p:spPr>
        <p:txBody>
          <a:bodyPr/>
          <a:lstStyle/>
          <a:p>
            <a:r>
              <a:rPr lang="en-US" altLang="ja-JP" sz="1800" b="0" dirty="0"/>
              <a:t>Four APs each with 1 STA</a:t>
            </a:r>
          </a:p>
          <a:p>
            <a:r>
              <a:rPr lang="en-US" altLang="ja-JP" sz="1800" b="0" dirty="0"/>
              <a:t>Configurations</a:t>
            </a:r>
          </a:p>
          <a:p>
            <a:pPr lvl="1"/>
            <a:r>
              <a:rPr lang="en-US" altLang="ja-JP" sz="1400" dirty="0"/>
              <a:t>1x1-1ss (1T AP, 1R STA), 2x2-2ss (2T AP, 2R STA)</a:t>
            </a:r>
          </a:p>
          <a:p>
            <a:r>
              <a:rPr lang="en-US" altLang="ja-JP" sz="1800" b="0" dirty="0"/>
              <a:t>BW</a:t>
            </a:r>
          </a:p>
          <a:p>
            <a:pPr lvl="1"/>
            <a:r>
              <a:rPr lang="en-US" altLang="ja-JP" sz="1400" b="0" dirty="0"/>
              <a:t>20MHz, 80MHz</a:t>
            </a:r>
          </a:p>
          <a:p>
            <a:r>
              <a:rPr lang="en-US" altLang="ja-JP" sz="1800" b="0" dirty="0"/>
              <a:t>Channel</a:t>
            </a:r>
          </a:p>
          <a:p>
            <a:pPr lvl="1"/>
            <a:r>
              <a:rPr lang="en-US" altLang="ja-JP" sz="1400" dirty="0"/>
              <a:t>AWGN, B-LOS, D-NLOS</a:t>
            </a:r>
          </a:p>
          <a:p>
            <a:pPr lvl="1"/>
            <a:r>
              <a:rPr lang="en-US" altLang="ja-JP" sz="1400" dirty="0"/>
              <a:t>Uniform pathloss exponent of 3.5</a:t>
            </a:r>
          </a:p>
          <a:p>
            <a:pPr lvl="1"/>
            <a:r>
              <a:rPr lang="en-US" altLang="ja-JP" sz="1400" dirty="0"/>
              <a:t>7 dB Noise Figure</a:t>
            </a:r>
          </a:p>
          <a:p>
            <a:r>
              <a:rPr lang="en-US" altLang="ja-JP" sz="1800" b="0" dirty="0"/>
              <a:t>11ax PHY Abstraction model for MCS selection and PER estimation</a:t>
            </a:r>
          </a:p>
          <a:p>
            <a:r>
              <a:rPr lang="en-US" altLang="ja-JP" sz="1800" b="0" dirty="0"/>
              <a:t>100 random drops</a:t>
            </a:r>
          </a:p>
          <a:p>
            <a:r>
              <a:rPr lang="en-US" altLang="ja-JP" sz="1800" b="0" dirty="0"/>
              <a:t>Metrics</a:t>
            </a:r>
          </a:p>
          <a:p>
            <a:pPr lvl="1"/>
            <a:r>
              <a:rPr lang="en-US" altLang="ja-JP" sz="1400" dirty="0"/>
              <a:t>Mean Goodput of CSR and TDMA</a:t>
            </a:r>
          </a:p>
          <a:p>
            <a:pPr lvl="1"/>
            <a:r>
              <a:rPr lang="en-US" altLang="ja-JP" sz="1400" b="0" dirty="0"/>
              <a:t>Ratio of CSR Goodput to TDMA </a:t>
            </a:r>
            <a:r>
              <a:rPr lang="en-US" altLang="ja-JP" sz="1400" dirty="0"/>
              <a:t>Goodput for each STA drop</a:t>
            </a:r>
          </a:p>
          <a:p>
            <a:pPr lvl="1"/>
            <a:r>
              <a:rPr lang="en-US" altLang="ja-JP" sz="1400" b="0" dirty="0"/>
              <a:t>Number of active CSR APs for each STA drop</a:t>
            </a:r>
          </a:p>
          <a:p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18483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C46B90-83CE-4859-918D-0C28FA86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72629"/>
            <a:ext cx="7772400" cy="1066800"/>
          </a:xfrm>
        </p:spPr>
        <p:txBody>
          <a:bodyPr/>
          <a:lstStyle/>
          <a:p>
            <a:r>
              <a:rPr lang="en-US" dirty="0"/>
              <a:t>Goodput Calculation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F71170-0B73-47FB-87CA-7AB174BF6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35" y="1484784"/>
            <a:ext cx="8134672" cy="4896544"/>
          </a:xfrm>
        </p:spPr>
        <p:txBody>
          <a:bodyPr/>
          <a:lstStyle/>
          <a:p>
            <a:r>
              <a:rPr lang="en-US" altLang="ja-JP" sz="2000" dirty="0"/>
              <a:t>TDMA Goodput Calculation</a:t>
            </a:r>
          </a:p>
          <a:p>
            <a:pPr lvl="1"/>
            <a:r>
              <a:rPr lang="en-US" altLang="ja-JP" sz="1600" dirty="0"/>
              <a:t>Random AP is chosen</a:t>
            </a:r>
          </a:p>
          <a:p>
            <a:pPr lvl="1"/>
            <a:r>
              <a:rPr lang="en-US" altLang="ja-JP" sz="1600" dirty="0"/>
              <a:t>Calculate SNR based on signal loss and noise floor</a:t>
            </a:r>
          </a:p>
          <a:p>
            <a:pPr lvl="1"/>
            <a:r>
              <a:rPr lang="en-US" altLang="ja-JP" sz="1600" dirty="0"/>
              <a:t>Select MCS based on 11ax PHY Abstraction model</a:t>
            </a:r>
          </a:p>
          <a:p>
            <a:pPr lvl="1"/>
            <a:r>
              <a:rPr lang="en-US" altLang="ja-JP" sz="1600" dirty="0"/>
              <a:t>Goodput = PHY RATE * (1 - PER)</a:t>
            </a:r>
          </a:p>
          <a:p>
            <a:pPr lvl="1"/>
            <a:r>
              <a:rPr lang="en-US" altLang="ja-JP" sz="1600" dirty="0"/>
              <a:t>CSI inaccuracy protection</a:t>
            </a:r>
          </a:p>
          <a:p>
            <a:pPr lvl="2"/>
            <a:r>
              <a:rPr lang="en-US" altLang="ja-JP" sz="1400" dirty="0"/>
              <a:t>Add 3 dB margin to SNR estimate</a:t>
            </a:r>
          </a:p>
          <a:p>
            <a:r>
              <a:rPr lang="en-US" altLang="ja-JP" sz="2000" dirty="0"/>
              <a:t>CSR Goodput Calculation</a:t>
            </a:r>
          </a:p>
          <a:p>
            <a:pPr lvl="1"/>
            <a:r>
              <a:rPr lang="en-US" altLang="ja-JP" sz="1600" dirty="0"/>
              <a:t>Random AP is chosen to be Sharing AP</a:t>
            </a:r>
          </a:p>
          <a:p>
            <a:pPr lvl="1"/>
            <a:r>
              <a:rPr lang="en-US" altLang="ja-JP" sz="1600" dirty="0"/>
              <a:t>Calculate SINR for each STA based on signal loss and interference</a:t>
            </a:r>
          </a:p>
          <a:p>
            <a:pPr lvl="1"/>
            <a:r>
              <a:rPr lang="en-US" altLang="ja-JP" sz="1600" dirty="0"/>
              <a:t>Search over the number of active APs and power levels to maximize Goodput</a:t>
            </a:r>
          </a:p>
          <a:p>
            <a:pPr lvl="1"/>
            <a:r>
              <a:rPr lang="en-US" altLang="ja-JP" sz="1600" dirty="0"/>
              <a:t>Fairness constraint</a:t>
            </a:r>
          </a:p>
          <a:p>
            <a:pPr lvl="2"/>
            <a:r>
              <a:rPr lang="en-US" altLang="ja-JP" sz="1400" dirty="0"/>
              <a:t>Sharing AP will always TX. It will allow up to a 3 dB loss in SINR versus TDMA SINR</a:t>
            </a:r>
          </a:p>
          <a:p>
            <a:pPr lvl="1"/>
            <a:r>
              <a:rPr lang="en-US" altLang="ja-JP" sz="1600" dirty="0"/>
              <a:t>CSI inaccuracy protection</a:t>
            </a:r>
          </a:p>
          <a:p>
            <a:pPr lvl="2"/>
            <a:r>
              <a:rPr lang="en-US" altLang="ja-JP" sz="1400" dirty="0"/>
              <a:t>Add 6 dB margin to SINR estimate</a:t>
            </a:r>
          </a:p>
        </p:txBody>
      </p:sp>
    </p:spTree>
    <p:extLst>
      <p:ext uri="{BB962C8B-B14F-4D97-AF65-F5344CB8AC3E}">
        <p14:creationId xmlns:p14="http://schemas.microsoft.com/office/powerpoint/2010/main" val="410180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4218-AD29-40F5-9997-BD90026D1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0385-68BB-48F8-984D-B8B1D6089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Gary Anwyl, Mediatek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6A4DD-08FD-4E11-AF03-522E85D4E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6582F6-CDE0-49F7-A2C2-6BF7564C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066800"/>
          </a:xfrm>
        </p:spPr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6A2261-978B-4D00-918D-E02A4EB4F244}"/>
              </a:ext>
            </a:extLst>
          </p:cNvPr>
          <p:cNvSpPr txBox="1">
            <a:spLocks/>
          </p:cNvSpPr>
          <p:nvPr/>
        </p:nvSpPr>
        <p:spPr bwMode="auto">
          <a:xfrm>
            <a:off x="457200" y="1853259"/>
            <a:ext cx="8229600" cy="32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100" b="0" kern="0" dirty="0"/>
              <a:t>Following slides present detailed results for three configurations:</a:t>
            </a:r>
          </a:p>
          <a:p>
            <a:pPr lvl="1"/>
            <a:r>
              <a:rPr lang="en-US" sz="1900" b="0" kern="0" dirty="0"/>
              <a:t>20M, 1x1-1ss AWGN</a:t>
            </a:r>
          </a:p>
          <a:p>
            <a:pPr lvl="1"/>
            <a:r>
              <a:rPr lang="en-US" sz="1900" b="0" kern="0" dirty="0"/>
              <a:t>20M, 1x1-1ss AWGN, reduced BSS radius</a:t>
            </a:r>
          </a:p>
          <a:p>
            <a:pPr lvl="1"/>
            <a:r>
              <a:rPr lang="en-US" sz="1900" b="0" kern="0" dirty="0"/>
              <a:t>20M, 2x2-2ss B-LOS, reduced BSS radius</a:t>
            </a:r>
          </a:p>
          <a:p>
            <a:endParaRPr lang="en-US" sz="2000" b="0" kern="0" dirty="0"/>
          </a:p>
          <a:p>
            <a:r>
              <a:rPr lang="en-US" sz="2100" b="0" kern="0" dirty="0"/>
              <a:t>Results</a:t>
            </a:r>
          </a:p>
          <a:p>
            <a:pPr lvl="1"/>
            <a:r>
              <a:rPr lang="en-US" sz="1900" b="0" kern="0" dirty="0"/>
              <a:t>Plot of Mean Goodput for CSR and TDMA over the range of Midpoint SNRs</a:t>
            </a:r>
          </a:p>
          <a:p>
            <a:pPr lvl="1"/>
            <a:r>
              <a:rPr lang="en-US" sz="1900" b="0" kern="0" dirty="0"/>
              <a:t>CDF plot of CSR Gain showing how often CSR outperforms TDMA</a:t>
            </a:r>
          </a:p>
          <a:p>
            <a:endParaRPr lang="en-US" sz="2000" b="0" kern="0" dirty="0"/>
          </a:p>
          <a:p>
            <a:r>
              <a:rPr lang="en-US" sz="2100" b="0" kern="0" dirty="0"/>
              <a:t>Final slide is a summary that includes additional configurations</a:t>
            </a:r>
          </a:p>
          <a:p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35922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35</TotalTime>
  <Words>2024</Words>
  <Application>Microsoft Office PowerPoint</Application>
  <PresentationFormat>On-screen Show (4:3)</PresentationFormat>
  <Paragraphs>448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Coordinated Spatial Reuse in a 4 AP Topology</vt:lpstr>
      <vt:lpstr>Introduction</vt:lpstr>
      <vt:lpstr>AP Modes</vt:lpstr>
      <vt:lpstr>Practical Considerations</vt:lpstr>
      <vt:lpstr>4 AP Topology</vt:lpstr>
      <vt:lpstr>Midpoint SNR Parameter</vt:lpstr>
      <vt:lpstr>Simulation</vt:lpstr>
      <vt:lpstr>Goodput Calculation</vt:lpstr>
      <vt:lpstr>Simulation Results</vt:lpstr>
      <vt:lpstr>4 AP - 20M 1x1-1ss, AWGN</vt:lpstr>
      <vt:lpstr>Gain Details – 4k QAM, 22.5 dB and 28.5 dB MP SNR</vt:lpstr>
      <vt:lpstr>Gain Details – 4k QAM, 33.5 dB MP SNR</vt:lpstr>
      <vt:lpstr>4 AP – 20M 1x1-1ss, AWGN R=3/8*D</vt:lpstr>
      <vt:lpstr>Gain Details – 4k QAM, 22.5 dB and 28.5 dB MP SNR</vt:lpstr>
      <vt:lpstr>4 AP – 20M 2x2-2ss, B-LOS R=3/8*D</vt:lpstr>
      <vt:lpstr>Gain Details – 4k QAM, 22.5 dB and 28.5 dB MP SNR</vt:lpstr>
      <vt:lpstr>Summary of Results</vt:lpstr>
      <vt:lpstr>Conclusions</vt:lpstr>
      <vt:lpstr>References</vt:lpstr>
      <vt:lpstr>Backup</vt:lpstr>
      <vt:lpstr>4 AP - 80M 2x2-2ss, B-LOS</vt:lpstr>
      <vt:lpstr>Gain Details</vt:lpstr>
      <vt:lpstr>Different Topology with Similar Loss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in a 2 AP Topology</dc:title>
  <dc:creator>Gary Anwyl</dc:creator>
  <cp:lastModifiedBy>Gary Anwyl</cp:lastModifiedBy>
  <cp:revision>5</cp:revision>
  <cp:lastPrinted>1601-01-01T00:00:00Z</cp:lastPrinted>
  <dcterms:created xsi:type="dcterms:W3CDTF">2023-07-05T20:38:30Z</dcterms:created>
  <dcterms:modified xsi:type="dcterms:W3CDTF">2023-07-05T21:28:27Z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bcef13-7cac-433f-ba1d-47a323951816_Enabled">
    <vt:lpwstr>true</vt:lpwstr>
  </property>
  <property fmtid="{D5CDD505-2E9C-101B-9397-08002B2CF9AE}" pid="3" name="MSIP_Label_83bcef13-7cac-433f-ba1d-47a323951816_SetDate">
    <vt:lpwstr>2023-07-05T21:12:41Z</vt:lpwstr>
  </property>
  <property fmtid="{D5CDD505-2E9C-101B-9397-08002B2CF9AE}" pid="4" name="MSIP_Label_83bcef13-7cac-433f-ba1d-47a323951816_Method">
    <vt:lpwstr>Privileged</vt:lpwstr>
  </property>
  <property fmtid="{D5CDD505-2E9C-101B-9397-08002B2CF9AE}" pid="5" name="MSIP_Label_83bcef13-7cac-433f-ba1d-47a323951816_Name">
    <vt:lpwstr>MTK_Unclassified</vt:lpwstr>
  </property>
  <property fmtid="{D5CDD505-2E9C-101B-9397-08002B2CF9AE}" pid="6" name="MSIP_Label_83bcef13-7cac-433f-ba1d-47a323951816_SiteId">
    <vt:lpwstr>a7687ede-7a6b-4ef6-bace-642f677fbe31</vt:lpwstr>
  </property>
  <property fmtid="{D5CDD505-2E9C-101B-9397-08002B2CF9AE}" pid="7" name="MSIP_Label_83bcef13-7cac-433f-ba1d-47a323951816_ActionId">
    <vt:lpwstr>25175fea-dc63-49e5-a180-a17a1d9b5032</vt:lpwstr>
  </property>
  <property fmtid="{D5CDD505-2E9C-101B-9397-08002B2CF9AE}" pid="8" name="MSIP_Label_83bcef13-7cac-433f-ba1d-47a323951816_ContentBits">
    <vt:lpwstr>0</vt:lpwstr>
  </property>
</Properties>
</file>