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57" r:id="rId3"/>
    <p:sldId id="579" r:id="rId4"/>
    <p:sldId id="580" r:id="rId5"/>
    <p:sldId id="592" r:id="rId6"/>
    <p:sldId id="596" r:id="rId7"/>
    <p:sldId id="599" r:id="rId8"/>
    <p:sldId id="603" r:id="rId9"/>
    <p:sldId id="600" r:id="rId10"/>
    <p:sldId id="604" r:id="rId11"/>
    <p:sldId id="605" r:id="rId12"/>
    <p:sldId id="606" r:id="rId13"/>
    <p:sldId id="607" r:id="rId14"/>
    <p:sldId id="608" r:id="rId15"/>
    <p:sldId id="589" r:id="rId16"/>
    <p:sldId id="500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94" autoAdjust="0"/>
    <p:restoredTop sz="95184" autoAdjust="0"/>
  </p:normalViewPr>
  <p:slideViewPr>
    <p:cSldViewPr>
      <p:cViewPr varScale="1">
        <p:scale>
          <a:sx n="82" d="100"/>
          <a:sy n="82" d="100"/>
        </p:scale>
        <p:origin x="1589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CN" dirty="0"/>
              <a:t>Note 1: Inventory check may involve multiple devices, the payload size is multiplied by the number of total devices.</a:t>
            </a:r>
          </a:p>
          <a:p>
            <a:r>
              <a:rPr lang="en-GB" altLang="zh-CN" dirty="0"/>
              <a:t>Note 2: Some overall payload may be summation of multiple messages, e.g., ID + location info + control message, or temperature + humidity, or ID + temperature, etc.</a:t>
            </a:r>
          </a:p>
          <a:p>
            <a:r>
              <a:rPr lang="en-GB" altLang="zh-CN" dirty="0"/>
              <a:t>Note 3: For sensor data reporting, multiple measurement results may be reported in one message, e.g., one device reports 10 results in one message assuming 10Hz sampling rate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2579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CN" dirty="0"/>
              <a:t>Note 1: Inventory check may involve multiple devices, the payload size is multiplied by the number of total devices.</a:t>
            </a:r>
          </a:p>
          <a:p>
            <a:r>
              <a:rPr lang="en-GB" altLang="zh-CN" dirty="0"/>
              <a:t>Note 2: Some overall payload may be summation of multiple messages, e.g., ID + location info + control message, or temperature + humidity, or ID + temperature, etc.</a:t>
            </a:r>
          </a:p>
          <a:p>
            <a:r>
              <a:rPr lang="en-GB" altLang="zh-CN" dirty="0"/>
              <a:t>Note 3: For sensor data reporting, multiple measurement results may be reported in one message, e.g., one device reports 10 results in one message assuming 10Hz sampling rate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9511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CN" dirty="0"/>
              <a:t>Note 1: Inventory check may involve multiple devices, the payload size is multiplied by the number of total devices.</a:t>
            </a:r>
          </a:p>
          <a:p>
            <a:r>
              <a:rPr lang="en-GB" altLang="zh-CN" dirty="0"/>
              <a:t>Note 2: Some overall payload may be summation of multiple messages, e.g., ID + location info + control message, or temperature + humidity, or ID + temperature, etc.</a:t>
            </a:r>
          </a:p>
          <a:p>
            <a:r>
              <a:rPr lang="en-GB" altLang="zh-CN" dirty="0"/>
              <a:t>Note 3: For sensor data reporting, multiple measurement results may be reported in one message, e.g., one device reports 10 results in one message assuming 10Hz sampling rate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33417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CN" dirty="0"/>
              <a:t>Note 1: Inventory check may involve multiple devices, the payload size is multiplied by the number of total devices.</a:t>
            </a:r>
          </a:p>
          <a:p>
            <a:r>
              <a:rPr lang="en-GB" altLang="zh-CN" dirty="0"/>
              <a:t>Note 2: Some overall payload may be summation of multiple messages, e.g., ID + location info + control message, or temperature + humidity, or ID + temperature, etc.</a:t>
            </a:r>
          </a:p>
          <a:p>
            <a:r>
              <a:rPr lang="en-GB" altLang="zh-CN" dirty="0"/>
              <a:t>Note 3: For sensor data reporting, multiple measurement results may be reported in one message, e.g., one device reports 10 results in one message assuming 10Hz sampling rate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28624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CN" dirty="0"/>
              <a:t>Note 1: Inventory check may involve multiple devices, the payload size is multiplied by the number of total devices.</a:t>
            </a:r>
          </a:p>
          <a:p>
            <a:r>
              <a:rPr lang="en-GB" altLang="zh-CN" dirty="0"/>
              <a:t>Note 2: Some overall payload may be summation of multiple messages, e.g., ID + location info + control message, or temperature + humidity, or ID + temperature, etc.</a:t>
            </a:r>
          </a:p>
          <a:p>
            <a:r>
              <a:rPr lang="en-GB" altLang="zh-CN" dirty="0"/>
              <a:t>Note 3: For sensor data reporting, multiple measurement results may be reported in one message, e.g., one device reports 10 results in one message assuming 10Hz sampling rate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55163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98020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6707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7599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CN" dirty="0"/>
              <a:t>Note 1: Inventory check may involve multiple devices, the payload size is multiplied by the number of total devices.</a:t>
            </a:r>
          </a:p>
          <a:p>
            <a:r>
              <a:rPr lang="en-GB" altLang="zh-CN" dirty="0"/>
              <a:t>Note 2: Some overall payload may be summation of multiple messages, e.g., ID + location info + control message, or temperature + humidity, or ID + temperature, etc.</a:t>
            </a:r>
          </a:p>
          <a:p>
            <a:r>
              <a:rPr lang="en-GB" altLang="zh-CN" dirty="0"/>
              <a:t>Note 3: For sensor data reporting, multiple measurement results may be reported in one message, e.g., one device reports 10 results in one message assuming 10Hz sampling rate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19376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CN" dirty="0"/>
              <a:t>Note 1: Inventory check may involve multiple devices, the payload size is multiplied by the number of total devices.</a:t>
            </a:r>
          </a:p>
          <a:p>
            <a:r>
              <a:rPr lang="en-GB" altLang="zh-CN" dirty="0"/>
              <a:t>Note 2: Some overall payload may be summation of multiple messages, e.g., ID + location info + control message, or temperature + humidity, or ID + temperature, etc.</a:t>
            </a:r>
          </a:p>
          <a:p>
            <a:r>
              <a:rPr lang="en-GB" altLang="zh-CN" dirty="0"/>
              <a:t>Note 3: For sensor data reporting, multiple measurement results may be reported in one message, e.g., one device reports 10 results in one message assuming 10Hz sampling rate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50420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14159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CN" dirty="0"/>
              <a:t>Note 1: Inventory check may involve multiple devices, the payload size is multiplied by the number of total devices.</a:t>
            </a:r>
          </a:p>
          <a:p>
            <a:r>
              <a:rPr lang="en-GB" altLang="zh-CN" dirty="0"/>
              <a:t>Note 2: Some overall payload may be summation of multiple messages, e.g., ID + location info + control message, or temperature + humidity, or ID + temperature, etc.</a:t>
            </a:r>
          </a:p>
          <a:p>
            <a:r>
              <a:rPr lang="en-GB" altLang="zh-CN" dirty="0"/>
              <a:t>Note 3: For sensor data reporting, multiple measurement results may be reported in one message, e.g., one device reports 10 results in one message assuming 10Hz sampling rate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36590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CN" dirty="0"/>
              <a:t>Note 1: Inventory check may involve multiple devices, the payload size is multiplied by the number of total devices.</a:t>
            </a:r>
          </a:p>
          <a:p>
            <a:r>
              <a:rPr lang="en-GB" altLang="zh-CN" dirty="0"/>
              <a:t>Note 2: Some overall payload may be summation of multiple messages, e.g., ID + location info + control message, or temperature + humidity, or ID + temperature, etc.</a:t>
            </a:r>
          </a:p>
          <a:p>
            <a:r>
              <a:rPr lang="en-GB" altLang="zh-CN" dirty="0"/>
              <a:t>Note 3: For sensor data reporting, multiple measurement results may be reported in one message, e.g., one device reports 10 results in one message assuming 10Hz sampling rate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8987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r>
              <a:rPr lang="en-GB" altLang="zh-CN" dirty="0">
                <a:solidFill>
                  <a:schemeClr val="tx1"/>
                </a:solidFill>
              </a:rPr>
              <a:t>Discussion on</a:t>
            </a:r>
            <a:r>
              <a:rPr lang="en-US" altLang="zh-CN" dirty="0">
                <a:solidFill>
                  <a:schemeClr val="tx1"/>
                </a:solidFill>
              </a:rPr>
              <a:t> Requirements for AMP Use Cases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2023-06-13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245660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0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7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1005r0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altLang="zh-CN" sz="1800" b="1" dirty="0"/>
              <a:t>June</a:t>
            </a:r>
            <a:r>
              <a:rPr lang="en-US" altLang="zh-CN" sz="1800" b="1" dirty="0"/>
              <a:t> 2023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Device Density (1/2)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1251229"/>
            <a:ext cx="8610600" cy="424731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GB" sz="1800" dirty="0"/>
              <a:t>UC1 Smart Manufacturing: 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GB" sz="1800" b="1" dirty="0">
                <a:solidFill>
                  <a:srgbClr val="FF0000"/>
                </a:solidFill>
              </a:rPr>
              <a:t>1.5/m</a:t>
            </a:r>
            <a:r>
              <a:rPr lang="en-GB" sz="1800" b="1" baseline="30000" dirty="0">
                <a:solidFill>
                  <a:srgbClr val="FF0000"/>
                </a:solidFill>
              </a:rPr>
              <a:t>2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GB" sz="1800" dirty="0"/>
              <a:t>A typical car manufacturing plant takes up to 600 000 m</a:t>
            </a:r>
            <a:r>
              <a:rPr lang="en-GB" sz="1800" baseline="30000" dirty="0"/>
              <a:t>2</a:t>
            </a:r>
            <a:r>
              <a:rPr lang="en-GB" sz="1800" dirty="0"/>
              <a:t> in surface. Around 1 million units of materials are used in the manufacturing area, but they are not used at the same time.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en-GB" sz="1800" dirty="0"/>
              <a:t>UC2 Data Centre 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GB" sz="1800" b="1" dirty="0">
                <a:solidFill>
                  <a:srgbClr val="FF0000"/>
                </a:solidFill>
              </a:rPr>
              <a:t>3/m</a:t>
            </a:r>
            <a:r>
              <a:rPr lang="en-GB" sz="1800" b="1" baseline="30000" dirty="0">
                <a:solidFill>
                  <a:srgbClr val="FF0000"/>
                </a:solidFill>
              </a:rPr>
              <a:t>2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GB" sz="1800" dirty="0"/>
              <a:t>Assuming the same density as UC1 but with 2-tier shelf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en-GB" sz="1800" dirty="0"/>
              <a:t>UC3 Smart Home: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GB" sz="1800" b="1" dirty="0">
                <a:solidFill>
                  <a:srgbClr val="FF0000"/>
                </a:solidFill>
              </a:rPr>
              <a:t>0.25/m</a:t>
            </a:r>
            <a:r>
              <a:rPr lang="en-GB" sz="1800" b="1" baseline="30000" dirty="0">
                <a:solidFill>
                  <a:srgbClr val="FF0000"/>
                </a:solidFill>
              </a:rPr>
              <a:t>2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GB" sz="1800" dirty="0"/>
              <a:t>Based on the deployment assumption of 1 AMP device every 2 meter.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en-GB" sz="1800" dirty="0"/>
              <a:t>UC4 Logistics and Warehouse 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GB" sz="1800" b="1" dirty="0">
                <a:solidFill>
                  <a:srgbClr val="FF0000"/>
                </a:solidFill>
              </a:rPr>
              <a:t>1.5/m</a:t>
            </a:r>
            <a:r>
              <a:rPr lang="en-GB" sz="1800" b="1" baseline="30000" dirty="0">
                <a:solidFill>
                  <a:srgbClr val="FF0000"/>
                </a:solidFill>
              </a:rPr>
              <a:t>2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GB" sz="1800" dirty="0"/>
              <a:t>Assuming the same density as UC1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endParaRPr lang="en-GB" sz="1800" dirty="0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1005r0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June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011865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Device Density (2/2)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1251229"/>
            <a:ext cx="8610600" cy="424731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en-GB" sz="1800" dirty="0"/>
              <a:t>UC5 Smart Agriculture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GB" sz="1800" b="1" dirty="0">
                <a:solidFill>
                  <a:srgbClr val="FF0000"/>
                </a:solidFill>
              </a:rPr>
              <a:t>1/m</a:t>
            </a:r>
            <a:r>
              <a:rPr lang="en-GB" sz="1800" b="1" baseline="30000" dirty="0">
                <a:solidFill>
                  <a:srgbClr val="FF0000"/>
                </a:solidFill>
              </a:rPr>
              <a:t>2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GB" sz="1800" dirty="0"/>
              <a:t>Assuming 1 device per meter for collecting sensing data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en-GB" sz="1800" dirty="0"/>
              <a:t>UC6 Indoor Positioning: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GB" sz="1800" b="1" dirty="0">
                <a:solidFill>
                  <a:srgbClr val="FF0000"/>
                </a:solidFill>
              </a:rPr>
              <a:t>0.25/m</a:t>
            </a:r>
            <a:r>
              <a:rPr lang="en-GB" sz="1800" b="1" baseline="30000" dirty="0">
                <a:solidFill>
                  <a:srgbClr val="FF0000"/>
                </a:solidFill>
              </a:rPr>
              <a:t>2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GB" sz="1800" dirty="0"/>
              <a:t>Based on the deployment assumption of 1 AMP device every 2 meter.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en-GB" sz="1800" dirty="0"/>
              <a:t>UC7 Smart Power Grid: 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en-GB" sz="1800" b="1" dirty="0">
                <a:solidFill>
                  <a:srgbClr val="FF0000"/>
                </a:solidFill>
              </a:rPr>
              <a:t>10</a:t>
            </a:r>
            <a:r>
              <a:rPr lang="en-GB" sz="1800" b="1" baseline="30000" dirty="0">
                <a:solidFill>
                  <a:srgbClr val="FF0000"/>
                </a:solidFill>
              </a:rPr>
              <a:t>-2</a:t>
            </a:r>
            <a:r>
              <a:rPr lang="en-GB" sz="1800" b="1" dirty="0">
                <a:solidFill>
                  <a:srgbClr val="FF0000"/>
                </a:solidFill>
              </a:rPr>
              <a:t>/m</a:t>
            </a:r>
            <a:r>
              <a:rPr lang="en-GB" sz="1800" b="1" baseline="30000" dirty="0">
                <a:solidFill>
                  <a:srgbClr val="FF0000"/>
                </a:solidFill>
              </a:rPr>
              <a:t>2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en-GB" sz="1800" dirty="0"/>
              <a:t>The device density is calculated based on an individual substation, where typically several hundreds of Ambient IoT devices are required to monitor the environmental parameters. 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en-GB" sz="1800" dirty="0"/>
              <a:t>UC8 Fresh Food Supply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GB" sz="1800" b="1" dirty="0">
                <a:solidFill>
                  <a:srgbClr val="FF0000"/>
                </a:solidFill>
              </a:rPr>
              <a:t>1.5/m</a:t>
            </a:r>
            <a:r>
              <a:rPr lang="en-GB" sz="1800" b="1" baseline="30000" dirty="0">
                <a:solidFill>
                  <a:srgbClr val="FF0000"/>
                </a:solidFill>
              </a:rPr>
              <a:t>2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GB" sz="1800" dirty="0"/>
              <a:t>Same as UC1.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endParaRPr lang="en-GB" sz="1800" dirty="0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1005r0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June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743553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Coverage (1/3)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1005r0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June 2023</a:t>
            </a:r>
            <a:endParaRPr lang="en-GB" sz="1800" b="1" dirty="0"/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7A2B7537-1F99-82BB-CF66-5BA8DE7969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966384"/>
              </p:ext>
            </p:extLst>
          </p:nvPr>
        </p:nvGraphicFramePr>
        <p:xfrm>
          <a:off x="696912" y="1171854"/>
          <a:ext cx="7685089" cy="50477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21220">
                  <a:extLst>
                    <a:ext uri="{9D8B030D-6E8A-4147-A177-3AD203B41FA5}">
                      <a16:colId xmlns:a16="http://schemas.microsoft.com/office/drawing/2014/main" val="2333776203"/>
                    </a:ext>
                  </a:extLst>
                </a:gridCol>
                <a:gridCol w="1054623">
                  <a:extLst>
                    <a:ext uri="{9D8B030D-6E8A-4147-A177-3AD203B41FA5}">
                      <a16:colId xmlns:a16="http://schemas.microsoft.com/office/drawing/2014/main" val="654777179"/>
                    </a:ext>
                  </a:extLst>
                </a:gridCol>
                <a:gridCol w="1054623">
                  <a:extLst>
                    <a:ext uri="{9D8B030D-6E8A-4147-A177-3AD203B41FA5}">
                      <a16:colId xmlns:a16="http://schemas.microsoft.com/office/drawing/2014/main" val="3336326783"/>
                    </a:ext>
                  </a:extLst>
                </a:gridCol>
                <a:gridCol w="1054623">
                  <a:extLst>
                    <a:ext uri="{9D8B030D-6E8A-4147-A177-3AD203B41FA5}">
                      <a16:colId xmlns:a16="http://schemas.microsoft.com/office/drawing/2014/main" val="2506015279"/>
                    </a:ext>
                  </a:extLst>
                </a:gridCol>
              </a:tblGrid>
              <a:tr h="345057"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831" marR="33831" marT="33831" marB="33831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Case1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</a:rPr>
                        <a:t>Case2</a:t>
                      </a:r>
                      <a:endParaRPr lang="en-GB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Case3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extLst>
                  <a:ext uri="{0D108BD9-81ED-4DB2-BD59-A6C34878D82A}">
                    <a16:rowId xmlns:a16="http://schemas.microsoft.com/office/drawing/2014/main" val="4225595947"/>
                  </a:ext>
                </a:extLst>
              </a:tr>
              <a:tr h="345057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Frequency (MHz)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920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</a:rPr>
                        <a:t>920</a:t>
                      </a:r>
                      <a:endParaRPr lang="en-GB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920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extLst>
                  <a:ext uri="{0D108BD9-81ED-4DB2-BD59-A6C34878D82A}">
                    <a16:rowId xmlns:a16="http://schemas.microsoft.com/office/drawing/2014/main" val="193394041"/>
                  </a:ext>
                </a:extLst>
              </a:tr>
              <a:tr h="321158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EIRP of AP (dBm)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30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</a:rPr>
                        <a:t>30</a:t>
                      </a:r>
                      <a:endParaRPr lang="en-GB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30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extLst>
                  <a:ext uri="{0D108BD9-81ED-4DB2-BD59-A6C34878D82A}">
                    <a16:rowId xmlns:a16="http://schemas.microsoft.com/office/drawing/2014/main" val="248954938"/>
                  </a:ext>
                </a:extLst>
              </a:tr>
              <a:tr h="321158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Receiver sensitivity of AP (dBm)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-95 (Note 1)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</a:rPr>
                        <a:t>-95</a:t>
                      </a:r>
                      <a:endParaRPr lang="en-GB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-95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extLst>
                  <a:ext uri="{0D108BD9-81ED-4DB2-BD59-A6C34878D82A}">
                    <a16:rowId xmlns:a16="http://schemas.microsoft.com/office/drawing/2014/main" val="2208652071"/>
                  </a:ext>
                </a:extLst>
              </a:tr>
              <a:tr h="321158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Antenna gain of IoT device (dBi)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2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en-GB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extLst>
                  <a:ext uri="{0D108BD9-81ED-4DB2-BD59-A6C34878D82A}">
                    <a16:rowId xmlns:a16="http://schemas.microsoft.com/office/drawing/2014/main" val="2753036839"/>
                  </a:ext>
                </a:extLst>
              </a:tr>
              <a:tr h="281574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Minimum receiving power for IoT device (dBm)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-20 (Note 2)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</a:rPr>
                        <a:t>-30 (Note 2)</a:t>
                      </a:r>
                      <a:endParaRPr lang="en-GB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-45 (Note 3)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extLst>
                  <a:ext uri="{0D108BD9-81ED-4DB2-BD59-A6C34878D82A}">
                    <a16:rowId xmlns:a16="http://schemas.microsoft.com/office/drawing/2014/main" val="758024118"/>
                  </a:ext>
                </a:extLst>
              </a:tr>
              <a:tr h="480370"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Maximum communication distance from AP to IoT device (m)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10.33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</a:rPr>
                        <a:t>32.67</a:t>
                      </a:r>
                      <a:endParaRPr lang="en-GB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183.71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extLst>
                  <a:ext uri="{0D108BD9-81ED-4DB2-BD59-A6C34878D82A}">
                    <a16:rowId xmlns:a16="http://schemas.microsoft.com/office/drawing/2014/main" val="3016954750"/>
                  </a:ext>
                </a:extLst>
              </a:tr>
              <a:tr h="281574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Backscattering loss at IoT device (dB)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5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</a:rPr>
                        <a:t>5</a:t>
                      </a:r>
                      <a:endParaRPr lang="en-GB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5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extLst>
                  <a:ext uri="{0D108BD9-81ED-4DB2-BD59-A6C34878D82A}">
                    <a16:rowId xmlns:a16="http://schemas.microsoft.com/office/drawing/2014/main" val="1592611910"/>
                  </a:ext>
                </a:extLst>
              </a:tr>
              <a:tr h="280518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Low Noise Amplifier factor (dB)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0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en-GB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30 (Note 4)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extLst>
                  <a:ext uri="{0D108BD9-81ED-4DB2-BD59-A6C34878D82A}">
                    <a16:rowId xmlns:a16="http://schemas.microsoft.com/office/drawing/2014/main" val="3901982503"/>
                  </a:ext>
                </a:extLst>
              </a:tr>
              <a:tr h="480370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Maximum communication distance from IoT device to AP (m)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103.31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</a:rPr>
                        <a:t>32.67</a:t>
                      </a:r>
                      <a:endParaRPr lang="en-GB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183.71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extLst>
                  <a:ext uri="{0D108BD9-81ED-4DB2-BD59-A6C34878D82A}">
                    <a16:rowId xmlns:a16="http://schemas.microsoft.com/office/drawing/2014/main" val="3114126733"/>
                  </a:ext>
                </a:extLst>
              </a:tr>
              <a:tr h="1479636">
                <a:tc gridSpan="4"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*Notes:</a:t>
                      </a:r>
                    </a:p>
                    <a:p>
                      <a:pPr marL="342900" lvl="0" indent="-342900">
                        <a:buFont typeface="+mj-lt"/>
                        <a:buAutoNum type="arabicParenBoth"/>
                        <a:tabLst>
                          <a:tab pos="457200" algn="l"/>
                        </a:tabLst>
                      </a:pPr>
                      <a:r>
                        <a:rPr lang="en-GB" sz="1400" dirty="0">
                          <a:effectLst/>
                        </a:rPr>
                        <a:t>Reuse the receiver sensitivity of an 802.11 ah AP </a:t>
                      </a:r>
                    </a:p>
                    <a:p>
                      <a:pPr marL="342900" lvl="0" indent="-342900">
                        <a:buFont typeface="+mj-lt"/>
                        <a:buAutoNum type="arabicParenBoth"/>
                        <a:tabLst>
                          <a:tab pos="457200" algn="l"/>
                        </a:tabLst>
                      </a:pPr>
                      <a:r>
                        <a:rPr lang="en-GB" sz="1400" dirty="0">
                          <a:effectLst/>
                        </a:rPr>
                        <a:t>The minimum required signal power for an IoT device is -20dBm when the IoT device can’t store power itself. It can be -30dBm when the IoT device has the capability of power storage. </a:t>
                      </a:r>
                    </a:p>
                    <a:p>
                      <a:pPr marL="342900" lvl="0" indent="-342900">
                        <a:buFont typeface="+mj-lt"/>
                        <a:buAutoNum type="arabicParenBoth"/>
                        <a:tabLst>
                          <a:tab pos="457200" algn="l"/>
                        </a:tabLst>
                      </a:pPr>
                      <a:r>
                        <a:rPr lang="en-GB" sz="1400" dirty="0">
                          <a:effectLst/>
                        </a:rPr>
                        <a:t>-45 dBm is assumed as the sensitivity of ultra-low power receiver[15] [16] [17] .</a:t>
                      </a:r>
                    </a:p>
                    <a:p>
                      <a:pPr marL="342900" lvl="0" indent="-342900">
                        <a:buFont typeface="+mj-lt"/>
                        <a:buAutoNum type="arabicParenBoth"/>
                        <a:tabLst>
                          <a:tab pos="457200" algn="l"/>
                        </a:tabLst>
                      </a:pPr>
                      <a:r>
                        <a:rPr lang="en-GB" sz="1400" dirty="0">
                          <a:effectLst/>
                        </a:rPr>
                        <a:t>LNA with 30 dBm gain is assumed to boost the backscattering signal, it can have ultra-low power consumption [21] [22] .  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3831" marR="33831" marT="33831" marB="33831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8142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1885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Coverage (2/3)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1005r0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June 2023</a:t>
            </a:r>
            <a:endParaRPr lang="en-GB" sz="1800" b="1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F1CA91F9-9E0E-687D-2F23-5C04969120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680142"/>
              </p:ext>
            </p:extLst>
          </p:nvPr>
        </p:nvGraphicFramePr>
        <p:xfrm>
          <a:off x="696912" y="1171854"/>
          <a:ext cx="7685088" cy="52118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20301">
                  <a:extLst>
                    <a:ext uri="{9D8B030D-6E8A-4147-A177-3AD203B41FA5}">
                      <a16:colId xmlns:a16="http://schemas.microsoft.com/office/drawing/2014/main" val="3480104174"/>
                    </a:ext>
                  </a:extLst>
                </a:gridCol>
                <a:gridCol w="1054382">
                  <a:extLst>
                    <a:ext uri="{9D8B030D-6E8A-4147-A177-3AD203B41FA5}">
                      <a16:colId xmlns:a16="http://schemas.microsoft.com/office/drawing/2014/main" val="3919991939"/>
                    </a:ext>
                  </a:extLst>
                </a:gridCol>
                <a:gridCol w="1054382">
                  <a:extLst>
                    <a:ext uri="{9D8B030D-6E8A-4147-A177-3AD203B41FA5}">
                      <a16:colId xmlns:a16="http://schemas.microsoft.com/office/drawing/2014/main" val="1846055178"/>
                    </a:ext>
                  </a:extLst>
                </a:gridCol>
                <a:gridCol w="1056023">
                  <a:extLst>
                    <a:ext uri="{9D8B030D-6E8A-4147-A177-3AD203B41FA5}">
                      <a16:colId xmlns:a16="http://schemas.microsoft.com/office/drawing/2014/main" val="1316060114"/>
                    </a:ext>
                  </a:extLst>
                </a:gridCol>
              </a:tblGrid>
              <a:tr h="328889">
                <a:tc>
                  <a:txBody>
                    <a:bodyPr/>
                    <a:lstStyle/>
                    <a:p>
                      <a:endParaRPr lang="en-GB" sz="11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Case1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</a:rPr>
                        <a:t>Case2</a:t>
                      </a:r>
                      <a:endParaRPr lang="en-GB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Case3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extLst>
                  <a:ext uri="{0D108BD9-81ED-4DB2-BD59-A6C34878D82A}">
                    <a16:rowId xmlns:a16="http://schemas.microsoft.com/office/drawing/2014/main" val="3055125967"/>
                  </a:ext>
                </a:extLst>
              </a:tr>
              <a:tr h="328889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Frequency (GHz)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2.4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</a:rPr>
                        <a:t>2.4</a:t>
                      </a:r>
                      <a:endParaRPr lang="en-GB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2.4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extLst>
                  <a:ext uri="{0D108BD9-81ED-4DB2-BD59-A6C34878D82A}">
                    <a16:rowId xmlns:a16="http://schemas.microsoft.com/office/drawing/2014/main" val="2305605286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EIRP of AP (dBm)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27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</a:rPr>
                        <a:t>27</a:t>
                      </a:r>
                      <a:endParaRPr lang="en-GB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27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extLst>
                  <a:ext uri="{0D108BD9-81ED-4DB2-BD59-A6C34878D82A}">
                    <a16:rowId xmlns:a16="http://schemas.microsoft.com/office/drawing/2014/main" val="2584758184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Receiver sensitivity of AP (dBm)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-95 (Note 1)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</a:rPr>
                        <a:t>-95</a:t>
                      </a:r>
                      <a:endParaRPr lang="en-GB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-95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extLst>
                  <a:ext uri="{0D108BD9-81ED-4DB2-BD59-A6C34878D82A}">
                    <a16:rowId xmlns:a16="http://schemas.microsoft.com/office/drawing/2014/main" val="3086005285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Antenna gain of IoT device (dBi)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en-GB" sz="14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extLst>
                  <a:ext uri="{0D108BD9-81ED-4DB2-BD59-A6C34878D82A}">
                    <a16:rowId xmlns:a16="http://schemas.microsoft.com/office/drawing/2014/main" val="34666484"/>
                  </a:ext>
                </a:extLst>
              </a:tr>
              <a:tr h="284527"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Minimum receiving power for IoT device (dBm)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-20 (Note 2)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  <a:highlight>
                            <a:srgbClr val="FFFF00"/>
                          </a:highlight>
                        </a:rPr>
                        <a:t>-30 (Note 2)</a:t>
                      </a:r>
                      <a:endParaRPr lang="en-GB" sz="14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-45 (Note 3)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extLst>
                  <a:ext uri="{0D108BD9-81ED-4DB2-BD59-A6C34878D82A}">
                    <a16:rowId xmlns:a16="http://schemas.microsoft.com/office/drawing/2014/main" val="2710427179"/>
                  </a:ext>
                </a:extLst>
              </a:tr>
              <a:tr h="498275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Maximum communication distance from AP to IoT device (m)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2.8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</a:rPr>
                        <a:t>8.87</a:t>
                      </a:r>
                      <a:endParaRPr lang="en-GB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49.85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extLst>
                  <a:ext uri="{0D108BD9-81ED-4DB2-BD59-A6C34878D82A}">
                    <a16:rowId xmlns:a16="http://schemas.microsoft.com/office/drawing/2014/main" val="3121477823"/>
                  </a:ext>
                </a:extLst>
              </a:tr>
              <a:tr h="284527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Backscattering loss at IoT device (dB)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5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</a:rPr>
                        <a:t>5</a:t>
                      </a:r>
                      <a:endParaRPr lang="en-GB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5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extLst>
                  <a:ext uri="{0D108BD9-81ED-4DB2-BD59-A6C34878D82A}">
                    <a16:rowId xmlns:a16="http://schemas.microsoft.com/office/drawing/2014/main" val="2295027981"/>
                  </a:ext>
                </a:extLst>
              </a:tr>
              <a:tr h="284527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Low Noise Amplifier factor (dB)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en-GB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30 (Note 4)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extLst>
                  <a:ext uri="{0D108BD9-81ED-4DB2-BD59-A6C34878D82A}">
                    <a16:rowId xmlns:a16="http://schemas.microsoft.com/office/drawing/2014/main" val="3296030048"/>
                  </a:ext>
                </a:extLst>
              </a:tr>
              <a:tr h="498275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Maximum communication distance from IoT device to AP (m)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39.60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</a:rPr>
                        <a:t>12.52</a:t>
                      </a:r>
                      <a:endParaRPr lang="en-GB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70.42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extLst>
                  <a:ext uri="{0D108BD9-81ED-4DB2-BD59-A6C34878D82A}">
                    <a16:rowId xmlns:a16="http://schemas.microsoft.com/office/drawing/2014/main" val="2432559053"/>
                  </a:ext>
                </a:extLst>
              </a:tr>
              <a:tr h="1786125">
                <a:tc gridSpan="4"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*Notes:</a:t>
                      </a:r>
                    </a:p>
                    <a:p>
                      <a:pPr marL="342900" lvl="0" indent="-342900">
                        <a:buFont typeface="+mj-lt"/>
                        <a:buAutoNum type="arabicParenBoth"/>
                        <a:tabLst>
                          <a:tab pos="457200" algn="l"/>
                        </a:tabLst>
                      </a:pPr>
                      <a:r>
                        <a:rPr lang="en-GB" sz="1400" dirty="0">
                          <a:effectLst/>
                        </a:rPr>
                        <a:t>Reuse the receiver sensitivity of an 802.11 ah AP </a:t>
                      </a:r>
                    </a:p>
                    <a:p>
                      <a:pPr marL="342900" lvl="0" indent="-342900">
                        <a:buFont typeface="+mj-lt"/>
                        <a:buAutoNum type="arabicParenBoth"/>
                        <a:tabLst>
                          <a:tab pos="457200" algn="l"/>
                        </a:tabLst>
                      </a:pPr>
                      <a:r>
                        <a:rPr lang="en-GB" sz="1400" dirty="0">
                          <a:effectLst/>
                        </a:rPr>
                        <a:t>The minimum required signal power for an IoT device is -20dBm when the IoT device can’t store power itself. It can be -30dBm when the IoT device has the capability of power storage. </a:t>
                      </a:r>
                    </a:p>
                    <a:p>
                      <a:pPr marL="342900" lvl="0" indent="-342900">
                        <a:buFont typeface="+mj-lt"/>
                        <a:buAutoNum type="arabicParenBoth"/>
                        <a:tabLst>
                          <a:tab pos="457200" algn="l"/>
                        </a:tabLst>
                      </a:pPr>
                      <a:r>
                        <a:rPr lang="en-GB" sz="1400" dirty="0">
                          <a:effectLst/>
                        </a:rPr>
                        <a:t>-45 dBm is assumed as the sensitivity of ultra-low power receiver.</a:t>
                      </a:r>
                    </a:p>
                    <a:p>
                      <a:pPr marL="342900" lvl="0" indent="-342900">
                        <a:buFont typeface="+mj-lt"/>
                        <a:buAutoNum type="arabicParenBoth"/>
                        <a:tabLst>
                          <a:tab pos="457200" algn="l"/>
                        </a:tabLst>
                      </a:pPr>
                      <a:r>
                        <a:rPr lang="en-GB" sz="1400" dirty="0">
                          <a:effectLst/>
                        </a:rPr>
                        <a:t>LNA with 30 dBm gain is assumed to boost the backscattering signal, it can have ultra-low power consumption.  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228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730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Coverage (3/3)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1251229"/>
            <a:ext cx="8610600" cy="369331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en-GB" sz="1800" dirty="0"/>
              <a:t>The coverage is bounded by the minimum value of energy harvesting coverage and communication coverage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en-GB" sz="1800" dirty="0"/>
              <a:t>For case 2 with RF energy harvesting, i.e., type 1 device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en-GB" sz="1800" dirty="0"/>
              <a:t>The minimum receiving signal power is -30dBm, which is based on the RF energy harvesting sensitivity, i.e., energy harvesting coverage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en-GB" sz="1800" dirty="0"/>
              <a:t>For case 3 with solar power energy harvesting, i.e., type 2 device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en-GB" sz="1800" dirty="0"/>
              <a:t>The minimum receiving signal power is -45dBm, which is based on communication coverage. 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en-GB" sz="1800" dirty="0"/>
              <a:t>However, backscattering is assumed here and this value is calculated to balance the UL and DL coverage.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en-GB" sz="1800" dirty="0"/>
              <a:t>With active transmitter, the communication coverage can be assumed to be the same as WUR, i.e., -82dBm.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endParaRPr lang="en-GB" sz="1800" dirty="0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1005r0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June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849249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Requirements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1005r0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June 2023</a:t>
            </a:r>
            <a:endParaRPr lang="en-GB" sz="1800" b="1" dirty="0"/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013FA137-725E-E2D9-8A92-2923F0FBF5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778120"/>
              </p:ext>
            </p:extLst>
          </p:nvPr>
        </p:nvGraphicFramePr>
        <p:xfrm>
          <a:off x="76200" y="1447800"/>
          <a:ext cx="8991600" cy="49846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3246">
                  <a:extLst>
                    <a:ext uri="{9D8B030D-6E8A-4147-A177-3AD203B41FA5}">
                      <a16:colId xmlns:a16="http://schemas.microsoft.com/office/drawing/2014/main" val="3668435110"/>
                    </a:ext>
                  </a:extLst>
                </a:gridCol>
                <a:gridCol w="1113246">
                  <a:extLst>
                    <a:ext uri="{9D8B030D-6E8A-4147-A177-3AD203B41FA5}">
                      <a16:colId xmlns:a16="http://schemas.microsoft.com/office/drawing/2014/main" val="1265672563"/>
                    </a:ext>
                  </a:extLst>
                </a:gridCol>
                <a:gridCol w="1086202">
                  <a:extLst>
                    <a:ext uri="{9D8B030D-6E8A-4147-A177-3AD203B41FA5}">
                      <a16:colId xmlns:a16="http://schemas.microsoft.com/office/drawing/2014/main" val="3650588341"/>
                    </a:ext>
                  </a:extLst>
                </a:gridCol>
                <a:gridCol w="1346590">
                  <a:extLst>
                    <a:ext uri="{9D8B030D-6E8A-4147-A177-3AD203B41FA5}">
                      <a16:colId xmlns:a16="http://schemas.microsoft.com/office/drawing/2014/main" val="726553468"/>
                    </a:ext>
                  </a:extLst>
                </a:gridCol>
                <a:gridCol w="1144383">
                  <a:extLst>
                    <a:ext uri="{9D8B030D-6E8A-4147-A177-3AD203B41FA5}">
                      <a16:colId xmlns:a16="http://schemas.microsoft.com/office/drawing/2014/main" val="1344256778"/>
                    </a:ext>
                  </a:extLst>
                </a:gridCol>
                <a:gridCol w="1373836">
                  <a:extLst>
                    <a:ext uri="{9D8B030D-6E8A-4147-A177-3AD203B41FA5}">
                      <a16:colId xmlns:a16="http://schemas.microsoft.com/office/drawing/2014/main" val="3782939110"/>
                    </a:ext>
                  </a:extLst>
                </a:gridCol>
                <a:gridCol w="1160161">
                  <a:extLst>
                    <a:ext uri="{9D8B030D-6E8A-4147-A177-3AD203B41FA5}">
                      <a16:colId xmlns:a16="http://schemas.microsoft.com/office/drawing/2014/main" val="4188438930"/>
                    </a:ext>
                  </a:extLst>
                </a:gridCol>
                <a:gridCol w="653936">
                  <a:extLst>
                    <a:ext uri="{9D8B030D-6E8A-4147-A177-3AD203B41FA5}">
                      <a16:colId xmlns:a16="http://schemas.microsoft.com/office/drawing/2014/main" val="213255701"/>
                    </a:ext>
                  </a:extLst>
                </a:gridCol>
              </a:tblGrid>
              <a:tr h="869668"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73" marR="7473" marT="74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effectLst/>
                          <a:latin typeface="+mn-lt"/>
                        </a:rPr>
                        <a:t>Coverage (dBm)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effectLst/>
                          <a:latin typeface="+mn-lt"/>
                        </a:rPr>
                        <a:t>Maximum payload size (bit)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effectLst/>
                          <a:latin typeface="+mn-lt"/>
                        </a:rPr>
                        <a:t>Peak device power consumption (</a:t>
                      </a:r>
                      <a:r>
                        <a:rPr lang="en-GB" sz="1100" b="1" u="none" strike="noStrike" dirty="0" err="1">
                          <a:effectLst/>
                          <a:latin typeface="+mn-lt"/>
                        </a:rPr>
                        <a:t>mWatts</a:t>
                      </a:r>
                      <a:r>
                        <a:rPr lang="en-GB" sz="1100" b="1" u="none" strike="noStrike" dirty="0">
                          <a:effectLst/>
                          <a:latin typeface="+mn-lt"/>
                        </a:rPr>
                        <a:t>)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effectLst/>
                          <a:latin typeface="+mn-lt"/>
                        </a:rPr>
                        <a:t>Device density (per m</a:t>
                      </a:r>
                      <a:r>
                        <a:rPr lang="en-GB" sz="1100" b="1" u="none" strike="noStrike" baseline="30000" dirty="0">
                          <a:effectLst/>
                          <a:latin typeface="+mn-lt"/>
                        </a:rPr>
                        <a:t>2</a:t>
                      </a:r>
                      <a:r>
                        <a:rPr lang="en-GB" sz="1100" b="1" u="none" strike="noStrike" dirty="0">
                          <a:effectLst/>
                          <a:latin typeface="+mn-lt"/>
                        </a:rPr>
                        <a:t>)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effectLst/>
                          <a:latin typeface="+mn-lt"/>
                        </a:rPr>
                        <a:t>Horizontal Positioning accuracy (m)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effectLst/>
                          <a:latin typeface="+mn-lt"/>
                        </a:rPr>
                        <a:t>Peak data rate (Kbps)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Others</a:t>
                      </a:r>
                    </a:p>
                  </a:txBody>
                  <a:tcPr marL="7473" marR="7473" marT="7473" marB="0" anchor="ctr"/>
                </a:tc>
                <a:extLst>
                  <a:ext uri="{0D108BD9-81ED-4DB2-BD59-A6C34878D82A}">
                    <a16:rowId xmlns:a16="http://schemas.microsoft.com/office/drawing/2014/main" val="3832398776"/>
                  </a:ext>
                </a:extLst>
              </a:tr>
              <a:tr h="45509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  <a:latin typeface="+mn-lt"/>
                        </a:rPr>
                        <a:t>UC1: Smart Manufacturing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Type1: -30</a:t>
                      </a:r>
                    </a:p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Type2: -82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256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1.5</a:t>
                      </a:r>
                      <a:endParaRPr lang="en-GB" sz="12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51.2 kbps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73" marR="7473" marT="7473" marB="0" anchor="ctr"/>
                </a:tc>
                <a:extLst>
                  <a:ext uri="{0D108BD9-81ED-4DB2-BD59-A6C34878D82A}">
                    <a16:rowId xmlns:a16="http://schemas.microsoft.com/office/drawing/2014/main" val="2314700939"/>
                  </a:ext>
                </a:extLst>
              </a:tr>
              <a:tr h="45509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  <a:latin typeface="+mn-lt"/>
                        </a:rPr>
                        <a:t>UC2: Data Centre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Type1: -30</a:t>
                      </a:r>
                    </a:p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Type2: -82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256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GB" sz="12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1-3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51.2 kbps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73" marR="7473" marT="7473" marB="0" anchor="ctr"/>
                </a:tc>
                <a:extLst>
                  <a:ext uri="{0D108BD9-81ED-4DB2-BD59-A6C34878D82A}">
                    <a16:rowId xmlns:a16="http://schemas.microsoft.com/office/drawing/2014/main" val="3525901397"/>
                  </a:ext>
                </a:extLst>
              </a:tr>
              <a:tr h="45509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  <a:latin typeface="+mn-lt"/>
                        </a:rPr>
                        <a:t>UC3: Smart Home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Type1: -30</a:t>
                      </a:r>
                    </a:p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Type2: -82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256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0.25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1-3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51.2 kbps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73" marR="7473" marT="7473" marB="0" anchor="ctr"/>
                </a:tc>
                <a:extLst>
                  <a:ext uri="{0D108BD9-81ED-4DB2-BD59-A6C34878D82A}">
                    <a16:rowId xmlns:a16="http://schemas.microsoft.com/office/drawing/2014/main" val="1211554053"/>
                  </a:ext>
                </a:extLst>
              </a:tr>
              <a:tr h="45509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  <a:latin typeface="+mn-lt"/>
                        </a:rPr>
                        <a:t>UC4: Logistics and Warehouse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Type1: -30</a:t>
                      </a:r>
                    </a:p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Type2: -82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256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51.2 kbps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73" marR="7473" marT="7473" marB="0" anchor="ctr"/>
                </a:tc>
                <a:extLst>
                  <a:ext uri="{0D108BD9-81ED-4DB2-BD59-A6C34878D82A}">
                    <a16:rowId xmlns:a16="http://schemas.microsoft.com/office/drawing/2014/main" val="3105947569"/>
                  </a:ext>
                </a:extLst>
              </a:tr>
              <a:tr h="45509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  <a:latin typeface="+mn-lt"/>
                        </a:rPr>
                        <a:t>UC5: Smart Agriculture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Type1: -30</a:t>
                      </a:r>
                    </a:p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Type2: -82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256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51.2 kbps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73" marR="7473" marT="7473" marB="0" anchor="ctr"/>
                </a:tc>
                <a:extLst>
                  <a:ext uri="{0D108BD9-81ED-4DB2-BD59-A6C34878D82A}">
                    <a16:rowId xmlns:a16="http://schemas.microsoft.com/office/drawing/2014/main" val="2121419345"/>
                  </a:ext>
                </a:extLst>
              </a:tr>
              <a:tr h="45509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  <a:latin typeface="+mn-lt"/>
                        </a:rPr>
                        <a:t>UC6: Indoor Positioning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Type1: -30</a:t>
                      </a:r>
                    </a:p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Type2: -82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256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0.25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1-3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51.2 kbps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73" marR="7473" marT="7473" marB="0" anchor="ctr"/>
                </a:tc>
                <a:extLst>
                  <a:ext uri="{0D108BD9-81ED-4DB2-BD59-A6C34878D82A}">
                    <a16:rowId xmlns:a16="http://schemas.microsoft.com/office/drawing/2014/main" val="2984993910"/>
                  </a:ext>
                </a:extLst>
              </a:tr>
              <a:tr h="45509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  <a:latin typeface="+mn-lt"/>
                        </a:rPr>
                        <a:t>UC7: Smart Power Grid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Type1: -30</a:t>
                      </a:r>
                    </a:p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Type2: -82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256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r>
                        <a:rPr lang="en-GB" sz="12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51.2 kbps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73" marR="7473" marT="7473" marB="0" anchor="ctr"/>
                </a:tc>
                <a:extLst>
                  <a:ext uri="{0D108BD9-81ED-4DB2-BD59-A6C34878D82A}">
                    <a16:rowId xmlns:a16="http://schemas.microsoft.com/office/drawing/2014/main" val="597722757"/>
                  </a:ext>
                </a:extLst>
              </a:tr>
              <a:tr h="25519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  <a:latin typeface="+mn-lt"/>
                        </a:rPr>
                        <a:t>UC8: Fresh Food Supply Chain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Type1: -30</a:t>
                      </a:r>
                    </a:p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Type2: -82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256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51.2 kbps</a:t>
                      </a:r>
                    </a:p>
                  </a:txBody>
                  <a:tcPr marL="7473" marR="7473" marT="747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73" marR="7473" marT="7473" marB="0" anchor="ctr"/>
                </a:tc>
                <a:extLst>
                  <a:ext uri="{0D108BD9-81ED-4DB2-BD59-A6C34878D82A}">
                    <a16:rowId xmlns:a16="http://schemas.microsoft.com/office/drawing/2014/main" val="3792754014"/>
                  </a:ext>
                </a:extLst>
              </a:tr>
              <a:tr h="0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Note 1: Coverage is calculated based on AWGN Channel</a:t>
                      </a:r>
                    </a:p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Note 2: Type 1: RF powered AMP device; Type 2: non-RF powered AMP device, e.g., thermal, solar, etc.</a:t>
                      </a:r>
                    </a:p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Note 3: Others include requirements only applicable to a subset of use cases </a:t>
                      </a:r>
                    </a:p>
                  </a:txBody>
                  <a:tcPr marL="7473" marR="7473" marT="7473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5275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75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834736" y="1579433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802.11-23/0436r8, </a:t>
            </a:r>
            <a:r>
              <a:rPr lang="en-GB" altLang="zh-CN" sz="1600" dirty="0"/>
              <a:t>Technical Report on support of AMP IoT devices in WLAN</a:t>
            </a:r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1005r0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June 2023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purpose of this presentation is to provide initial values for the key requirements.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384BCF0-C779-7631-0293-4301FB85120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1005r0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Use Cases Defined in AMP TIG [1]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227823"/>
            <a:ext cx="8610600" cy="450892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Use case 1 Smart manufacturing: </a:t>
            </a: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inventory, asset tracking/positioning, and environment/production line sensing and monitoring 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Use case 2 Data </a:t>
            </a:r>
            <a:r>
              <a:rPr lang="en-GB" altLang="zh-CN" sz="1800" b="1" kern="0" dirty="0" err="1">
                <a:solidFill>
                  <a:srgbClr val="000000"/>
                </a:solidFill>
                <a:ea typeface="OPPOSans M" panose="00020600040101010101" pitchFamily="18" charset="-122"/>
              </a:rPr>
              <a:t>Center</a:t>
            </a: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: </a:t>
            </a: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environmental monitoring, facility monitoring and asset management 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Use case 3 Smart home: </a:t>
            </a: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asset management, home environment monitoring and home security.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Use case 4 Logistics and warehouse: </a:t>
            </a: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goods tracking and inventory check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Use case 5 Smart agriculture: </a:t>
            </a: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monitoring of soil moisture, soil fertility, temperature, wind speed, plant growth etc., and controlling of the agricultural facilities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Use case 6 Indoor positioning: </a:t>
            </a: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positioning in giant shopping mall, factories, warehouses, etc. 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Use case 7 Smart Power Grid: </a:t>
            </a: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sensing of sound, heat, pressure, etc., smart meter to achieve awareness of device/equipment status 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Use case 8 Fresh Food supply chain: </a:t>
            </a: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Route the RTI, sense temperature etc.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1005r0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June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98108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Classification of Use Cases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1549778"/>
            <a:ext cx="8610600" cy="427809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GB" sz="2800" dirty="0"/>
              <a:t>Classification based on service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400" b="1" dirty="0"/>
              <a:t>Sensor</a:t>
            </a:r>
            <a:r>
              <a:rPr lang="en-GB" sz="2400" dirty="0"/>
              <a:t>: smart manufacturing, data </a:t>
            </a:r>
            <a:r>
              <a:rPr lang="en-GB" sz="2400" dirty="0" err="1"/>
              <a:t>center</a:t>
            </a:r>
            <a:r>
              <a:rPr lang="en-GB" sz="2400" dirty="0"/>
              <a:t>, smart home, logistics and warehouse, smart agriculture, smart power grid, fresh food supply chain;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400" b="1" dirty="0"/>
              <a:t>Positioning/ranging</a:t>
            </a:r>
            <a:r>
              <a:rPr lang="en-GB" sz="2400" dirty="0"/>
              <a:t>: smart manufacturing, smart home, logistics and warehouse, fresh food supply chain, indoor positioning;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400" b="1" dirty="0"/>
              <a:t>Identification</a:t>
            </a:r>
            <a:r>
              <a:rPr lang="en-GB" sz="2400" dirty="0"/>
              <a:t>: smart manufacturing, data </a:t>
            </a:r>
            <a:r>
              <a:rPr lang="en-GB" sz="2400" dirty="0" err="1"/>
              <a:t>center</a:t>
            </a:r>
            <a:r>
              <a:rPr lang="en-GB" sz="2400" dirty="0"/>
              <a:t>, smart home, logistics and warehouse, smart agriculture, fresh food supply chain;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1005r0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June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57492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Maximum Payload Size (1/2)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1251229"/>
            <a:ext cx="8610600" cy="501675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en-GB" sz="1800" dirty="0"/>
              <a:t>UC1 Smart Manufacturing: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en-GB" sz="1400" dirty="0"/>
              <a:t>Identification: </a:t>
            </a:r>
          </a:p>
          <a:p>
            <a:pPr marL="1828800" lvl="3" indent="-457200" algn="just">
              <a:buFont typeface="Courier New" panose="02070309020205020404" pitchFamily="49" charset="0"/>
              <a:buChar char="o"/>
            </a:pPr>
            <a:r>
              <a:rPr lang="en-GB" b="1" dirty="0">
                <a:solidFill>
                  <a:srgbClr val="FF0000"/>
                </a:solidFill>
              </a:rPr>
              <a:t>96/128 bits per device</a:t>
            </a:r>
            <a:r>
              <a:rPr lang="en-GB" dirty="0"/>
              <a:t>, EPC Tag Data standard, the length of the EPC number ranges from 96 bits to 496 bits, For intralogistics, EPC length of 96 bits is the most common EPC lengths. 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en-GB" sz="1400" dirty="0"/>
              <a:t>Positioning: </a:t>
            </a:r>
          </a:p>
          <a:p>
            <a:pPr marL="1828800" lvl="3" indent="-457200" algn="just">
              <a:buFont typeface="Courier New" panose="02070309020205020404" pitchFamily="49" charset="0"/>
              <a:buChar char="o"/>
            </a:pPr>
            <a:r>
              <a:rPr lang="en-GB" b="1" dirty="0">
                <a:solidFill>
                  <a:srgbClr val="FF0000"/>
                </a:solidFill>
              </a:rPr>
              <a:t>224 = 96+128</a:t>
            </a:r>
            <a:r>
              <a:rPr lang="en-GB" dirty="0"/>
              <a:t>, EPC tag ID 96 + other information e.g., location information 128</a:t>
            </a:r>
          </a:p>
          <a:p>
            <a:pPr marL="1828800" lvl="3" indent="-457200" algn="just">
              <a:buFont typeface="Courier New" panose="02070309020205020404" pitchFamily="49" charset="0"/>
              <a:buChar char="o"/>
            </a:pPr>
            <a:r>
              <a:rPr lang="en-GB" b="1" dirty="0">
                <a:solidFill>
                  <a:srgbClr val="FF0000"/>
                </a:solidFill>
              </a:rPr>
              <a:t>256 = 128+128</a:t>
            </a:r>
            <a:r>
              <a:rPr lang="en-GB" dirty="0"/>
              <a:t>, AMP ID 128 + other information e.g., location information 128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en-GB" sz="1400" dirty="0"/>
              <a:t>Sensor: </a:t>
            </a:r>
          </a:p>
          <a:p>
            <a:pPr marL="1828800" lvl="3" indent="-457200" algn="just">
              <a:buFont typeface="Courier New" panose="02070309020205020404" pitchFamily="49" charset="0"/>
              <a:buChar char="o"/>
            </a:pPr>
            <a:r>
              <a:rPr lang="en-GB" b="1" dirty="0">
                <a:solidFill>
                  <a:srgbClr val="FF0000"/>
                </a:solidFill>
              </a:rPr>
              <a:t>96 bits per device</a:t>
            </a:r>
            <a:r>
              <a:rPr lang="en-GB" dirty="0"/>
              <a:t>, for temperature and humidity monitoring, typically, the single packet size is 96bits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en-GB" sz="1400" dirty="0"/>
              <a:t>Multiple payload sizes including 96/128/224/256 bits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en-GB" sz="1400" b="1" dirty="0">
                <a:solidFill>
                  <a:srgbClr val="FF0000"/>
                </a:solidFill>
                <a:sym typeface="Wingdings" panose="05000000000000000000" pitchFamily="2" charset="2"/>
              </a:rPr>
              <a:t>Considering potential additional payload, above payload size can be simplified as 128/256 bits</a:t>
            </a:r>
            <a:endParaRPr lang="en-GB" sz="1400" b="1" dirty="0">
              <a:solidFill>
                <a:srgbClr val="FF0000"/>
              </a:solidFill>
            </a:endParaRP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en-GB" sz="1800" dirty="0"/>
              <a:t>UC2 Data Centre, UC4 Logistics</a:t>
            </a:r>
            <a:r>
              <a:rPr lang="zh-CN" altLang="en-US" sz="1800" dirty="0"/>
              <a:t>，</a:t>
            </a:r>
            <a:r>
              <a:rPr lang="en-GB" sz="1800" dirty="0"/>
              <a:t>UC5 Smart Agriculture and Warehouse</a:t>
            </a:r>
            <a:r>
              <a:rPr lang="zh-CN" altLang="en-US" sz="1800" dirty="0"/>
              <a:t>，</a:t>
            </a:r>
            <a:r>
              <a:rPr lang="en-GB" sz="1800" dirty="0"/>
              <a:t> UC7 Smart Power Grid and UC8 Fresh Food Supply: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en-GB" sz="1400" dirty="0"/>
              <a:t>Identification: </a:t>
            </a:r>
          </a:p>
          <a:p>
            <a:pPr marL="1828800" lvl="3" indent="-457200" algn="just">
              <a:buFont typeface="Courier New" panose="02070309020205020404" pitchFamily="49" charset="0"/>
              <a:buChar char="o"/>
            </a:pPr>
            <a:r>
              <a:rPr lang="en-GB" b="1" dirty="0">
                <a:solidFill>
                  <a:srgbClr val="FF0000"/>
                </a:solidFill>
              </a:rPr>
              <a:t>96/128 bits per device</a:t>
            </a:r>
            <a:endParaRPr lang="en-GB" dirty="0"/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en-GB" sz="1400" dirty="0"/>
              <a:t>Positioning: </a:t>
            </a:r>
          </a:p>
          <a:p>
            <a:pPr marL="1828800" lvl="3" indent="-457200" algn="just">
              <a:buFont typeface="Courier New" panose="02070309020205020404" pitchFamily="49" charset="0"/>
              <a:buChar char="o"/>
            </a:pPr>
            <a:r>
              <a:rPr lang="en-GB" b="1" dirty="0">
                <a:solidFill>
                  <a:srgbClr val="FF0000"/>
                </a:solidFill>
              </a:rPr>
              <a:t>224/256 bits per device</a:t>
            </a:r>
            <a:endParaRPr lang="en-GB" dirty="0"/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en-GB" sz="1400" dirty="0"/>
              <a:t>Sensor: </a:t>
            </a:r>
          </a:p>
          <a:p>
            <a:pPr marL="1828800" lvl="3" indent="-457200" algn="just">
              <a:buFont typeface="Courier New" panose="02070309020205020404" pitchFamily="49" charset="0"/>
              <a:buChar char="o"/>
            </a:pPr>
            <a:r>
              <a:rPr lang="en-GB" b="1" dirty="0">
                <a:solidFill>
                  <a:srgbClr val="FF0000"/>
                </a:solidFill>
              </a:rPr>
              <a:t>96 bits per device</a:t>
            </a:r>
            <a:endParaRPr lang="en-GB" sz="1100" dirty="0"/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en-GB" sz="1400" dirty="0"/>
              <a:t>Multiple payload sizes including 96/128/224/256 bits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en-GB" sz="1400" b="1" dirty="0">
                <a:solidFill>
                  <a:srgbClr val="FF0000"/>
                </a:solidFill>
                <a:sym typeface="Wingdings" panose="05000000000000000000" pitchFamily="2" charset="2"/>
              </a:rPr>
              <a:t>Simplified as 128/256 bits</a:t>
            </a:r>
            <a:endParaRPr lang="en-GB" sz="1400" b="1" dirty="0">
              <a:solidFill>
                <a:srgbClr val="FF0000"/>
              </a:solidFill>
            </a:endParaRP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endParaRPr lang="en-GB" sz="1600" dirty="0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1005r0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June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619749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Maximum Payload Size (2/2)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1251229"/>
            <a:ext cx="8610600" cy="292387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GB" sz="1800" dirty="0"/>
              <a:t>UC3 Smart Home: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GB" sz="1400" dirty="0"/>
              <a:t>Sensor: </a:t>
            </a:r>
          </a:p>
          <a:p>
            <a:pPr marL="1828800" lvl="3" indent="-457200">
              <a:buFont typeface="Courier New" panose="02070309020205020404" pitchFamily="49" charset="0"/>
              <a:buChar char="o"/>
            </a:pPr>
            <a:r>
              <a:rPr lang="en-GB" b="1" dirty="0">
                <a:solidFill>
                  <a:srgbClr val="FF0000"/>
                </a:solidFill>
              </a:rPr>
              <a:t>8 per device, </a:t>
            </a:r>
            <a:r>
              <a:rPr lang="en-GB" dirty="0"/>
              <a:t>Alarm message</a:t>
            </a:r>
            <a:r>
              <a:rPr lang="en-GB" b="1" dirty="0"/>
              <a:t> 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GB" sz="1400" dirty="0"/>
              <a:t>Multiple payload sizes including </a:t>
            </a:r>
            <a:r>
              <a:rPr lang="en-GB" sz="1400" b="1" dirty="0"/>
              <a:t>8</a:t>
            </a:r>
            <a:r>
              <a:rPr lang="en-GB" sz="1400" dirty="0"/>
              <a:t>/96/128/224/256 bits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GB" sz="1400" b="1" dirty="0">
                <a:solidFill>
                  <a:srgbClr val="FF0000"/>
                </a:solidFill>
                <a:sym typeface="Wingdings" panose="05000000000000000000" pitchFamily="2" charset="2"/>
              </a:rPr>
              <a:t>Can be simplified as 8/128/256 bits</a:t>
            </a:r>
            <a:endParaRPr lang="en-GB" sz="1400" b="1" dirty="0">
              <a:solidFill>
                <a:srgbClr val="FF0000"/>
              </a:solidFill>
            </a:endParaRP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en-GB" sz="1800" dirty="0"/>
              <a:t>UC6 Indoor Positioning: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en-GB" sz="1400" dirty="0"/>
              <a:t>Identification: </a:t>
            </a:r>
          </a:p>
          <a:p>
            <a:pPr marL="1828800" lvl="3" indent="-457200" algn="just">
              <a:buFont typeface="Courier New" panose="02070309020205020404" pitchFamily="49" charset="0"/>
              <a:buChar char="o"/>
            </a:pPr>
            <a:r>
              <a:rPr lang="en-GB" b="1" dirty="0">
                <a:solidFill>
                  <a:srgbClr val="FF0000"/>
                </a:solidFill>
              </a:rPr>
              <a:t>96 bits per device</a:t>
            </a:r>
            <a:endParaRPr lang="en-GB" dirty="0">
              <a:highlight>
                <a:srgbClr val="FFFF00"/>
              </a:highlight>
            </a:endParaRP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en-GB" sz="1400" dirty="0"/>
              <a:t>Positioning: </a:t>
            </a:r>
          </a:p>
          <a:p>
            <a:pPr marL="1828800" lvl="3" indent="-457200" algn="just">
              <a:buFont typeface="Courier New" panose="02070309020205020404" pitchFamily="49" charset="0"/>
              <a:buChar char="o"/>
            </a:pPr>
            <a:r>
              <a:rPr lang="en-GB" b="1" dirty="0">
                <a:solidFill>
                  <a:srgbClr val="FF0000"/>
                </a:solidFill>
              </a:rPr>
              <a:t>224 = 96+128 bits per device</a:t>
            </a:r>
            <a:endParaRPr lang="en-GB" dirty="0"/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en-GB" sz="1400" dirty="0"/>
              <a:t>Multiple payload sizes including 96/224 bits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en-GB" sz="1400" b="1" dirty="0">
                <a:solidFill>
                  <a:srgbClr val="FF0000"/>
                </a:solidFill>
                <a:sym typeface="Wingdings" panose="05000000000000000000" pitchFamily="2" charset="2"/>
              </a:rPr>
              <a:t>Simplified as 128/256 bits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1005r0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June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940757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Peak Data Rate (1/3)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1251229"/>
            <a:ext cx="8610600" cy="393954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en-GB" sz="2000" dirty="0"/>
              <a:t>UC1 Smart Manufacturing: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en-GB" sz="1600" dirty="0"/>
              <a:t>Identification: </a:t>
            </a:r>
          </a:p>
          <a:p>
            <a:pPr marL="1828800" lvl="3" indent="-457200" algn="just">
              <a:buFont typeface="Courier New" panose="02070309020205020404" pitchFamily="49" charset="0"/>
              <a:buChar char="o"/>
            </a:pPr>
            <a:r>
              <a:rPr lang="en-GB" sz="1400" dirty="0"/>
              <a:t>96/128 bits per device with following </a:t>
            </a:r>
            <a:r>
              <a:rPr lang="en-GB" altLang="zh-CN" sz="1400" dirty="0"/>
              <a:t>options (assuming 920-925MHz, 250kHz channel bandwidth, 20 channel in total in China)</a:t>
            </a:r>
            <a:endParaRPr lang="en-GB" sz="1400" dirty="0"/>
          </a:p>
          <a:p>
            <a:pPr marL="2286000" lvl="4" indent="-457200" algn="just">
              <a:buFont typeface="Wingdings" panose="05000000000000000000" pitchFamily="2" charset="2"/>
              <a:buChar char="v"/>
            </a:pPr>
            <a:r>
              <a:rPr lang="en-GB" sz="1400" dirty="0"/>
              <a:t>Option 1: 100ms for one message, 20 parallel channels, up to 200 device identification capability  per second </a:t>
            </a:r>
            <a:r>
              <a:rPr lang="en-GB" sz="1400" dirty="0">
                <a:sym typeface="Wingdings" panose="05000000000000000000" pitchFamily="2" charset="2"/>
              </a:rPr>
              <a:t> 960/1280 bps</a:t>
            </a:r>
          </a:p>
          <a:p>
            <a:pPr marL="2286000" lvl="4" indent="-457200" algn="just">
              <a:buFont typeface="Wingdings" panose="05000000000000000000" pitchFamily="2" charset="2"/>
              <a:buChar char="v"/>
            </a:pPr>
            <a:r>
              <a:rPr lang="en-GB" sz="1400" dirty="0">
                <a:sym typeface="Wingdings" panose="05000000000000000000" pitchFamily="2" charset="2"/>
              </a:rPr>
              <a:t>Option 2: </a:t>
            </a:r>
            <a:r>
              <a:rPr lang="en-GB" sz="1400" dirty="0"/>
              <a:t>10ms for one message, 20 parallel channels, up to 2000 device identification capability  per second </a:t>
            </a:r>
            <a:r>
              <a:rPr lang="en-GB" sz="1400" dirty="0">
                <a:sym typeface="Wingdings" panose="05000000000000000000" pitchFamily="2" charset="2"/>
              </a:rPr>
              <a:t> 9.6/12.8 kbps</a:t>
            </a:r>
          </a:p>
          <a:p>
            <a:pPr marL="2286000" lvl="4" indent="-457200" algn="just">
              <a:buFont typeface="Wingdings" panose="05000000000000000000" pitchFamily="2" charset="2"/>
              <a:buChar char="v"/>
            </a:pPr>
            <a:r>
              <a:rPr lang="en-GB" sz="1400" dirty="0">
                <a:sym typeface="Wingdings" panose="05000000000000000000" pitchFamily="2" charset="2"/>
              </a:rPr>
              <a:t>Option 3: </a:t>
            </a:r>
            <a:r>
              <a:rPr lang="en-GB" sz="1400" dirty="0"/>
              <a:t>1ms for one message, 20 parallel channels, up to 20000 device identification capability  per second </a:t>
            </a:r>
            <a:r>
              <a:rPr lang="en-GB" sz="1400" dirty="0">
                <a:sym typeface="Wingdings" panose="05000000000000000000" pitchFamily="2" charset="2"/>
              </a:rPr>
              <a:t> 96/128 kbps</a:t>
            </a:r>
          </a:p>
          <a:p>
            <a:pPr marL="2286000" lvl="4" indent="-457200" algn="just">
              <a:buFont typeface="Wingdings" panose="05000000000000000000" pitchFamily="2" charset="2"/>
              <a:buChar char="v"/>
            </a:pPr>
            <a:r>
              <a:rPr lang="en-GB" sz="1400" b="1" dirty="0">
                <a:sym typeface="Wingdings" panose="05000000000000000000" pitchFamily="2" charset="2"/>
              </a:rPr>
              <a:t>Option 2</a:t>
            </a:r>
            <a:r>
              <a:rPr lang="en-GB" sz="1400" dirty="0">
                <a:sym typeface="Wingdings" panose="05000000000000000000" pitchFamily="2" charset="2"/>
              </a:rPr>
              <a:t> is preferred for the following reasons</a:t>
            </a:r>
          </a:p>
          <a:p>
            <a:pPr marL="2743200" lvl="5" indent="-457200" algn="just">
              <a:buFont typeface="Wingdings" panose="05000000000000000000" pitchFamily="2" charset="2"/>
              <a:buChar char="Ø"/>
            </a:pPr>
            <a:r>
              <a:rPr lang="en-GB" sz="1400" dirty="0">
                <a:sym typeface="Wingdings" panose="05000000000000000000" pitchFamily="2" charset="2"/>
              </a:rPr>
              <a:t>With less transmission time, shorter activation duration within one duty cycle is preferred by the AMP devices for less power consumption.</a:t>
            </a:r>
          </a:p>
          <a:p>
            <a:pPr marL="2743200" lvl="5" indent="-457200" algn="just">
              <a:buFont typeface="Wingdings" panose="05000000000000000000" pitchFamily="2" charset="2"/>
              <a:buChar char="Ø"/>
            </a:pPr>
            <a:r>
              <a:rPr lang="en-GB" sz="1400" dirty="0">
                <a:sym typeface="Wingdings" panose="05000000000000000000" pitchFamily="2" charset="2"/>
              </a:rPr>
              <a:t>Considering co-existence, AMP devices should occupy the channel as little as possible, especially when the number of AMP devices is large, which is the case for identification service such as inventory check.   </a:t>
            </a:r>
            <a:endParaRPr lang="en-GB" sz="1400" dirty="0"/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endParaRPr lang="en-GB" sz="1800" dirty="0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1005r0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June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627037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Peak Data Rate (2/3)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1251229"/>
            <a:ext cx="8610600" cy="492442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en-GB" sz="1800" dirty="0"/>
              <a:t>UC1 Smart Manufacturing: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en-GB" sz="1400" dirty="0"/>
              <a:t>Positioning: </a:t>
            </a:r>
          </a:p>
          <a:p>
            <a:pPr marL="1828800" lvl="3" indent="-457200" algn="just">
              <a:buFont typeface="Courier New" panose="02070309020205020404" pitchFamily="49" charset="0"/>
              <a:buChar char="o"/>
            </a:pPr>
            <a:r>
              <a:rPr lang="en-GB" dirty="0"/>
              <a:t>224/256 bits per device with following assumption</a:t>
            </a:r>
          </a:p>
          <a:p>
            <a:pPr marL="2286000" lvl="4" indent="-457200" algn="just">
              <a:buFont typeface="Wingdings" panose="05000000000000000000" pitchFamily="2" charset="2"/>
              <a:buChar char="v"/>
            </a:pPr>
            <a:r>
              <a:rPr lang="en-GB" dirty="0"/>
              <a:t>Option 1: 100ms for one message, 20 parallel channels, up to 200 device per second </a:t>
            </a:r>
            <a:r>
              <a:rPr lang="en-GB" dirty="0">
                <a:sym typeface="Wingdings" panose="05000000000000000000" pitchFamily="2" charset="2"/>
              </a:rPr>
              <a:t> 2.24/2.56 kbps</a:t>
            </a:r>
          </a:p>
          <a:p>
            <a:pPr marL="2286000" lvl="4" indent="-457200" algn="just">
              <a:buFont typeface="Wingdings" panose="05000000000000000000" pitchFamily="2" charset="2"/>
              <a:buChar char="v"/>
            </a:pPr>
            <a:r>
              <a:rPr lang="en-GB" dirty="0">
                <a:sym typeface="Wingdings" panose="05000000000000000000" pitchFamily="2" charset="2"/>
              </a:rPr>
              <a:t>Option 2: </a:t>
            </a:r>
            <a:r>
              <a:rPr lang="en-GB" dirty="0"/>
              <a:t>10ms for one message, 20 parallel channels, up to 2000 device per second </a:t>
            </a:r>
            <a:r>
              <a:rPr lang="en-GB" dirty="0">
                <a:sym typeface="Wingdings" panose="05000000000000000000" pitchFamily="2" charset="2"/>
              </a:rPr>
              <a:t> 22.4/25.6 kbps</a:t>
            </a:r>
          </a:p>
          <a:p>
            <a:pPr marL="2286000" lvl="4" indent="-457200" algn="just">
              <a:buFont typeface="Wingdings" panose="05000000000000000000" pitchFamily="2" charset="2"/>
              <a:buChar char="v"/>
            </a:pPr>
            <a:r>
              <a:rPr lang="en-GB" dirty="0">
                <a:sym typeface="Wingdings" panose="05000000000000000000" pitchFamily="2" charset="2"/>
              </a:rPr>
              <a:t>Option 3: </a:t>
            </a:r>
            <a:r>
              <a:rPr lang="en-GB" dirty="0"/>
              <a:t>1ms for one message, 20 parallel channels, up to 20000 device per second </a:t>
            </a:r>
            <a:r>
              <a:rPr lang="en-GB" dirty="0">
                <a:sym typeface="Wingdings" panose="05000000000000000000" pitchFamily="2" charset="2"/>
              </a:rPr>
              <a:t> 224/256 kbps</a:t>
            </a:r>
          </a:p>
          <a:p>
            <a:pPr marL="2286000" lvl="4" indent="-457200" algn="just">
              <a:buFont typeface="Wingdings" panose="05000000000000000000" pitchFamily="2" charset="2"/>
              <a:buChar char="v"/>
            </a:pPr>
            <a:r>
              <a:rPr lang="en-GB" b="1" dirty="0">
                <a:sym typeface="Wingdings" panose="05000000000000000000" pitchFamily="2" charset="2"/>
              </a:rPr>
              <a:t>Option 2</a:t>
            </a:r>
            <a:r>
              <a:rPr lang="en-GB" dirty="0">
                <a:sym typeface="Wingdings" panose="05000000000000000000" pitchFamily="2" charset="2"/>
              </a:rPr>
              <a:t> is preferred for the following reason</a:t>
            </a:r>
          </a:p>
          <a:p>
            <a:pPr marL="2743200" lvl="5" indent="-457200" algn="just">
              <a:buFont typeface="Wingdings" panose="05000000000000000000" pitchFamily="2" charset="2"/>
              <a:buChar char="Ø"/>
            </a:pPr>
            <a:r>
              <a:rPr lang="en-GB" dirty="0">
                <a:sym typeface="Wingdings" panose="05000000000000000000" pitchFamily="2" charset="2"/>
              </a:rPr>
              <a:t>Even though AMP devices should occupy the channel as little as possible, the number of active AMP devices for positioning operation is small, e.g., only 2 in an ideal case, 10ms activation time is reasonable.   </a:t>
            </a:r>
            <a:endParaRPr lang="en-GB" dirty="0"/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en-GB" sz="1400" dirty="0"/>
              <a:t>Sensor: </a:t>
            </a:r>
          </a:p>
          <a:p>
            <a:pPr marL="1828800" lvl="3" indent="-457200" algn="just">
              <a:buFont typeface="Courier New" panose="02070309020205020404" pitchFamily="49" charset="0"/>
              <a:buChar char="o"/>
            </a:pPr>
            <a:r>
              <a:rPr lang="en-GB" dirty="0"/>
              <a:t>96 bits per device for single sample report</a:t>
            </a:r>
          </a:p>
          <a:p>
            <a:pPr marL="2286000" lvl="4" indent="-457200" algn="just">
              <a:buFont typeface="Wingdings" panose="05000000000000000000" pitchFamily="2" charset="2"/>
              <a:buChar char="v"/>
            </a:pPr>
            <a:r>
              <a:rPr lang="en-GB" dirty="0"/>
              <a:t>Option 1: 1s for one message, 20 parallel channels, up to 20 device per second </a:t>
            </a:r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en-GB" dirty="0"/>
              <a:t>96 bps for single sample report</a:t>
            </a:r>
            <a:endParaRPr lang="en-GB" dirty="0">
              <a:sym typeface="Wingdings" panose="05000000000000000000" pitchFamily="2" charset="2"/>
            </a:endParaRPr>
          </a:p>
          <a:p>
            <a:pPr marL="2286000" lvl="4" indent="-457200" algn="just">
              <a:buFont typeface="Wingdings" panose="05000000000000000000" pitchFamily="2" charset="2"/>
              <a:buChar char="v"/>
            </a:pPr>
            <a:r>
              <a:rPr lang="en-GB" dirty="0"/>
              <a:t>Option 2: 100ms for one message, 20 parallel channels, up to 200 device per second </a:t>
            </a:r>
            <a:r>
              <a:rPr lang="en-GB" dirty="0">
                <a:sym typeface="Wingdings" panose="05000000000000000000" pitchFamily="2" charset="2"/>
              </a:rPr>
              <a:t> 0.</a:t>
            </a:r>
            <a:r>
              <a:rPr lang="en-GB" dirty="0"/>
              <a:t>96 kbps for single sample report</a:t>
            </a:r>
            <a:endParaRPr lang="en-GB" dirty="0">
              <a:sym typeface="Wingdings" panose="05000000000000000000" pitchFamily="2" charset="2"/>
            </a:endParaRPr>
          </a:p>
          <a:p>
            <a:pPr marL="2286000" lvl="4" indent="-457200" algn="just">
              <a:buFont typeface="Wingdings" panose="05000000000000000000" pitchFamily="2" charset="2"/>
              <a:buChar char="v"/>
            </a:pPr>
            <a:r>
              <a:rPr lang="en-GB" dirty="0"/>
              <a:t>Option 3: 10ms for one message, 20 parallel channels, up to 2000 device per second </a:t>
            </a:r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en-GB" dirty="0"/>
              <a:t>9.6 kbps for single sample report</a:t>
            </a:r>
            <a:endParaRPr lang="en-GB" dirty="0">
              <a:sym typeface="Wingdings" panose="05000000000000000000" pitchFamily="2" charset="2"/>
            </a:endParaRPr>
          </a:p>
          <a:p>
            <a:pPr marL="2286000" lvl="4" indent="-457200" algn="just">
              <a:buFont typeface="Wingdings" panose="05000000000000000000" pitchFamily="2" charset="2"/>
              <a:buChar char="v"/>
            </a:pPr>
            <a:r>
              <a:rPr lang="en-GB" b="1" dirty="0">
                <a:sym typeface="Wingdings" panose="05000000000000000000" pitchFamily="2" charset="2"/>
              </a:rPr>
              <a:t>Option 2</a:t>
            </a:r>
            <a:r>
              <a:rPr lang="en-GB" dirty="0">
                <a:sym typeface="Wingdings" panose="05000000000000000000" pitchFamily="2" charset="2"/>
              </a:rPr>
              <a:t> is preferred</a:t>
            </a:r>
          </a:p>
          <a:p>
            <a:pPr marL="2743200" lvl="5" indent="-457200" algn="just">
              <a:buFont typeface="Wingdings" panose="05000000000000000000" pitchFamily="2" charset="2"/>
              <a:buChar char="Ø"/>
            </a:pPr>
            <a:r>
              <a:rPr lang="en-GB" dirty="0">
                <a:sym typeface="Wingdings" panose="05000000000000000000" pitchFamily="2" charset="2"/>
              </a:rPr>
              <a:t>The sensing data reporting period can be very long, e.g., 1 hour/day or even longer so that even with longer activation time, the overall channel occupation percentage can be low.</a:t>
            </a:r>
          </a:p>
          <a:p>
            <a:pPr lvl="1" algn="just"/>
            <a:endParaRPr lang="en-GB" sz="1600" dirty="0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1005r0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June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12628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Peak Data Rate (3/3)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1251229"/>
            <a:ext cx="8610600" cy="163121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en-GB" sz="1800" dirty="0"/>
              <a:t>UC1 Smart Manufacturing: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en-GB" sz="1400" dirty="0">
                <a:sym typeface="Wingdings" panose="05000000000000000000" pitchFamily="2" charset="2"/>
              </a:rPr>
              <a:t>Conclusion</a:t>
            </a:r>
          </a:p>
          <a:p>
            <a:pPr marL="1828800" lvl="3" indent="-457200" algn="just">
              <a:buFont typeface="Courier New" panose="02070309020205020404" pitchFamily="49" charset="0"/>
              <a:buChar char="o"/>
            </a:pPr>
            <a:r>
              <a:rPr lang="en-GB" dirty="0">
                <a:sym typeface="Wingdings" panose="05000000000000000000" pitchFamily="2" charset="2"/>
              </a:rPr>
              <a:t>Up to </a:t>
            </a:r>
            <a:r>
              <a:rPr lang="en-GB" b="1" dirty="0">
                <a:solidFill>
                  <a:srgbClr val="FF0000"/>
                </a:solidFill>
                <a:sym typeface="Wingdings" panose="05000000000000000000" pitchFamily="2" charset="2"/>
              </a:rPr>
              <a:t>25.6 kbps</a:t>
            </a:r>
            <a:endParaRPr lang="en-GB" dirty="0">
              <a:sym typeface="Wingdings" panose="05000000000000000000" pitchFamily="2" charset="2"/>
            </a:endParaRPr>
          </a:p>
          <a:p>
            <a:pPr marL="1828800" lvl="3" indent="-457200" algn="just">
              <a:buFont typeface="Courier New" panose="02070309020205020404" pitchFamily="49" charset="0"/>
              <a:buChar char="o"/>
            </a:pPr>
            <a:r>
              <a:rPr lang="en-GB" dirty="0">
                <a:sym typeface="Wingdings" panose="05000000000000000000" pitchFamily="2" charset="2"/>
              </a:rPr>
              <a:t>Assuming 50% transmission efficiency by taking PHY/MAC headers and other signalling into account, Overall data rate is </a:t>
            </a:r>
            <a:r>
              <a:rPr lang="en-GB" b="1" dirty="0">
                <a:solidFill>
                  <a:srgbClr val="FF0000"/>
                </a:solidFill>
                <a:sym typeface="Wingdings" panose="05000000000000000000" pitchFamily="2" charset="2"/>
              </a:rPr>
              <a:t>51.2 kbps</a:t>
            </a:r>
            <a:endParaRPr lang="en-GB" sz="1800" b="1" dirty="0">
              <a:solidFill>
                <a:srgbClr val="FF0000"/>
              </a:solidFill>
            </a:endParaRP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en-GB" sz="1800" dirty="0"/>
              <a:t>Other use cases can assume the same peak data rate as UC1: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en-GB" sz="1400" dirty="0"/>
              <a:t>Up to 51.2 kbps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1005r0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June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573049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6876</TotalTime>
  <Words>3136</Words>
  <Application>Microsoft Office PowerPoint</Application>
  <PresentationFormat>全屏显示(4:3)</PresentationFormat>
  <Paragraphs>415</Paragraphs>
  <Slides>16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2" baseType="lpstr">
      <vt:lpstr>Arial</vt:lpstr>
      <vt:lpstr>Calibri</vt:lpstr>
      <vt:lpstr>Courier New</vt:lpstr>
      <vt:lpstr>Times New Roman</vt:lpstr>
      <vt:lpstr>Wingdings</vt:lpstr>
      <vt:lpstr>ACcord Submission Template</vt:lpstr>
      <vt:lpstr>Discussion on Requirements for AMP Use Cases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1899</cp:revision>
  <cp:lastPrinted>1998-02-10T13:28:00Z</cp:lastPrinted>
  <dcterms:created xsi:type="dcterms:W3CDTF">2009-12-02T19:05:00Z</dcterms:created>
  <dcterms:modified xsi:type="dcterms:W3CDTF">2023-06-12T08:32:09Z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