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6"/>
  </p:notesMasterIdLst>
  <p:sldIdLst>
    <p:sldId id="256" r:id="rId2"/>
    <p:sldId id="257" r:id="rId3"/>
    <p:sldId id="258" r:id="rId4"/>
    <p:sldId id="259" r:id="rId5"/>
    <p:sldId id="2422" r:id="rId6"/>
    <p:sldId id="261" r:id="rId7"/>
    <p:sldId id="369" r:id="rId8"/>
    <p:sldId id="370" r:id="rId9"/>
    <p:sldId id="372" r:id="rId10"/>
    <p:sldId id="371" r:id="rId11"/>
    <p:sldId id="262" r:id="rId12"/>
    <p:sldId id="289" r:id="rId13"/>
    <p:sldId id="266" r:id="rId14"/>
    <p:sldId id="290" r:id="rId15"/>
    <p:sldId id="283" r:id="rId16"/>
    <p:sldId id="288" r:id="rId17"/>
    <p:sldId id="2415" r:id="rId18"/>
    <p:sldId id="2424" r:id="rId19"/>
    <p:sldId id="2421" r:id="rId20"/>
    <p:sldId id="2423" r:id="rId21"/>
    <p:sldId id="2413" r:id="rId22"/>
    <p:sldId id="2373" r:id="rId23"/>
    <p:sldId id="293" r:id="rId24"/>
    <p:sldId id="267" r:id="rId25"/>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596" autoAdjust="0"/>
    <p:restoredTop sz="96786"/>
  </p:normalViewPr>
  <p:slideViewPr>
    <p:cSldViewPr snapToGrid="0" snapToObjects="1">
      <p:cViewPr varScale="1">
        <p:scale>
          <a:sx n="128" d="100"/>
          <a:sy n="128" d="100"/>
        </p:scale>
        <p:origin x="1384"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941412"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July </a:t>
            </a:r>
            <a:r>
              <a:rPr dirty="0"/>
              <a:t>202</a:t>
            </a:r>
            <a:r>
              <a:rPr lang="en-US" dirty="0"/>
              <a:t>3</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3</a:t>
            </a:r>
            <a:r>
              <a:rPr dirty="0"/>
              <a:t>/</a:t>
            </a:r>
            <a:r>
              <a:rPr lang="en-US" dirty="0"/>
              <a:t>1001r3</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c50eaa77-9484-4a50-9d20-378149a0ecb6/summary" TargetMode="Externa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July 2023</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t>:</a:t>
            </a:r>
            <a:r>
              <a:rPr b="0"/>
              <a:t> </a:t>
            </a:r>
            <a:r>
              <a:rPr lang="en-US" b="0"/>
              <a:t>2023-07-10</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buFont typeface="Arial" panose="020B0604020202020204" pitchFamily="34" charset="0"/>
              <a:buChar char="•"/>
            </a:pPr>
            <a:r>
              <a:rPr lang="en-US" sz="2000" dirty="0"/>
              <a:t>In Webex choose connect without audio before you join</a:t>
            </a:r>
          </a:p>
          <a:p>
            <a:pPr marL="285750" lvl="1" indent="-285750">
              <a:buFont typeface="Arial" panose="020B0604020202020204" pitchFamily="34" charset="0"/>
              <a:buChar char="•"/>
            </a:pPr>
            <a:r>
              <a:rPr lang="en-US" sz="2000" dirty="0"/>
              <a:t>Use the Webex queue to indicate you want to speak</a:t>
            </a:r>
          </a:p>
          <a:p>
            <a:pPr marL="285750" lvl="1" indent="-285750">
              <a:buFont typeface="Arial" panose="020B0604020202020204" pitchFamily="34" charset="0"/>
              <a:buChar char="•"/>
            </a:pPr>
            <a:r>
              <a:rPr lang="en-US" sz="2000" dirty="0"/>
              <a:t>Wait to hold the microphone to make a comment</a:t>
            </a:r>
          </a:p>
          <a:p>
            <a:pPr marL="285750" lvl="1" indent="-285750">
              <a:buFont typeface="Arial" panose="020B0604020202020204" pitchFamily="34" charset="0"/>
              <a:buChar char="•"/>
            </a:pPr>
            <a:r>
              <a:rPr lang="en-US" sz="2000" dirty="0"/>
              <a:t>Repeat any questions that are inadvertently asked away from the microphone</a:t>
            </a:r>
          </a:p>
          <a:p>
            <a:pPr marL="285750" lvl="1" indent="-285750">
              <a:buFont typeface="Arial" panose="020B0604020202020204" pitchFamily="34" charset="0"/>
              <a:buChar char="•"/>
            </a:pPr>
            <a:endParaRPr lang="en-US" sz="2000" dirty="0"/>
          </a:p>
          <a:p>
            <a:pPr marL="0" lvl="1" indent="0">
              <a:buNone/>
            </a:pPr>
            <a:r>
              <a:rPr lang="en-US" dirty="0"/>
              <a:t>Remote Attendees</a:t>
            </a:r>
          </a:p>
          <a:p>
            <a:pPr marL="285750" lvl="1" indent="-285750">
              <a:buFont typeface="Arial" panose="020B0604020202020204" pitchFamily="34" charset="0"/>
              <a:buChar char="•"/>
            </a:pPr>
            <a:r>
              <a:rPr lang="en-US" sz="2000" dirty="0"/>
              <a:t>Join Webex and set Webex audio as ‘music’</a:t>
            </a:r>
          </a:p>
          <a:p>
            <a:pPr marL="285750" lvl="1" indent="-285750">
              <a:buFont typeface="Arial" panose="020B0604020202020204" pitchFamily="34" charset="0"/>
              <a:buChar char="•"/>
            </a:pPr>
            <a:r>
              <a:rPr lang="en-US" sz="2000" dirty="0"/>
              <a:t>Use the Webex queue to indicate you want to speak</a:t>
            </a:r>
          </a:p>
          <a:p>
            <a:pPr marL="285750" lvl="1" indent="-285750">
              <a:buFont typeface="Arial" panose="020B0604020202020204" pitchFamily="34" charset="0"/>
              <a:buChar char="•"/>
            </a:pPr>
            <a:endParaRPr lang="en-US" sz="2000" dirty="0"/>
          </a:p>
          <a:p>
            <a:pPr marL="285750" lvl="1" indent="-285750">
              <a:buFont typeface="Arial" panose="020B0604020202020204" pitchFamily="34" charset="0"/>
              <a:buChar char="•"/>
            </a:pPr>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tx1"/>
                </a:solidFill>
              </a:rPr>
              <a:t>TGbi</a:t>
            </a:r>
            <a:r>
              <a:rPr lang="en-US" dirty="0">
                <a:solidFill>
                  <a:schemeClr val="tx1"/>
                </a:solidFill>
              </a:rPr>
              <a:t> Agenda – July 12, 2023</a:t>
            </a:r>
            <a:br>
              <a:rPr lang="en-US" dirty="0">
                <a:solidFill>
                  <a:schemeClr val="tx1"/>
                </a:solidFill>
              </a:rPr>
            </a:br>
            <a:endParaRPr lang="en-US" dirty="0">
              <a:solidFill>
                <a:schemeClr val="tx1"/>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293330"/>
            <a:ext cx="8058150" cy="5210175"/>
          </a:xfrm>
        </p:spPr>
        <p:txBody>
          <a:bodyPr>
            <a:normAutofit fontScale="92500"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Agenda approval –  </a:t>
            </a:r>
            <a:r>
              <a:rPr lang="en-US" sz="1400" strike="sngStrike" spc="-1" dirty="0">
                <a:solidFill>
                  <a:schemeClr val="tx1"/>
                </a:solidFill>
                <a:latin typeface="Times New Roman" panose="02020603050405020304" pitchFamily="18" charset="0"/>
                <a:cs typeface="Times New Roman" panose="02020603050405020304" pitchFamily="18" charset="0"/>
                <a:sym typeface="Arial"/>
              </a:rPr>
              <a:t>approved by unanimous consent </a:t>
            </a:r>
            <a:r>
              <a:rPr lang="en-US" sz="1400" spc="-1" dirty="0">
                <a:solidFill>
                  <a:schemeClr val="tx1"/>
                </a:solidFill>
                <a:latin typeface="Times New Roman" panose="02020603050405020304" pitchFamily="18" charset="0"/>
                <a:cs typeface="Times New Roman" panose="02020603050405020304" pitchFamily="18" charset="0"/>
                <a:sym typeface="Arial"/>
              </a:rPr>
              <a:t>(xx participants on-line, xx participants in the room)</a:t>
            </a:r>
          </a:p>
          <a:p>
            <a:pPr lvl="1">
              <a:defRPr sz="1500" spc="-1">
                <a:latin typeface="Arial"/>
                <a:ea typeface="Arial"/>
                <a:cs typeface="Arial"/>
                <a:sym typeface="Arial"/>
              </a:defRPr>
            </a:pPr>
            <a:endParaRPr lang="en-US" sz="1400" spc="-1" dirty="0">
              <a:solidFill>
                <a:schemeClr val="tx1"/>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Need a secretary or secretaries for this session</a:t>
            </a:r>
          </a:p>
          <a:p>
            <a:pPr marL="971550" lvl="2" indent="-342900">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Volunteers</a:t>
            </a:r>
          </a:p>
          <a:p>
            <a:pPr marL="971550" lvl="2" indent="-342900">
              <a:defRPr sz="1500" spc="-1">
                <a:latin typeface="Arial"/>
                <a:ea typeface="Arial"/>
                <a:cs typeface="Arial"/>
                <a:sym typeface="Arial"/>
              </a:defRPr>
            </a:pPr>
            <a:r>
              <a:rPr lang="en-US" sz="1400" spc="-1" dirty="0" err="1">
                <a:solidFill>
                  <a:schemeClr val="tx1"/>
                </a:solidFill>
                <a:latin typeface="Times New Roman"/>
                <a:cs typeface="Times New Roman"/>
                <a:sym typeface="Times New Roman"/>
              </a:rPr>
              <a:t>Jxx</a:t>
            </a:r>
            <a:r>
              <a:rPr lang="en-US" sz="1400" spc="-1" dirty="0">
                <a:solidFill>
                  <a:schemeClr val="tx1"/>
                </a:solidFill>
                <a:latin typeface="Times New Roman"/>
                <a:cs typeface="Times New Roman"/>
                <a:sym typeface="Times New Roman"/>
              </a:rPr>
              <a:t> to take notes on this meeting</a:t>
            </a:r>
          </a:p>
          <a:p>
            <a:pPr lvl="1">
              <a:defRPr sz="1500" spc="-1">
                <a:latin typeface="Arial"/>
                <a:ea typeface="Arial"/>
                <a:cs typeface="Arial"/>
                <a:sym typeface="Arial"/>
              </a:defRPr>
            </a:pPr>
            <a:endParaRPr lang="en-US" sz="1400" spc="-1" dirty="0">
              <a:solidFill>
                <a:schemeClr val="tx1"/>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tx1"/>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Remaining Meetings:</a:t>
            </a:r>
          </a:p>
          <a:p>
            <a:pPr marL="971550" lvl="2" indent="-342900">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Thursday 	PM1 </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tx1"/>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endParaRPr lang="en-US" sz="1400" b="1"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tx1"/>
                </a:solidFill>
                <a:latin typeface="Times New Roman"/>
                <a:cs typeface="Times New Roman"/>
                <a:sym typeface="Times New Roman"/>
              </a:rPr>
              <a:t>Discussion</a:t>
            </a: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1148r0 – RCM Follow up – Stephane – presented 7/10</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1079r0 – Probe Request spec text – Po-Kai – presented 7/10</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1160r0 – Po-Kai – presented 7/11</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1147r0 – Obfuscation Computation Procedure – Julien – presented, but questions to continue</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1214r0 - Proposed text for MAC Privacy section – Carol – presented 7/11</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1216r0 – TID Obfuscation Discussion - Carol</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1246r0 - Antonio </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416r1 – Antonio</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1272r0 - Carol</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873r1 – Phil – prefers Monday or Thursday (PM1) – presented 7/10</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tx1"/>
                </a:solidFill>
                <a:latin typeface="Times New Roman" panose="02020603050405020304" pitchFamily="18" charset="0"/>
                <a:cs typeface="Times New Roman" panose="02020603050405020304" pitchFamily="18" charset="0"/>
                <a:sym typeface="Arial"/>
              </a:rPr>
              <a:t>Recess</a:t>
            </a:r>
            <a:endParaRPr lang="en-US" sz="1400" dirty="0">
              <a:solidFill>
                <a:schemeClr val="tx1"/>
              </a:solidFill>
            </a:endParaRPr>
          </a:p>
        </p:txBody>
      </p:sp>
    </p:spTree>
    <p:extLst>
      <p:ext uri="{BB962C8B-B14F-4D97-AF65-F5344CB8AC3E}">
        <p14:creationId xmlns:p14="http://schemas.microsoft.com/office/powerpoint/2010/main" val="1910688502"/>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50000"/>
                  </a:schemeClr>
                </a:solidFill>
              </a:rPr>
              <a:t>TGbi</a:t>
            </a:r>
            <a:r>
              <a:rPr lang="en-US" dirty="0">
                <a:solidFill>
                  <a:schemeClr val="bg1">
                    <a:lumMod val="50000"/>
                  </a:schemeClr>
                </a:solidFill>
              </a:rPr>
              <a:t> Agenda – July 11, 2023</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293330"/>
            <a:ext cx="8058150" cy="5210175"/>
          </a:xfrm>
        </p:spPr>
        <p:txBody>
          <a:bodyPr>
            <a:normAutofit fontScale="92500" lnSpcReduction="2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(25 participants on-line, 10 participants in the room)</a:t>
            </a:r>
          </a:p>
          <a:p>
            <a:pPr lvl="1">
              <a:defRPr sz="1500" spc="-1">
                <a:latin typeface="Arial"/>
                <a:ea typeface="Arial"/>
                <a:cs typeface="Arial"/>
                <a:sym typeface="Arial"/>
              </a:defRPr>
            </a:pPr>
            <a:endParaRPr lang="en-US" sz="1400" spc="-1" dirty="0">
              <a:solidFill>
                <a:schemeClr val="bg1">
                  <a:lumMod val="50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Need a secretary or secretaries for this session</a:t>
            </a:r>
          </a:p>
          <a:p>
            <a:pPr marL="971550" lvl="2" indent="-342900">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Volunteers</a:t>
            </a:r>
          </a:p>
          <a:p>
            <a:pPr marL="971550" lvl="2" indent="-342900">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Jay Yang to take notes on this meeting</a:t>
            </a:r>
          </a:p>
          <a:p>
            <a:pPr lvl="1">
              <a:defRPr sz="1500" spc="-1">
                <a:latin typeface="Arial"/>
                <a:ea typeface="Arial"/>
                <a:cs typeface="Arial"/>
                <a:sym typeface="Arial"/>
              </a:defRPr>
            </a:pPr>
            <a:endParaRPr lang="en-US" sz="1400" spc="-1" dirty="0">
              <a:solidFill>
                <a:schemeClr val="bg1">
                  <a:lumMod val="50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Remaining Meetings:</a:t>
            </a:r>
          </a:p>
          <a:p>
            <a:pPr marL="971550" lvl="2" indent="-342900">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Wednesday 	PM2 </a:t>
            </a:r>
          </a:p>
          <a:p>
            <a:pPr marL="971550" lvl="2" indent="-342900">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Thursday 	PM1 </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1148r0 – RCM Follow up – Stephane – presented 7/10</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1079r0 – Probe Request spec text – Po-Kai – presented 7/10</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1160r0 – Po-Kai – presented 7/11</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1147r0 – Obfuscation Computation Procedure – Julien – presented, but questions to continue</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1214r0 - Proposed text for MAC Privacy section – Carol – presented 7/11</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1216r0 – TID Obfuscation Discussion - Carol</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1246r0 - Antonio </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416r1 – Antonio</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1272r0 - Carol</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873r1 – Phil – prefers Monday or Thursday (PM1) – presented 7/10</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Recess</a:t>
            </a:r>
            <a:endParaRPr lang="en-US" sz="1400" dirty="0">
              <a:solidFill>
                <a:schemeClr val="bg1">
                  <a:lumMod val="50000"/>
                </a:schemeClr>
              </a:solidFill>
            </a:endParaRPr>
          </a:p>
        </p:txBody>
      </p:sp>
    </p:spTree>
    <p:extLst>
      <p:ext uri="{BB962C8B-B14F-4D97-AF65-F5344CB8AC3E}">
        <p14:creationId xmlns:p14="http://schemas.microsoft.com/office/powerpoint/2010/main" val="2123589943"/>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July Plenary Session </a:t>
            </a:r>
            <a:r>
              <a:rPr dirty="0"/>
              <a:t>202</a:t>
            </a:r>
            <a:r>
              <a:rPr lang="en-US" dirty="0"/>
              <a:t>3</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50000"/>
                  </a:schemeClr>
                </a:solidFill>
              </a:rPr>
              <a:t>TGbi</a:t>
            </a:r>
            <a:r>
              <a:rPr lang="en-US" dirty="0">
                <a:solidFill>
                  <a:schemeClr val="bg1">
                    <a:lumMod val="50000"/>
                  </a:schemeClr>
                </a:solidFill>
              </a:rPr>
              <a:t> Agenda – July 10, 2023</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293330"/>
            <a:ext cx="8058150" cy="5210175"/>
          </a:xfrm>
        </p:spPr>
        <p:txBody>
          <a:bodyPr>
            <a:normAutofit fontScale="92500" lnSpcReduction="2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(26 participants on-line, 18 participants in the room)</a:t>
            </a:r>
          </a:p>
          <a:p>
            <a:pPr lvl="1">
              <a:defRPr sz="1500" spc="-1">
                <a:latin typeface="Arial"/>
                <a:ea typeface="Arial"/>
                <a:cs typeface="Arial"/>
                <a:sym typeface="Arial"/>
              </a:defRPr>
            </a:pPr>
            <a:endParaRPr lang="en-US" sz="1400" spc="-1" dirty="0">
              <a:solidFill>
                <a:schemeClr val="bg1">
                  <a:lumMod val="50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Need a secretary or secretaries for this session</a:t>
            </a:r>
          </a:p>
          <a:p>
            <a:pPr marL="971550" lvl="2" indent="-342900">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Volunteers</a:t>
            </a:r>
          </a:p>
          <a:p>
            <a:pPr marL="971550" lvl="2" indent="-342900">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Stephane Baron to take notes on this meeting</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Approval of Telecon minutes and Interim session minutes – Motion #31</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Remaining Meetings:</a:t>
            </a:r>
          </a:p>
          <a:p>
            <a:pPr marL="971550" lvl="2" indent="-342900">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Tuesday 	PM2 </a:t>
            </a:r>
          </a:p>
          <a:p>
            <a:pPr marL="971550" lvl="2" indent="-342900">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Wednesday 	PM2 </a:t>
            </a:r>
          </a:p>
          <a:p>
            <a:pPr marL="971550" lvl="2" indent="-342900">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Thursday 	PM1 </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1148r0 – RCM Follow up – Stephane – presented 7/10</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1079r0 – Probe Request spec text – Po-Kai – presented 7/10</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1160r0 – Po-Kai</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1147r0 – Obfuscation Computation Procedure - Julien</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1214r0 - Proposed text for MAC Privacy section – Carol</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1216r0 – TID Obfuscation Discussion - Carol</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Antonio – submissions to be uploaded</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873r1 – Phil – prefers Monday or Thursday (PM1) – presented 7/10</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Recess</a:t>
            </a:r>
            <a:endParaRPr lang="en-US" sz="1400" dirty="0">
              <a:solidFill>
                <a:schemeClr val="bg1">
                  <a:lumMod val="50000"/>
                </a:schemeClr>
              </a:solidFill>
            </a:endParaRPr>
          </a:p>
        </p:txBody>
      </p:sp>
    </p:spTree>
    <p:extLst>
      <p:ext uri="{BB962C8B-B14F-4D97-AF65-F5344CB8AC3E}">
        <p14:creationId xmlns:p14="http://schemas.microsoft.com/office/powerpoint/2010/main" val="4042943785"/>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31</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pPr marL="0" indent="0">
              <a:buNone/>
            </a:pPr>
            <a:r>
              <a:rPr lang="en-US" dirty="0"/>
              <a:t>Approve the minutes for:</a:t>
            </a:r>
          </a:p>
          <a:p>
            <a:r>
              <a:rPr lang="en-US" dirty="0"/>
              <a:t>2023 May 802.11 Interim: 11-23/903r1,</a:t>
            </a:r>
          </a:p>
          <a:p>
            <a:r>
              <a:rPr lang="en-US" dirty="0" err="1"/>
              <a:t>TGbi</a:t>
            </a:r>
            <a:r>
              <a:rPr lang="en-US" dirty="0"/>
              <a:t> Teleconference: 11-23/1196r0 (06 July)</a:t>
            </a:r>
            <a:endParaRPr lang="en-US" dirty="0">
              <a:solidFill>
                <a:schemeClr val="bg1">
                  <a:lumMod val="50000"/>
                </a:schemeClr>
              </a:solidFill>
              <a:sym typeface="Arial"/>
            </a:endParaRPr>
          </a:p>
          <a:p>
            <a:pPr marL="0" indent="0">
              <a:buNone/>
            </a:pPr>
            <a:endParaRPr lang="en-US" dirty="0">
              <a:solidFill>
                <a:schemeClr val="bg1">
                  <a:lumMod val="50000"/>
                </a:schemeClr>
              </a:solidFill>
              <a:sym typeface="Arial"/>
            </a:endParaRPr>
          </a:p>
          <a:p>
            <a:endParaRPr lang="en-US" dirty="0"/>
          </a:p>
          <a:p>
            <a:r>
              <a:rPr lang="en-US" dirty="0"/>
              <a:t>Mover: Antonio de la Oliva</a:t>
            </a:r>
          </a:p>
          <a:p>
            <a:r>
              <a:rPr lang="en-US" dirty="0"/>
              <a:t>Second:  Stephane Baron</a:t>
            </a:r>
          </a:p>
          <a:p>
            <a:r>
              <a:rPr lang="en-US" dirty="0"/>
              <a:t>Approved by unanimous consent,  28 on-line and 19 local</a:t>
            </a:r>
          </a:p>
          <a:p>
            <a:endParaRPr lang="en-US" dirty="0"/>
          </a:p>
        </p:txBody>
      </p:sp>
    </p:spTree>
    <p:extLst>
      <p:ext uri="{BB962C8B-B14F-4D97-AF65-F5344CB8AC3E}">
        <p14:creationId xmlns:p14="http://schemas.microsoft.com/office/powerpoint/2010/main" val="1606822883"/>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870664"/>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dirty="0">
                <a:highlight>
                  <a:srgbClr val="FFFF00"/>
                </a:highlight>
              </a:rPr>
              <a:t>Sept 2023</a:t>
            </a:r>
          </a:p>
          <a:p>
            <a:r>
              <a:rPr lang="en-US" dirty="0"/>
              <a:t>LB initial:   				</a:t>
            </a:r>
            <a:r>
              <a:rPr lang="en-US" dirty="0">
                <a:highlight>
                  <a:srgbClr val="FFFF00"/>
                </a:highlight>
              </a:rPr>
              <a:t>January 2024</a:t>
            </a:r>
            <a:endParaRPr lang="en-US" dirty="0">
              <a:solidFill>
                <a:srgbClr val="FF0000"/>
              </a:solidFill>
              <a:highlight>
                <a:srgbClr val="FFFF00"/>
              </a:highlight>
            </a:endParaRPr>
          </a:p>
          <a:p>
            <a:r>
              <a:rPr lang="en-US" dirty="0"/>
              <a:t>LB re-circ:  				</a:t>
            </a:r>
            <a:r>
              <a:rPr lang="en-US" dirty="0">
                <a:highlight>
                  <a:srgbClr val="FFFF00"/>
                </a:highlight>
              </a:rPr>
              <a:t>May 2024</a:t>
            </a:r>
            <a:endParaRPr lang="en-US" dirty="0">
              <a:solidFill>
                <a:srgbClr val="FF0000"/>
              </a:solidFill>
              <a:highlight>
                <a:srgbClr val="FFFF00"/>
              </a:highlight>
            </a:endParaRPr>
          </a:p>
          <a:p>
            <a:r>
              <a:rPr lang="en-US" dirty="0"/>
              <a:t>Ballot Pool: 				</a:t>
            </a:r>
            <a:r>
              <a:rPr lang="en-US" dirty="0">
                <a:highlight>
                  <a:srgbClr val="FFFF00"/>
                </a:highlight>
              </a:rPr>
              <a:t>December 2024</a:t>
            </a:r>
          </a:p>
          <a:p>
            <a:r>
              <a:rPr lang="en-US" dirty="0"/>
              <a:t>MDR: 				</a:t>
            </a:r>
            <a:r>
              <a:rPr lang="en-US" dirty="0">
                <a:highlight>
                  <a:srgbClr val="FFFF00"/>
                </a:highlight>
              </a:rPr>
              <a:t>December 2024</a:t>
            </a:r>
          </a:p>
          <a:p>
            <a:r>
              <a:rPr lang="en-US" dirty="0"/>
              <a:t>SA ballot: 				</a:t>
            </a:r>
            <a:r>
              <a:rPr lang="en-US" dirty="0">
                <a:highlight>
                  <a:srgbClr val="FFFF00"/>
                </a:highlight>
              </a:rPr>
              <a:t>January 2025</a:t>
            </a:r>
          </a:p>
          <a:p>
            <a:r>
              <a:rPr lang="en-US" dirty="0"/>
              <a:t>SA re-circ: 				</a:t>
            </a:r>
            <a:r>
              <a:rPr lang="en-US" dirty="0">
                <a:highlight>
                  <a:srgbClr val="FFFF00"/>
                </a:highlight>
              </a:rPr>
              <a:t>July 2025 </a:t>
            </a:r>
          </a:p>
          <a:p>
            <a:r>
              <a:rPr lang="en-US" dirty="0"/>
              <a:t>802.11/EC approval: 			</a:t>
            </a:r>
            <a:r>
              <a:rPr lang="en-US" dirty="0">
                <a:highlight>
                  <a:srgbClr val="FFFF00"/>
                </a:highlight>
              </a:rPr>
              <a:t>January 2026</a:t>
            </a:r>
          </a:p>
          <a:p>
            <a:r>
              <a:rPr lang="en-US" dirty="0" err="1"/>
              <a:t>RevCom</a:t>
            </a:r>
            <a:r>
              <a:rPr lang="en-US" dirty="0"/>
              <a:t>/SASB approval: 	</a:t>
            </a:r>
            <a:r>
              <a:rPr lang="en-US"/>
              <a:t>	</a:t>
            </a:r>
            <a:r>
              <a:rPr lang="en-US">
                <a:highlight>
                  <a:srgbClr val="FFFF00"/>
                </a:highlight>
              </a:rPr>
              <a:t>March 2026</a:t>
            </a:r>
            <a:endParaRPr lang="en-US" dirty="0">
              <a:highlight>
                <a:srgbClr val="FFFF00"/>
              </a:highlight>
            </a:endParaRPr>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4780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Tuesday July 11, 2023</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1371601"/>
            <a:ext cx="7970837" cy="798910"/>
          </a:xfrm>
        </p:spPr>
        <p:txBody>
          <a:bodyPr/>
          <a:lstStyle/>
          <a:p>
            <a:r>
              <a:rPr lang="en-US" dirty="0"/>
              <a:t>Registration for the July 802 plenary session</a:t>
            </a:r>
          </a:p>
        </p:txBody>
      </p:sp>
      <p:sp>
        <p:nvSpPr>
          <p:cNvPr id="3" name="Content Placeholder 2"/>
          <p:cNvSpPr>
            <a:spLocks noGrp="1"/>
          </p:cNvSpPr>
          <p:nvPr>
            <p:ph idx="1"/>
          </p:nvPr>
        </p:nvSpPr>
        <p:spPr>
          <a:xfrm>
            <a:off x="685801" y="2286001"/>
            <a:ext cx="7770813" cy="3427811"/>
          </a:xfrm>
        </p:spPr>
        <p:txBody>
          <a:bodyPr/>
          <a:lstStyle/>
          <a:p>
            <a:pPr>
              <a:buFont typeface="Arial" panose="020B0604020202020204" pitchFamily="34" charset="0"/>
              <a:buChar char="•"/>
            </a:pPr>
            <a:r>
              <a:rPr lang="en-US" dirty="0"/>
              <a:t>This meeting is part of the July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https://web.cvent.com/event/c50eaa77-9484-4a50-9d20-378149a0ecb6/summary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15250251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48356</TotalTime>
  <Words>2520</Words>
  <Application>Microsoft Macintosh PowerPoint</Application>
  <PresentationFormat>On-screen Show (4:3)</PresentationFormat>
  <Paragraphs>270</Paragraphs>
  <Slides>24</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24</vt:i4>
      </vt:variant>
    </vt:vector>
  </HeadingPairs>
  <TitlesOfParts>
    <vt:vector size="34"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Registration for the July 802 plenary session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Successful Hybrid Meeting Protocols</vt:lpstr>
      <vt:lpstr>TGbi Agenda – July 12, 2023 </vt:lpstr>
      <vt:lpstr>TGbi Agenda – July 11, 2023 </vt:lpstr>
      <vt:lpstr>TGbi Agenda – July 10, 2023 </vt:lpstr>
      <vt:lpstr>Motion # 31</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Carol Ansley</cp:lastModifiedBy>
  <cp:revision>267</cp:revision>
  <dcterms:modified xsi:type="dcterms:W3CDTF">2023-07-12T06:47:53Z</dcterms:modified>
</cp:coreProperties>
</file>