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8"/>
  </p:notesMasterIdLst>
  <p:handoutMasterIdLst>
    <p:handoutMasterId r:id="rId69"/>
  </p:handoutMasterIdLst>
  <p:sldIdLst>
    <p:sldId id="256" r:id="rId2"/>
    <p:sldId id="265" r:id="rId3"/>
    <p:sldId id="256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569" r:id="rId24"/>
    <p:sldId id="345" r:id="rId25"/>
    <p:sldId id="690" r:id="rId26"/>
    <p:sldId id="694" r:id="rId27"/>
    <p:sldId id="2528" r:id="rId28"/>
    <p:sldId id="679" r:id="rId29"/>
    <p:sldId id="2529" r:id="rId30"/>
    <p:sldId id="680" r:id="rId31"/>
    <p:sldId id="2530" r:id="rId32"/>
    <p:sldId id="2531" r:id="rId33"/>
    <p:sldId id="2533" r:id="rId34"/>
    <p:sldId id="2535" r:id="rId35"/>
    <p:sldId id="2536" r:id="rId36"/>
    <p:sldId id="2537" r:id="rId37"/>
    <p:sldId id="2568" r:id="rId38"/>
    <p:sldId id="2513" r:id="rId39"/>
    <p:sldId id="2549" r:id="rId40"/>
    <p:sldId id="2538" r:id="rId41"/>
    <p:sldId id="2567" r:id="rId42"/>
    <p:sldId id="2400" r:id="rId43"/>
    <p:sldId id="2551" r:id="rId44"/>
    <p:sldId id="2527" r:id="rId45"/>
    <p:sldId id="2552" r:id="rId46"/>
    <p:sldId id="315" r:id="rId47"/>
    <p:sldId id="312" r:id="rId48"/>
    <p:sldId id="318" r:id="rId49"/>
    <p:sldId id="472" r:id="rId50"/>
    <p:sldId id="473" r:id="rId51"/>
    <p:sldId id="474" r:id="rId52"/>
    <p:sldId id="480" r:id="rId53"/>
    <p:sldId id="259" r:id="rId54"/>
    <p:sldId id="260" r:id="rId55"/>
    <p:sldId id="261" r:id="rId56"/>
    <p:sldId id="2525" r:id="rId57"/>
    <p:sldId id="2555" r:id="rId58"/>
    <p:sldId id="2556" r:id="rId59"/>
    <p:sldId id="2557" r:id="rId60"/>
    <p:sldId id="2558" r:id="rId61"/>
    <p:sldId id="2559" r:id="rId62"/>
    <p:sldId id="2560" r:id="rId63"/>
    <p:sldId id="2561" r:id="rId64"/>
    <p:sldId id="2563" r:id="rId65"/>
    <p:sldId id="2564" r:id="rId66"/>
    <p:sldId id="2562" r:id="rId6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July 10th - July IEEE Interim meeting" id="{DE843586-E506-4D30-A655-52B441F0114A}">
          <p14:sldIdLst>
            <p14:sldId id="690"/>
            <p14:sldId id="694"/>
            <p14:sldId id="2528"/>
            <p14:sldId id="679"/>
            <p14:sldId id="2529"/>
            <p14:sldId id="680"/>
          </p14:sldIdLst>
        </p14:section>
        <p14:section name="July 11th - May IEEE interim meeting" id="{D686ED55-D2EA-43E3-A87F-725BDBE41CF2}">
          <p14:sldIdLst>
            <p14:sldId id="2530"/>
            <p14:sldId id="2531"/>
            <p14:sldId id="2533"/>
            <p14:sldId id="2535"/>
          </p14:sldIdLst>
        </p14:section>
        <p14:section name="July 12th - July IEEE interim meeting" id="{8E838D38-B45C-442C-8603-25CE94919C41}">
          <p14:sldIdLst>
            <p14:sldId id="2536"/>
            <p14:sldId id="2537"/>
            <p14:sldId id="2568"/>
            <p14:sldId id="2513"/>
            <p14:sldId id="2549"/>
            <p14:sldId id="2538"/>
            <p14:sldId id="2567"/>
            <p14:sldId id="2400"/>
            <p14:sldId id="2551"/>
            <p14:sldId id="2527"/>
          </p14:sldIdLst>
        </p14:section>
        <p14:section name="Backup" id="{62682A0D-7317-4EE9-B56C-63AD74488E19}">
          <p14:sldIdLst>
            <p14:sldId id="2552"/>
            <p14:sldId id="315"/>
            <p14:sldId id="312"/>
            <p14:sldId id="318"/>
            <p14:sldId id="472"/>
            <p14:sldId id="473"/>
            <p14:sldId id="474"/>
            <p14:sldId id="480"/>
            <p14:sldId id="259"/>
            <p14:sldId id="260"/>
            <p14:sldId id="261"/>
            <p14:sldId id="2525"/>
          </p14:sldIdLst>
        </p14:section>
        <p14:section name="June 20th Telecon" id="{2BA70FBB-2DF2-4AB9-8CE1-BD33A7EA639A}">
          <p14:sldIdLst>
            <p14:sldId id="2555"/>
            <p14:sldId id="2556"/>
            <p14:sldId id="2557"/>
            <p14:sldId id="2558"/>
          </p14:sldIdLst>
        </p14:section>
        <p14:section name="June 27th Telecon" id="{81DC7820-6B2F-41EF-ABC1-9CAAE3DC68A2}">
          <p14:sldIdLst>
            <p14:sldId id="2559"/>
            <p14:sldId id="2560"/>
            <p14:sldId id="2561"/>
            <p14:sldId id="2563"/>
            <p14:sldId id="2564"/>
            <p14:sldId id="2562"/>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248" autoAdjust="0"/>
    <p:restoredTop sz="96807" autoAdjust="0"/>
  </p:normalViewPr>
  <p:slideViewPr>
    <p:cSldViewPr>
      <p:cViewPr>
        <p:scale>
          <a:sx n="100" d="100"/>
          <a:sy n="100" d="100"/>
        </p:scale>
        <p:origin x="206" y="-18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microsoft.com/office/2016/11/relationships/changesInfo" Target="changesInfos/changesInfo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C971123C-5BC9-490B-A072-5E3FD36B6DF2}"/>
    <pc:docChg chg="modSld modMainMaster">
      <pc:chgData name="Segev, Jonathan" userId="7c67a1b0-8725-4553-8055-0888dbcaef94" providerId="ADAL" clId="{C971123C-5BC9-490B-A072-5E3FD36B6DF2}" dt="2023-07-12T09:37:41.735" v="3" actId="20577"/>
      <pc:docMkLst>
        <pc:docMk/>
      </pc:docMkLst>
      <pc:sldChg chg="modSp mod">
        <pc:chgData name="Segev, Jonathan" userId="7c67a1b0-8725-4553-8055-0888dbcaef94" providerId="ADAL" clId="{C971123C-5BC9-490B-A072-5E3FD36B6DF2}" dt="2023-07-12T09:37:41.735" v="3" actId="20577"/>
        <pc:sldMkLst>
          <pc:docMk/>
          <pc:sldMk cId="0" sldId="256"/>
        </pc:sldMkLst>
        <pc:spChg chg="mod">
          <ac:chgData name="Segev, Jonathan" userId="7c67a1b0-8725-4553-8055-0888dbcaef94" providerId="ADAL" clId="{C971123C-5BC9-490B-A072-5E3FD36B6DF2}" dt="2023-07-12T09:37:41.735" v="3" actId="20577"/>
          <ac:spMkLst>
            <pc:docMk/>
            <pc:sldMk cId="0" sldId="256"/>
            <ac:spMk id="3074" creationId="{00000000-0000-0000-0000-000000000000}"/>
          </ac:spMkLst>
        </pc:spChg>
      </pc:sldChg>
      <pc:sldMasterChg chg="modSp mod">
        <pc:chgData name="Segev, Jonathan" userId="7c67a1b0-8725-4553-8055-0888dbcaef94" providerId="ADAL" clId="{C971123C-5BC9-490B-A072-5E3FD36B6DF2}" dt="2023-07-12T09:37:34.931" v="1" actId="6549"/>
        <pc:sldMasterMkLst>
          <pc:docMk/>
          <pc:sldMasterMk cId="0" sldId="2147483648"/>
        </pc:sldMasterMkLst>
        <pc:spChg chg="mod">
          <ac:chgData name="Segev, Jonathan" userId="7c67a1b0-8725-4553-8055-0888dbcaef94" providerId="ADAL" clId="{C971123C-5BC9-490B-A072-5E3FD36B6DF2}" dt="2023-07-12T09:37:34.931" v="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62</a:t>
            </a:fld>
            <a:endParaRPr lang="en-US"/>
          </a:p>
        </p:txBody>
      </p:sp>
    </p:spTree>
    <p:extLst>
      <p:ext uri="{BB962C8B-B14F-4D97-AF65-F5344CB8AC3E}">
        <p14:creationId xmlns:p14="http://schemas.microsoft.com/office/powerpoint/2010/main" val="4118230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1784195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802.11-23/989r3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July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2023-07-12</a:t>
            </a:r>
            <a:endParaRPr lang="en-GB" sz="2000" b="0" dirty="0"/>
          </a:p>
        </p:txBody>
      </p:sp>
      <p:sp>
        <p:nvSpPr>
          <p:cNvPr id="6" name="Date Placeholder 3"/>
          <p:cNvSpPr>
            <a:spLocks noGrp="1"/>
          </p:cNvSpPr>
          <p:nvPr>
            <p:ph type="dt" idx="10"/>
          </p:nvPr>
        </p:nvSpPr>
        <p:spPr/>
        <p:txBody>
          <a:bodyPr/>
          <a:lstStyle/>
          <a:p>
            <a:r>
              <a:rPr lang="en-US"/>
              <a:t>July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409684864"/>
              </p:ext>
            </p:extLst>
          </p:nvPr>
        </p:nvGraphicFramePr>
        <p:xfrm>
          <a:off x="934964" y="3248601"/>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34964" y="3248601"/>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July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July and Sep. 2023</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July IEEE  802.11 Interim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draft text meeting threshold (15min)</a:t>
            </a:r>
          </a:p>
          <a:p>
            <a:pPr algn="just">
              <a:spcBef>
                <a:spcPct val="20000"/>
              </a:spcBef>
              <a:buFontTx/>
              <a:buChar char="•"/>
            </a:pPr>
            <a:r>
              <a:rPr lang="en-US" altLang="en-US" sz="1800" b="0" dirty="0"/>
              <a:t>Review draft status (5min)</a:t>
            </a:r>
          </a:p>
          <a:p>
            <a:pPr algn="just">
              <a:spcBef>
                <a:spcPct val="20000"/>
              </a:spcBef>
              <a:buFontTx/>
              <a:buChar char="•"/>
            </a:pPr>
            <a:r>
              <a:rPr lang="en-US" altLang="en-US" sz="1800" b="0" dirty="0"/>
              <a:t>Review technical submission.</a:t>
            </a:r>
          </a:p>
          <a:p>
            <a:pPr algn="just">
              <a:spcBef>
                <a:spcPct val="20000"/>
              </a:spcBef>
              <a:buFontTx/>
              <a:buChar char="•"/>
            </a:pPr>
            <a:r>
              <a:rPr lang="en-US" altLang="en-US" sz="1800" b="0" dirty="0"/>
              <a:t>Review proposed draft text.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50440013"/>
              </p:ext>
            </p:extLst>
          </p:nvPr>
        </p:nvGraphicFramePr>
        <p:xfrm>
          <a:off x="914401" y="1260086"/>
          <a:ext cx="10475382" cy="2163968"/>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2221521">
                  <a:extLst>
                    <a:ext uri="{9D8B030D-6E8A-4147-A177-3AD203B41FA5}">
                      <a16:colId xmlns:a16="http://schemas.microsoft.com/office/drawing/2014/main" val="20001"/>
                    </a:ext>
                  </a:extLst>
                </a:gridCol>
                <a:gridCol w="5277918">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11-23-989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11-23-1067</a:t>
                      </a:r>
                    </a:p>
                  </a:txBody>
                  <a:tcPr marT="45712" marB="45712"/>
                </a:tc>
                <a:tc>
                  <a:txBody>
                    <a:bodyPr/>
                    <a:lstStyle/>
                    <a:p>
                      <a:r>
                        <a:rPr lang="en-US" sz="1400" dirty="0"/>
                        <a:t>Christian Berger</a:t>
                      </a:r>
                    </a:p>
                  </a:txBody>
                  <a:tcPr marT="45712" marB="45712"/>
                </a:tc>
                <a:tc>
                  <a:txBody>
                    <a:bodyPr/>
                    <a:lstStyle/>
                    <a:p>
                      <a:r>
                        <a:rPr lang="en-US" sz="1400" dirty="0"/>
                        <a:t>TB Ranging with EHT and HE TB PPDU</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3246342602"/>
                  </a:ext>
                </a:extLst>
              </a:tr>
              <a:tr h="0">
                <a:tc>
                  <a:txBody>
                    <a:bodyPr/>
                    <a:lstStyle/>
                    <a:p>
                      <a:r>
                        <a:rPr lang="en-US" sz="1400" kern="1200" dirty="0">
                          <a:solidFill>
                            <a:schemeClr val="dk1"/>
                          </a:solidFill>
                          <a:latin typeface="+mn-lt"/>
                          <a:ea typeface="+mn-ea"/>
                          <a:cs typeface="+mn-cs"/>
                        </a:rPr>
                        <a:t>11-23-1052</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PDT TB ranging sequence</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extLst>
                  <a:ext uri="{0D108BD9-81ED-4DB2-BD59-A6C34878D82A}">
                    <a16:rowId xmlns:a16="http://schemas.microsoft.com/office/drawing/2014/main" val="727669512"/>
                  </a:ext>
                </a:extLst>
              </a:tr>
              <a:tr h="0">
                <a:tc>
                  <a:txBody>
                    <a:bodyPr/>
                    <a:lstStyle/>
                    <a:p>
                      <a:r>
                        <a:rPr lang="en-US" sz="1400" dirty="0"/>
                        <a:t>11-23-1234</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LTF field using secure EHT LTF</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extLst>
                  <a:ext uri="{0D108BD9-81ED-4DB2-BD59-A6C34878D82A}">
                    <a16:rowId xmlns:a16="http://schemas.microsoft.com/office/drawing/2014/main" val="53530345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3228377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July 10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(10 min).</a:t>
            </a:r>
          </a:p>
          <a:p>
            <a:pPr algn="just">
              <a:spcBef>
                <a:spcPct val="20000"/>
              </a:spcBef>
              <a:buFontTx/>
              <a:buChar char="•"/>
            </a:pPr>
            <a:r>
              <a:rPr lang="en-US" sz="1600" b="0" dirty="0"/>
              <a:t>Approval of previous meeting minutes and motion from telecon that met draft text threshold (15min)</a:t>
            </a:r>
          </a:p>
          <a:p>
            <a:pPr algn="just">
              <a:spcBef>
                <a:spcPct val="20000"/>
              </a:spcBef>
              <a:buFontTx/>
              <a:buChar char="•"/>
            </a:pPr>
            <a:r>
              <a:rPr lang="en-US" altLang="en-US" sz="1600" b="0" dirty="0"/>
              <a:t>Review draft status (5min)</a:t>
            </a:r>
          </a:p>
          <a:p>
            <a:pPr algn="just">
              <a:spcBef>
                <a:spcPct val="20000"/>
              </a:spcBef>
              <a:buFontTx/>
              <a:buChar char="•"/>
            </a:pPr>
            <a:r>
              <a:rPr lang="en-US" sz="1600" b="0" dirty="0"/>
              <a:t>TG Secretary affirmation vote (5min)</a:t>
            </a:r>
          </a:p>
          <a:p>
            <a:pPr algn="just">
              <a:spcBef>
                <a:spcPct val="20000"/>
              </a:spcBef>
              <a:buFontTx/>
              <a:buChar char="•"/>
            </a:pPr>
            <a:r>
              <a:rPr lang="en-US" sz="1600" b="0" dirty="0"/>
              <a:t>Review submissions.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69395284"/>
              </p:ext>
            </p:extLst>
          </p:nvPr>
        </p:nvGraphicFramePr>
        <p:xfrm>
          <a:off x="914401" y="1260086"/>
          <a:ext cx="10460566" cy="155440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11-23-989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11-23-1067</a:t>
                      </a:r>
                    </a:p>
                  </a:txBody>
                  <a:tcPr marT="45712" marB="45712"/>
                </a:tc>
                <a:tc>
                  <a:txBody>
                    <a:bodyPr/>
                    <a:lstStyle/>
                    <a:p>
                      <a:r>
                        <a:rPr lang="en-US" sz="1400" dirty="0"/>
                        <a:t>Christian Berger</a:t>
                      </a:r>
                    </a:p>
                  </a:txBody>
                  <a:tcPr marT="45712" marB="45712"/>
                </a:tc>
                <a:tc>
                  <a:txBody>
                    <a:bodyPr/>
                    <a:lstStyle/>
                    <a:p>
                      <a:r>
                        <a:rPr lang="en-US" sz="1400" dirty="0"/>
                        <a:t>TB Ranging with EHT and HE TB PPDU</a:t>
                      </a:r>
                    </a:p>
                  </a:txBody>
                  <a:tcPr marT="45712" marB="45712"/>
                </a:tc>
                <a:tc>
                  <a:txBody>
                    <a:bodyPr/>
                    <a:lstStyle/>
                    <a:p>
                      <a:r>
                        <a:rPr lang="en-US" sz="1400" dirty="0"/>
                        <a:t>Technical</a:t>
                      </a:r>
                    </a:p>
                  </a:txBody>
                  <a:tcPr marT="45712" marB="45712"/>
                </a:tc>
                <a:tc>
                  <a:txBody>
                    <a:bodyPr/>
                    <a:lstStyle/>
                    <a:p>
                      <a:r>
                        <a:rPr lang="en-US" sz="1400" kern="1200" dirty="0">
                          <a:solidFill>
                            <a:schemeClr val="dk1"/>
                          </a:solidFill>
                          <a:latin typeface="+mn-lt"/>
                          <a:ea typeface="+mn-ea"/>
                          <a:cs typeface="+mn-cs"/>
                        </a:rPr>
                        <a:t>40min</a:t>
                      </a:r>
                    </a:p>
                  </a:txBody>
                  <a:tcPr marT="45712" marB="45712"/>
                </a:tc>
                <a:extLst>
                  <a:ext uri="{0D108BD9-81ED-4DB2-BD59-A6C34878D82A}">
                    <a16:rowId xmlns:a16="http://schemas.microsoft.com/office/drawing/2014/main" val="3281966889"/>
                  </a:ext>
                </a:extLst>
              </a:tr>
              <a:tr h="0">
                <a:tc>
                  <a:txBody>
                    <a:bodyPr/>
                    <a:lstStyle/>
                    <a:p>
                      <a:r>
                        <a:rPr lang="en-US" sz="1400" kern="1200" dirty="0">
                          <a:solidFill>
                            <a:schemeClr val="dk1"/>
                          </a:solidFill>
                          <a:latin typeface="+mn-lt"/>
                          <a:ea typeface="+mn-ea"/>
                          <a:cs typeface="+mn-cs"/>
                        </a:rPr>
                        <a:t>11-23-1052</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PDT TB ranging sequence</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As </a:t>
                      </a:r>
                      <a:r>
                        <a:rPr lang="en-US" sz="1400" kern="1200">
                          <a:solidFill>
                            <a:schemeClr val="dk1"/>
                          </a:solidFill>
                          <a:latin typeface="+mn-lt"/>
                          <a:ea typeface="+mn-ea"/>
                          <a:cs typeface="+mn-cs"/>
                        </a:rPr>
                        <a:t>time permits.</a:t>
                      </a: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281C6-DD9C-546F-301A-648429188078}"/>
              </a:ext>
            </a:extLst>
          </p:cNvPr>
          <p:cNvSpPr>
            <a:spLocks noGrp="1"/>
          </p:cNvSpPr>
          <p:nvPr>
            <p:ph type="title"/>
          </p:nvPr>
        </p:nvSpPr>
        <p:spPr/>
        <p:txBody>
          <a:bodyPr/>
          <a:lstStyle/>
          <a:p>
            <a:r>
              <a:rPr lang="en-US" dirty="0"/>
              <a:t>Secretary Affirmation</a:t>
            </a:r>
          </a:p>
        </p:txBody>
      </p:sp>
      <p:sp>
        <p:nvSpPr>
          <p:cNvPr id="3" name="Content Placeholder 2">
            <a:extLst>
              <a:ext uri="{FF2B5EF4-FFF2-40B4-BE49-F238E27FC236}">
                <a16:creationId xmlns:a16="http://schemas.microsoft.com/office/drawing/2014/main" id="{060A2C3D-3C01-9F95-119E-D08D2DE22DDC}"/>
              </a:ext>
            </a:extLst>
          </p:cNvPr>
          <p:cNvSpPr>
            <a:spLocks noGrp="1"/>
          </p:cNvSpPr>
          <p:nvPr>
            <p:ph idx="1"/>
          </p:nvPr>
        </p:nvSpPr>
        <p:spPr/>
        <p:txBody>
          <a:bodyPr/>
          <a:lstStyle/>
          <a:p>
            <a:pPr marL="0" indent="0">
              <a:spcBef>
                <a:spcPct val="0"/>
              </a:spcBef>
            </a:pPr>
            <a:r>
              <a:rPr lang="en-US" altLang="zh-CN" sz="2400" i="1" u="sng" dirty="0"/>
              <a:t>Task Group Secretary</a:t>
            </a:r>
            <a:endParaRPr lang="en-US" altLang="zh-CN" sz="2400" i="1" dirty="0"/>
          </a:p>
          <a:p>
            <a:pPr marL="0" indent="0">
              <a:spcBef>
                <a:spcPct val="0"/>
              </a:spcBef>
              <a:buFontTx/>
              <a:buNone/>
            </a:pPr>
            <a:r>
              <a:rPr lang="en-US" altLang="zh-CN" sz="2400" b="0" dirty="0"/>
              <a:t>The minutes of meetings taken by the TG Secretary (or designee) are to be provided to the TG Chair in time to be available to the WG Chair for publication 30- days after close of the session. …</a:t>
            </a:r>
          </a:p>
          <a:p>
            <a:endParaRPr lang="en-US" dirty="0"/>
          </a:p>
          <a:p>
            <a:r>
              <a:rPr lang="en-US" dirty="0"/>
              <a:t>Dibakar Das </a:t>
            </a:r>
            <a:r>
              <a:rPr lang="en-US" b="0" dirty="0"/>
              <a:t>volunteered to take this position.</a:t>
            </a:r>
            <a:endParaRPr lang="en-US" dirty="0"/>
          </a:p>
        </p:txBody>
      </p:sp>
      <p:sp>
        <p:nvSpPr>
          <p:cNvPr id="4" name="Slide Number Placeholder 3">
            <a:extLst>
              <a:ext uri="{FF2B5EF4-FFF2-40B4-BE49-F238E27FC236}">
                <a16:creationId xmlns:a16="http://schemas.microsoft.com/office/drawing/2014/main" id="{62AE36E1-3534-69BE-080B-48B2243D8BF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DA0EEAC-872F-92DD-A8CC-0F8627F804A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5D2646-40C0-1ED4-C6B4-ABE01A6CA5C3}"/>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6312693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50532-3BB4-30BB-AF6E-57869853E40F}"/>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356388F-C963-4B2F-F916-BF03C6ED71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66AAC10-75D3-2788-3A0E-6D987F2D671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44D1D7A2-83EF-6F97-0BC8-85D3551869E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59D8F2C-4E7D-E3EE-632A-F0002188A592}"/>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757037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b="0" dirty="0">
                <a:cs typeface="Times New Roman" panose="02020603050405020304" pitchFamily="18" charset="0"/>
              </a:rPr>
              <a:t>Chair Jonathan Segev (Intel)</a:t>
            </a:r>
          </a:p>
          <a:p>
            <a:pPr algn="ctr">
              <a:lnSpc>
                <a:spcPct val="90000"/>
              </a:lnSpc>
              <a:buFontTx/>
              <a:buNone/>
            </a:pPr>
            <a:r>
              <a:rPr lang="en-US" altLang="en-US" sz="3600" b="0" dirty="0">
                <a:cs typeface="Times New Roman" panose="02020603050405020304" pitchFamily="18" charset="0"/>
              </a:rPr>
              <a:t>Vice Chair Assaf Kasher (Qualcomm)</a:t>
            </a:r>
          </a:p>
          <a:p>
            <a:pPr algn="ctr">
              <a:lnSpc>
                <a:spcPct val="90000"/>
              </a:lnSpc>
              <a:buFontTx/>
              <a:buNone/>
            </a:pPr>
            <a:r>
              <a:rPr lang="en-US" altLang="en-US" sz="3600" b="0" dirty="0">
                <a:cs typeface="Times New Roman" panose="02020603050405020304" pitchFamily="18" charset="0"/>
              </a:rPr>
              <a:t>Technical Editor Roy Want (Google)</a:t>
            </a:r>
          </a:p>
          <a:p>
            <a:pPr algn="ctr">
              <a:lnSpc>
                <a:spcPct val="90000"/>
              </a:lnSpc>
              <a:buFontTx/>
              <a:buNone/>
            </a:pPr>
            <a:r>
              <a:rPr lang="en-US" altLang="en-US" sz="36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July 11</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technical submission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11</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59029862"/>
              </p:ext>
            </p:extLst>
          </p:nvPr>
        </p:nvGraphicFramePr>
        <p:xfrm>
          <a:off x="914401" y="1260086"/>
          <a:ext cx="10460566" cy="216396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11-23-989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11-23-1052</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PDT TB ranging sequence</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35 min (for completion)</a:t>
                      </a:r>
                    </a:p>
                  </a:txBody>
                  <a:tcPr marT="45712" marB="45712"/>
                </a:tc>
                <a:extLst>
                  <a:ext uri="{0D108BD9-81ED-4DB2-BD59-A6C34878D82A}">
                    <a16:rowId xmlns:a16="http://schemas.microsoft.com/office/drawing/2014/main" val="1142323225"/>
                  </a:ext>
                </a:extLst>
              </a:tr>
              <a:tr h="0">
                <a:tc>
                  <a:txBody>
                    <a:bodyPr/>
                    <a:lstStyle/>
                    <a:p>
                      <a:r>
                        <a:rPr lang="en-US" sz="1400" dirty="0"/>
                        <a:t>11-23-1234</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LTF field using secure EHT LTF</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 45 min </a:t>
                      </a:r>
                    </a:p>
                  </a:txBody>
                  <a:tcPr marT="45712" marB="45712"/>
                </a:tc>
                <a:extLst>
                  <a:ext uri="{0D108BD9-81ED-4DB2-BD59-A6C34878D82A}">
                    <a16:rowId xmlns:a16="http://schemas.microsoft.com/office/drawing/2014/main" val="2584876864"/>
                  </a:ext>
                </a:extLst>
              </a:tr>
              <a:tr h="0">
                <a:tc>
                  <a:txBody>
                    <a:bodyPr/>
                    <a:lstStyle/>
                    <a:p>
                      <a:r>
                        <a:rPr lang="en-US" sz="1400" dirty="0"/>
                        <a:t>11-23-1067</a:t>
                      </a:r>
                    </a:p>
                  </a:txBody>
                  <a:tcPr marT="45712" marB="45712"/>
                </a:tc>
                <a:tc>
                  <a:txBody>
                    <a:bodyPr/>
                    <a:lstStyle/>
                    <a:p>
                      <a:r>
                        <a:rPr lang="en-US" sz="1400" dirty="0"/>
                        <a:t>Christian Berger</a:t>
                      </a:r>
                    </a:p>
                  </a:txBody>
                  <a:tcPr marT="45712" marB="45712"/>
                </a:tc>
                <a:tc>
                  <a:txBody>
                    <a:bodyPr/>
                    <a:lstStyle/>
                    <a:p>
                      <a:r>
                        <a:rPr lang="en-US" sz="1400" dirty="0"/>
                        <a:t>TB Ranging with EHT and HE TB PPDU</a:t>
                      </a:r>
                    </a:p>
                  </a:txBody>
                  <a:tcPr marT="45712" marB="45712"/>
                </a:tc>
                <a:tc>
                  <a:txBody>
                    <a:bodyPr/>
                    <a:lstStyle/>
                    <a:p>
                      <a:r>
                        <a:rPr lang="en-US" sz="1400" dirty="0"/>
                        <a:t>Technical</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2813164204"/>
                  </a:ext>
                </a:extLst>
              </a:tr>
              <a:tr h="0">
                <a:tc>
                  <a:txBody>
                    <a:bodyPr/>
                    <a:lstStyle/>
                    <a:p>
                      <a:r>
                        <a:rPr lang="en-US" sz="1400" dirty="0"/>
                        <a:t>11-23-1253</a:t>
                      </a:r>
                    </a:p>
                  </a:txBody>
                  <a:tcPr marT="45712" marB="45712"/>
                </a:tc>
                <a:tc>
                  <a:txBody>
                    <a:bodyPr/>
                    <a:lstStyle/>
                    <a:p>
                      <a:r>
                        <a:rPr lang="en-US" sz="1400" dirty="0"/>
                        <a:t>Christian Berger</a:t>
                      </a:r>
                    </a:p>
                  </a:txBody>
                  <a:tcPr marT="45712" marB="45712"/>
                </a:tc>
                <a:tc>
                  <a:txBody>
                    <a:bodyPr/>
                    <a:lstStyle/>
                    <a:p>
                      <a:r>
                        <a:rPr lang="en-US" sz="1400" dirty="0"/>
                        <a:t>Ranging parameters element 320MHz Support</a:t>
                      </a:r>
                    </a:p>
                  </a:txBody>
                  <a:tcPr marT="45712" marB="45712"/>
                </a:tc>
                <a:tc>
                  <a:txBody>
                    <a:bodyPr/>
                    <a:lstStyle/>
                    <a:p>
                      <a:r>
                        <a:rPr lang="en-US" sz="1400" dirty="0"/>
                        <a:t>Amendment text</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2925207333"/>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July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Review progress made during the week – 5min special order</a:t>
            </a:r>
          </a:p>
          <a:p>
            <a:pPr algn="just">
              <a:spcBef>
                <a:spcPct val="20000"/>
              </a:spcBef>
              <a:buFontTx/>
              <a:buChar char="•"/>
            </a:pPr>
            <a:r>
              <a:rPr lang="en-US" sz="1600" b="0" dirty="0"/>
              <a:t>Review timelines – 10 min special order</a:t>
            </a:r>
          </a:p>
          <a:p>
            <a:pPr algn="just">
              <a:spcBef>
                <a:spcPct val="20000"/>
              </a:spcBef>
              <a:buFontTx/>
              <a:buChar char="•"/>
            </a:pPr>
            <a:r>
              <a:rPr lang="en-US" sz="1600" b="0" dirty="0"/>
              <a:t>Schedule telecons for the July to Sep. meeting interval – 5min special order </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89007790"/>
              </p:ext>
            </p:extLst>
          </p:nvPr>
        </p:nvGraphicFramePr>
        <p:xfrm>
          <a:off x="914401" y="1260086"/>
          <a:ext cx="10460566" cy="295643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11-23-989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2"/>
                  </a:ext>
                </a:extLst>
              </a:tr>
              <a:tr h="0">
                <a:tc>
                  <a:txBody>
                    <a:bodyPr/>
                    <a:lstStyle/>
                    <a:p>
                      <a:r>
                        <a:rPr lang="en-US" sz="1400" dirty="0"/>
                        <a:t>11-23-1234</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LTF field using secure EHT LTF</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 45 min </a:t>
                      </a:r>
                    </a:p>
                  </a:txBody>
                  <a:tcPr marT="45712" marB="45712"/>
                </a:tc>
                <a:extLst>
                  <a:ext uri="{0D108BD9-81ED-4DB2-BD59-A6C34878D82A}">
                    <a16:rowId xmlns:a16="http://schemas.microsoft.com/office/drawing/2014/main" val="10008"/>
                  </a:ext>
                </a:extLst>
              </a:tr>
              <a:tr h="0">
                <a:tc>
                  <a:txBody>
                    <a:bodyPr/>
                    <a:lstStyle/>
                    <a:p>
                      <a:r>
                        <a:rPr lang="en-US" sz="1400" dirty="0"/>
                        <a:t>11-23-1253</a:t>
                      </a:r>
                    </a:p>
                  </a:txBody>
                  <a:tcPr marT="45712" marB="45712"/>
                </a:tc>
                <a:tc>
                  <a:txBody>
                    <a:bodyPr/>
                    <a:lstStyle/>
                    <a:p>
                      <a:r>
                        <a:rPr lang="en-US" sz="1400" dirty="0"/>
                        <a:t>Christian Berger</a:t>
                      </a:r>
                    </a:p>
                  </a:txBody>
                  <a:tcPr marT="45712" marB="45712"/>
                </a:tc>
                <a:tc>
                  <a:txBody>
                    <a:bodyPr/>
                    <a:lstStyle/>
                    <a:p>
                      <a:r>
                        <a:rPr lang="en-US" sz="1400" dirty="0"/>
                        <a:t>Ranging parameters element 320MHz Support</a:t>
                      </a:r>
                    </a:p>
                  </a:txBody>
                  <a:tcPr marT="45712" marB="45712"/>
                </a:tc>
                <a:tc>
                  <a:txBody>
                    <a:bodyPr/>
                    <a:lstStyle/>
                    <a:p>
                      <a:r>
                        <a:rPr lang="en-US" sz="1400" dirty="0"/>
                        <a:t>Amendment text</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3621250036"/>
                  </a:ext>
                </a:extLst>
              </a:tr>
              <a:tr h="0">
                <a:tc>
                  <a:txBody>
                    <a:bodyPr/>
                    <a:lstStyle/>
                    <a:p>
                      <a:r>
                        <a:rPr lang="en-US" sz="1400" kern="1200" dirty="0">
                          <a:solidFill>
                            <a:schemeClr val="dk1"/>
                          </a:solidFill>
                          <a:latin typeface="+mn-lt"/>
                          <a:ea typeface="+mn-ea"/>
                          <a:cs typeface="+mn-cs"/>
                        </a:rPr>
                        <a:t>11-23-1270</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PDT LMR for TB meas. exchange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2084581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2"/>
            <a:ext cx="11809312" cy="775034"/>
          </a:xfrm>
        </p:spPr>
        <p:txBody>
          <a:bodyPr/>
          <a:lstStyle/>
          <a:p>
            <a:r>
              <a:rPr lang="en-US" dirty="0"/>
              <a:t>July Meeting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535145"/>
            <a:ext cx="11198440" cy="2469919"/>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Adopted 5 draft text submissions and expect to generate D0.2 coming out of the July meeting.</a:t>
            </a:r>
          </a:p>
          <a:p>
            <a:pPr lvl="1">
              <a:buFont typeface="Arial" panose="020B0604020202020204" pitchFamily="34" charset="0"/>
              <a:buChar char="•"/>
            </a:pPr>
            <a:r>
              <a:rPr lang="en-US" dirty="0"/>
              <a:t>Reviewed  submission discussing measurement sequence (sequence frame formats, channel access, measurement sequences).</a:t>
            </a:r>
          </a:p>
          <a:p>
            <a:pPr lvl="1">
              <a:buFont typeface="Arial" panose="020B0604020202020204" pitchFamily="34" charset="0"/>
              <a:buChar char="•"/>
            </a:pPr>
            <a:r>
              <a:rPr lang="en-US" dirty="0"/>
              <a:t>Reviewed total of 6 technical and amendment text submissions.</a:t>
            </a:r>
          </a:p>
          <a:p>
            <a:pPr lvl="1">
              <a:buFont typeface="Arial" panose="020B0604020202020204" pitchFamily="34" charset="0"/>
              <a:buChar char="•"/>
            </a:pPr>
            <a:r>
              <a:rPr lang="en-US" dirty="0"/>
              <a:t>Roughly 70% completion towards D1.0 and WG ballot.</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July 2023</a:t>
            </a:r>
            <a:endParaRPr lang="en-GB" dirty="0"/>
          </a:p>
        </p:txBody>
      </p:sp>
      <p:sp>
        <p:nvSpPr>
          <p:cNvPr id="9" name="Footer Placeholder 4">
            <a:extLst>
              <a:ext uri="{FF2B5EF4-FFF2-40B4-BE49-F238E27FC236}">
                <a16:creationId xmlns:a16="http://schemas.microsoft.com/office/drawing/2014/main" id="{C65A89BF-8A40-48A4-8634-3AB695572AB5}"/>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Jonathan Segev, Intel corporation</a:t>
            </a:r>
            <a:endParaRPr lang="en-GB" dirty="0"/>
          </a:p>
        </p:txBody>
      </p:sp>
      <p:grpSp>
        <p:nvGrpSpPr>
          <p:cNvPr id="10" name="Group 9">
            <a:extLst>
              <a:ext uri="{FF2B5EF4-FFF2-40B4-BE49-F238E27FC236}">
                <a16:creationId xmlns:a16="http://schemas.microsoft.com/office/drawing/2014/main" id="{9C3037FA-DCCF-4501-86FC-77889B31AD16}"/>
              </a:ext>
            </a:extLst>
          </p:cNvPr>
          <p:cNvGrpSpPr/>
          <p:nvPr/>
        </p:nvGrpSpPr>
        <p:grpSpPr>
          <a:xfrm>
            <a:off x="2023881" y="4869160"/>
            <a:ext cx="5631921" cy="1201106"/>
            <a:chOff x="2845792" y="3241917"/>
            <a:chExt cx="5285898" cy="855830"/>
          </a:xfrm>
        </p:grpSpPr>
        <p:sp>
          <p:nvSpPr>
            <p:cNvPr id="11" name="TextBox 10">
              <a:extLst>
                <a:ext uri="{FF2B5EF4-FFF2-40B4-BE49-F238E27FC236}">
                  <a16:creationId xmlns:a16="http://schemas.microsoft.com/office/drawing/2014/main" id="{4A7C7271-C823-4DBE-B1C8-4D7553782EBA}"/>
                </a:ext>
              </a:extLst>
            </p:cNvPr>
            <p:cNvSpPr txBox="1">
              <a:spLocks noChangeAspect="1"/>
            </p:cNvSpPr>
            <p:nvPr/>
          </p:nvSpPr>
          <p:spPr>
            <a:xfrm>
              <a:off x="2845792" y="3241917"/>
              <a:ext cx="2087134" cy="461665"/>
            </a:xfrm>
            <a:prstGeom prst="rect">
              <a:avLst/>
            </a:prstGeom>
            <a:noFill/>
          </p:spPr>
          <p:txBody>
            <a:bodyPr wrap="square" rtlCol="0">
              <a:spAutoFit/>
            </a:bodyPr>
            <a:lstStyle/>
            <a:p>
              <a:r>
                <a:rPr lang="en-US" b="1" dirty="0" err="1">
                  <a:solidFill>
                    <a:schemeClr val="tx1"/>
                  </a:solidFill>
                </a:rPr>
                <a:t>TGbk</a:t>
              </a:r>
              <a:r>
                <a:rPr lang="en-US" b="1" dirty="0">
                  <a:solidFill>
                    <a:schemeClr val="tx1"/>
                  </a:solidFill>
                </a:rPr>
                <a:t>:</a:t>
              </a:r>
            </a:p>
          </p:txBody>
        </p:sp>
        <p:sp>
          <p:nvSpPr>
            <p:cNvPr id="12" name="Rectangle 11">
              <a:extLst>
                <a:ext uri="{FF2B5EF4-FFF2-40B4-BE49-F238E27FC236}">
                  <a16:creationId xmlns:a16="http://schemas.microsoft.com/office/drawing/2014/main" id="{C3C941D8-B7BA-4857-97D9-3D39D684FBD9}"/>
                </a:ext>
              </a:extLst>
            </p:cNvPr>
            <p:cNvSpPr/>
            <p:nvPr/>
          </p:nvSpPr>
          <p:spPr bwMode="auto">
            <a:xfrm>
              <a:off x="4275000" y="3613737"/>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 (SFD)</a:t>
              </a:r>
            </a:p>
          </p:txBody>
        </p:sp>
        <p:cxnSp>
          <p:nvCxnSpPr>
            <p:cNvPr id="13" name="Straight Arrow Connector 12">
              <a:extLst>
                <a:ext uri="{FF2B5EF4-FFF2-40B4-BE49-F238E27FC236}">
                  <a16:creationId xmlns:a16="http://schemas.microsoft.com/office/drawing/2014/main" id="{389AA7FF-8C2B-4816-8536-50AA731BE689}"/>
                </a:ext>
              </a:extLst>
            </p:cNvPr>
            <p:cNvCxnSpPr/>
            <p:nvPr/>
          </p:nvCxnSpPr>
          <p:spPr bwMode="auto">
            <a:xfrm>
              <a:off x="5787427" y="3916223"/>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14" name="Rectangle 13">
              <a:extLst>
                <a:ext uri="{FF2B5EF4-FFF2-40B4-BE49-F238E27FC236}">
                  <a16:creationId xmlns:a16="http://schemas.microsoft.com/office/drawing/2014/main" id="{CCE44772-81B7-45E2-B1B5-D76D9293B30B}"/>
                </a:ext>
              </a:extLst>
            </p:cNvPr>
            <p:cNvSpPr/>
            <p:nvPr/>
          </p:nvSpPr>
          <p:spPr bwMode="auto">
            <a:xfrm>
              <a:off x="6619262" y="3613737"/>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grpSp>
        <p:nvGrpSpPr>
          <p:cNvPr id="15" name="Group 14">
            <a:extLst>
              <a:ext uri="{FF2B5EF4-FFF2-40B4-BE49-F238E27FC236}">
                <a16:creationId xmlns:a16="http://schemas.microsoft.com/office/drawing/2014/main" id="{51C6BF5A-FC77-4B30-AFB2-E1A35F56E7A5}"/>
              </a:ext>
            </a:extLst>
          </p:cNvPr>
          <p:cNvGrpSpPr>
            <a:grpSpLocks noChangeAspect="1"/>
          </p:cNvGrpSpPr>
          <p:nvPr/>
        </p:nvGrpSpPr>
        <p:grpSpPr>
          <a:xfrm>
            <a:off x="4316742" y="3669856"/>
            <a:ext cx="7560840" cy="839328"/>
            <a:chOff x="550425" y="4856471"/>
            <a:chExt cx="9938093" cy="1103226"/>
          </a:xfrm>
        </p:grpSpPr>
        <p:sp>
          <p:nvSpPr>
            <p:cNvPr id="16" name="TextBox 15">
              <a:extLst>
                <a:ext uri="{FF2B5EF4-FFF2-40B4-BE49-F238E27FC236}">
                  <a16:creationId xmlns:a16="http://schemas.microsoft.com/office/drawing/2014/main" id="{D1C45289-DE96-44AB-ABA5-D3957ECBAB80}"/>
                </a:ext>
              </a:extLst>
            </p:cNvPr>
            <p:cNvSpPr txBox="1"/>
            <p:nvPr/>
          </p:nvSpPr>
          <p:spPr>
            <a:xfrm>
              <a:off x="550425" y="4856471"/>
              <a:ext cx="2087134" cy="461665"/>
            </a:xfrm>
            <a:prstGeom prst="rect">
              <a:avLst/>
            </a:prstGeom>
            <a:noFill/>
          </p:spPr>
          <p:txBody>
            <a:bodyPr wrap="square" rtlCol="0">
              <a:spAutoFit/>
            </a:bodyPr>
            <a:lstStyle/>
            <a:p>
              <a:r>
                <a:rPr lang="en-US" b="1" dirty="0" err="1">
                  <a:solidFill>
                    <a:schemeClr val="tx1"/>
                  </a:solidFill>
                </a:rPr>
                <a:t>TGaz</a:t>
              </a:r>
              <a:r>
                <a:rPr lang="en-US" b="1" dirty="0">
                  <a:solidFill>
                    <a:schemeClr val="tx1"/>
                  </a:solidFill>
                </a:rPr>
                <a:t>:</a:t>
              </a:r>
            </a:p>
          </p:txBody>
        </p:sp>
        <p:sp>
          <p:nvSpPr>
            <p:cNvPr id="17" name="Rectangle 16">
              <a:extLst>
                <a:ext uri="{FF2B5EF4-FFF2-40B4-BE49-F238E27FC236}">
                  <a16:creationId xmlns:a16="http://schemas.microsoft.com/office/drawing/2014/main" id="{903714B9-50CC-43A1-B0C4-6FD9B1F1E329}"/>
                </a:ext>
              </a:extLst>
            </p:cNvPr>
            <p:cNvSpPr/>
            <p:nvPr/>
          </p:nvSpPr>
          <p:spPr bwMode="auto">
            <a:xfrm>
              <a:off x="1943302" y="5230423"/>
              <a:ext cx="1512428" cy="482595"/>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18" name="Rectangle 17">
              <a:extLst>
                <a:ext uri="{FF2B5EF4-FFF2-40B4-BE49-F238E27FC236}">
                  <a16:creationId xmlns:a16="http://schemas.microsoft.com/office/drawing/2014/main" id="{21E4193D-742B-410D-9D5B-2242164DD6C0}"/>
                </a:ext>
              </a:extLst>
            </p:cNvPr>
            <p:cNvSpPr/>
            <p:nvPr/>
          </p:nvSpPr>
          <p:spPr bwMode="auto">
            <a:xfrm>
              <a:off x="4287565" y="5229009"/>
              <a:ext cx="1512428" cy="484009"/>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cxnSp>
          <p:nvCxnSpPr>
            <p:cNvPr id="19" name="Straight Arrow Connector 18">
              <a:extLst>
                <a:ext uri="{FF2B5EF4-FFF2-40B4-BE49-F238E27FC236}">
                  <a16:creationId xmlns:a16="http://schemas.microsoft.com/office/drawing/2014/main" id="{AFDCB87F-492D-44E1-82E4-4F17DEE2E23A}"/>
                </a:ext>
              </a:extLst>
            </p:cNvPr>
            <p:cNvCxnSpPr/>
            <p:nvPr/>
          </p:nvCxnSpPr>
          <p:spPr bwMode="auto">
            <a:xfrm>
              <a:off x="3455730"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0" name="Rectangle 19">
              <a:extLst>
                <a:ext uri="{FF2B5EF4-FFF2-40B4-BE49-F238E27FC236}">
                  <a16:creationId xmlns:a16="http://schemas.microsoft.com/office/drawing/2014/main" id="{E48AF1EB-BEF7-4C50-A921-C00CE69F51E2}"/>
                </a:ext>
              </a:extLst>
            </p:cNvPr>
            <p:cNvSpPr/>
            <p:nvPr/>
          </p:nvSpPr>
          <p:spPr bwMode="auto">
            <a:xfrm>
              <a:off x="6631828" y="5230423"/>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21" name="Straight Arrow Connector 20">
              <a:extLst>
                <a:ext uri="{FF2B5EF4-FFF2-40B4-BE49-F238E27FC236}">
                  <a16:creationId xmlns:a16="http://schemas.microsoft.com/office/drawing/2014/main" id="{7B2FB4BC-2144-4CD5-98CB-7964C9EB4408}"/>
                </a:ext>
              </a:extLst>
            </p:cNvPr>
            <p:cNvCxnSpPr/>
            <p:nvPr/>
          </p:nvCxnSpPr>
          <p:spPr bwMode="auto">
            <a:xfrm>
              <a:off x="5799992"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2" name="Straight Arrow Connector 21">
              <a:extLst>
                <a:ext uri="{FF2B5EF4-FFF2-40B4-BE49-F238E27FC236}">
                  <a16:creationId xmlns:a16="http://schemas.microsoft.com/office/drawing/2014/main" id="{83A26CC5-83EE-440B-9621-5AAA7692F991}"/>
                </a:ext>
              </a:extLst>
            </p:cNvPr>
            <p:cNvCxnSpPr/>
            <p:nvPr/>
          </p:nvCxnSpPr>
          <p:spPr bwMode="auto">
            <a:xfrm>
              <a:off x="8144255"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3" name="Rectangle 22">
              <a:extLst>
                <a:ext uri="{FF2B5EF4-FFF2-40B4-BE49-F238E27FC236}">
                  <a16:creationId xmlns:a16="http://schemas.microsoft.com/office/drawing/2014/main" id="{676F90B0-F796-46CE-82CB-A1E88D4A3A07}"/>
                </a:ext>
              </a:extLst>
            </p:cNvPr>
            <p:cNvSpPr/>
            <p:nvPr/>
          </p:nvSpPr>
          <p:spPr bwMode="auto">
            <a:xfrm>
              <a:off x="8976090" y="5230423"/>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nvGrpSpPr>
            <p:cNvPr id="24" name="Group 23">
              <a:extLst>
                <a:ext uri="{FF2B5EF4-FFF2-40B4-BE49-F238E27FC236}">
                  <a16:creationId xmlns:a16="http://schemas.microsoft.com/office/drawing/2014/main" id="{7646E523-F714-4F76-AE20-6205277389A5}"/>
                </a:ext>
              </a:extLst>
            </p:cNvPr>
            <p:cNvGrpSpPr/>
            <p:nvPr/>
          </p:nvGrpSpPr>
          <p:grpSpPr>
            <a:xfrm>
              <a:off x="1943301" y="5087304"/>
              <a:ext cx="1512428" cy="872393"/>
              <a:chOff x="2281259" y="5223255"/>
              <a:chExt cx="685272" cy="455796"/>
            </a:xfrm>
          </p:grpSpPr>
          <p:cxnSp>
            <p:nvCxnSpPr>
              <p:cNvPr id="28" name="Straight Connector 27">
                <a:extLst>
                  <a:ext uri="{FF2B5EF4-FFF2-40B4-BE49-F238E27FC236}">
                    <a16:creationId xmlns:a16="http://schemas.microsoft.com/office/drawing/2014/main" id="{ADEA66FF-CDE1-4637-A658-B7539BA72D6D}"/>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9" name="Straight Connector 28">
                <a:extLst>
                  <a:ext uri="{FF2B5EF4-FFF2-40B4-BE49-F238E27FC236}">
                    <a16:creationId xmlns:a16="http://schemas.microsoft.com/office/drawing/2014/main" id="{FF39AD60-7299-4218-A7D9-6F7DA218804A}"/>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nvGrpSpPr>
            <p:cNvPr id="25" name="Group 24">
              <a:extLst>
                <a:ext uri="{FF2B5EF4-FFF2-40B4-BE49-F238E27FC236}">
                  <a16:creationId xmlns:a16="http://schemas.microsoft.com/office/drawing/2014/main" id="{8D61770F-6627-4769-BB11-A1FA1C701901}"/>
                </a:ext>
              </a:extLst>
            </p:cNvPr>
            <p:cNvGrpSpPr/>
            <p:nvPr/>
          </p:nvGrpSpPr>
          <p:grpSpPr>
            <a:xfrm>
              <a:off x="4273148" y="5064576"/>
              <a:ext cx="1512428" cy="872393"/>
              <a:chOff x="2281259" y="5223255"/>
              <a:chExt cx="685272" cy="455796"/>
            </a:xfrm>
          </p:grpSpPr>
          <p:cxnSp>
            <p:nvCxnSpPr>
              <p:cNvPr id="26" name="Straight Connector 25">
                <a:extLst>
                  <a:ext uri="{FF2B5EF4-FFF2-40B4-BE49-F238E27FC236}">
                    <a16:creationId xmlns:a16="http://schemas.microsoft.com/office/drawing/2014/main" id="{7EB889AA-D9F0-4B85-AB08-2DEA507CD0CB}"/>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7" name="Straight Connector 26">
                <a:extLst>
                  <a:ext uri="{FF2B5EF4-FFF2-40B4-BE49-F238E27FC236}">
                    <a16:creationId xmlns:a16="http://schemas.microsoft.com/office/drawing/2014/main" id="{2FEB524A-EF46-4DCD-8DF8-35FF88BEB289}"/>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sp>
        <p:nvSpPr>
          <p:cNvPr id="30" name="Arrow: Down 29">
            <a:extLst>
              <a:ext uri="{FF2B5EF4-FFF2-40B4-BE49-F238E27FC236}">
                <a16:creationId xmlns:a16="http://schemas.microsoft.com/office/drawing/2014/main" id="{1A1CD639-3822-47FF-83B8-75EEBEDEEE09}"/>
              </a:ext>
            </a:extLst>
          </p:cNvPr>
          <p:cNvSpPr/>
          <p:nvPr/>
        </p:nvSpPr>
        <p:spPr bwMode="auto">
          <a:xfrm rot="2901312">
            <a:off x="7664775" y="4456430"/>
            <a:ext cx="374723" cy="806669"/>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0184411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1"/>
            <a:ext cx="11809312" cy="1065213"/>
          </a:xfrm>
        </p:spPr>
        <p:txBody>
          <a:bodyPr/>
          <a:lstStyle/>
          <a:p>
            <a:r>
              <a:rPr lang="en-US" dirty="0"/>
              <a:t>July Meeting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10009112" cy="4343400"/>
          </a:xfrm>
        </p:spPr>
        <p:txBody>
          <a:bodyPr/>
          <a:lstStyle/>
          <a:p>
            <a:pPr>
              <a:buFont typeface="Arial" panose="020B0604020202020204" pitchFamily="34" charset="0"/>
              <a:buChar char="•"/>
            </a:pPr>
            <a:r>
              <a:rPr lang="en-US" b="0" dirty="0"/>
              <a:t>Targets towards the Sep. meeting:</a:t>
            </a:r>
          </a:p>
          <a:p>
            <a:pPr lvl="1">
              <a:buFont typeface="Arial" panose="020B0604020202020204" pitchFamily="34" charset="0"/>
              <a:buChar char="•"/>
            </a:pPr>
            <a:r>
              <a:rPr lang="en-US" dirty="0"/>
              <a:t>Generate P802.11bk draft 0.2, targeting D0.7 out of the Sep. meeting.</a:t>
            </a:r>
            <a:endParaRPr lang="en-US" b="0" dirty="0"/>
          </a:p>
          <a:p>
            <a:pPr lvl="1">
              <a:buFont typeface="Arial" panose="020B0604020202020204" pitchFamily="34" charset="0"/>
              <a:buChar char="•"/>
            </a:pPr>
            <a:r>
              <a:rPr lang="en-US" b="0" dirty="0"/>
              <a:t>Continue review and adoption of amendment text.</a:t>
            </a:r>
          </a:p>
          <a:p>
            <a:pPr lvl="1">
              <a:buFont typeface="Arial" panose="020B0604020202020204" pitchFamily="34" charset="0"/>
              <a:buChar char="•"/>
            </a:pPr>
            <a:r>
              <a:rPr lang="en-US" dirty="0"/>
              <a:t>Consider earlier WG ballot readiness. </a:t>
            </a: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704647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July 2023 IEEE 802.11 meeting week, and teleconferences running between the May and July 2023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p:txBody>
          <a:bodyPr/>
          <a:lstStyle/>
          <a:p>
            <a:r>
              <a:rPr lang="en-US" dirty="0" err="1"/>
              <a:t>TGbk</a:t>
            </a:r>
            <a:r>
              <a:rPr lang="en-US" dirty="0"/>
              <a:t> Projected Timeline (previously)</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July 2023</a:t>
            </a:r>
            <a:endParaRPr lang="en-GB" dirty="0"/>
          </a:p>
        </p:txBody>
      </p:sp>
      <p:grpSp>
        <p:nvGrpSpPr>
          <p:cNvPr id="94" name="Group 93">
            <a:extLst>
              <a:ext uri="{FF2B5EF4-FFF2-40B4-BE49-F238E27FC236}">
                <a16:creationId xmlns:a16="http://schemas.microsoft.com/office/drawing/2014/main" id="{B3DB5F32-438A-4776-9924-1979778026DA}"/>
              </a:ext>
            </a:extLst>
          </p:cNvPr>
          <p:cNvGrpSpPr/>
          <p:nvPr/>
        </p:nvGrpSpPr>
        <p:grpSpPr>
          <a:xfrm>
            <a:off x="1003037" y="1839498"/>
            <a:ext cx="10285410" cy="4193610"/>
            <a:chOff x="1601361" y="1830390"/>
            <a:chExt cx="10285410" cy="4193610"/>
          </a:xfrm>
        </p:grpSpPr>
        <p:sp>
          <p:nvSpPr>
            <p:cNvPr id="8" name="Rectangle 7">
              <a:extLst>
                <a:ext uri="{FF2B5EF4-FFF2-40B4-BE49-F238E27FC236}">
                  <a16:creationId xmlns:a16="http://schemas.microsoft.com/office/drawing/2014/main" id="{1FB10516-3491-4316-A725-E4F1B9846A8D}"/>
                </a:ext>
              </a:extLst>
            </p:cNvPr>
            <p:cNvSpPr>
              <a:spLocks noChangeArrowheads="1"/>
            </p:cNvSpPr>
            <p:nvPr/>
          </p:nvSpPr>
          <p:spPr bwMode="auto">
            <a:xfrm>
              <a:off x="1601361" y="1847536"/>
              <a:ext cx="10285409" cy="417646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9" name="Rectangle 8">
              <a:extLst>
                <a:ext uri="{FF2B5EF4-FFF2-40B4-BE49-F238E27FC236}">
                  <a16:creationId xmlns:a16="http://schemas.microsoft.com/office/drawing/2014/main" id="{B387DA77-B53F-462C-90EA-AA2F27328AC2}"/>
                </a:ext>
              </a:extLst>
            </p:cNvPr>
            <p:cNvSpPr>
              <a:spLocks noChangeArrowheads="1"/>
            </p:cNvSpPr>
            <p:nvPr/>
          </p:nvSpPr>
          <p:spPr bwMode="auto">
            <a:xfrm>
              <a:off x="7992908"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0" name="Rectangle 9">
              <a:extLst>
                <a:ext uri="{FF2B5EF4-FFF2-40B4-BE49-F238E27FC236}">
                  <a16:creationId xmlns:a16="http://schemas.microsoft.com/office/drawing/2014/main" id="{ED863154-4D05-415D-ACB3-92E0A6E47AF4}"/>
                </a:ext>
              </a:extLst>
            </p:cNvPr>
            <p:cNvSpPr>
              <a:spLocks noChangeArrowheads="1"/>
            </p:cNvSpPr>
            <p:nvPr/>
          </p:nvSpPr>
          <p:spPr bwMode="auto">
            <a:xfrm>
              <a:off x="6727414" y="1847536"/>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1" name="Rectangle 10">
              <a:extLst>
                <a:ext uri="{FF2B5EF4-FFF2-40B4-BE49-F238E27FC236}">
                  <a16:creationId xmlns:a16="http://schemas.microsoft.com/office/drawing/2014/main" id="{FFEF244E-1972-4D20-9C4E-1D743CDE82F5}"/>
                </a:ext>
              </a:extLst>
            </p:cNvPr>
            <p:cNvSpPr>
              <a:spLocks noChangeArrowheads="1"/>
            </p:cNvSpPr>
            <p:nvPr/>
          </p:nvSpPr>
          <p:spPr bwMode="auto">
            <a:xfrm>
              <a:off x="4189307" y="1847536"/>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2" name="Rectangle 11">
              <a:extLst>
                <a:ext uri="{FF2B5EF4-FFF2-40B4-BE49-F238E27FC236}">
                  <a16:creationId xmlns:a16="http://schemas.microsoft.com/office/drawing/2014/main" id="{3AC636AE-408B-49BA-A585-EE731FCBE342}"/>
                </a:ext>
              </a:extLst>
            </p:cNvPr>
            <p:cNvSpPr>
              <a:spLocks noChangeArrowheads="1"/>
            </p:cNvSpPr>
            <p:nvPr/>
          </p:nvSpPr>
          <p:spPr bwMode="auto">
            <a:xfrm>
              <a:off x="2873974" y="184753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3" name="Rectangle 12">
              <a:extLst>
                <a:ext uri="{FF2B5EF4-FFF2-40B4-BE49-F238E27FC236}">
                  <a16:creationId xmlns:a16="http://schemas.microsoft.com/office/drawing/2014/main" id="{38A759AD-A5F9-4921-B4E4-193177D62170}"/>
                </a:ext>
              </a:extLst>
            </p:cNvPr>
            <p:cNvSpPr>
              <a:spLocks noChangeArrowheads="1"/>
            </p:cNvSpPr>
            <p:nvPr/>
          </p:nvSpPr>
          <p:spPr bwMode="auto">
            <a:xfrm>
              <a:off x="1601362" y="184753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4" name="Rectangle 13">
              <a:extLst>
                <a:ext uri="{FF2B5EF4-FFF2-40B4-BE49-F238E27FC236}">
                  <a16:creationId xmlns:a16="http://schemas.microsoft.com/office/drawing/2014/main" id="{6043A20A-AA58-435A-9C85-5D2307B670C2}"/>
                </a:ext>
              </a:extLst>
            </p:cNvPr>
            <p:cNvSpPr>
              <a:spLocks noChangeArrowheads="1"/>
            </p:cNvSpPr>
            <p:nvPr/>
          </p:nvSpPr>
          <p:spPr bwMode="auto">
            <a:xfrm>
              <a:off x="5453021" y="184753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4" name="Rectangle 23">
              <a:extLst>
                <a:ext uri="{FF2B5EF4-FFF2-40B4-BE49-F238E27FC236}">
                  <a16:creationId xmlns:a16="http://schemas.microsoft.com/office/drawing/2014/main" id="{BD678BB0-2F9C-4596-A626-291BF2C7627A}"/>
                </a:ext>
              </a:extLst>
            </p:cNvPr>
            <p:cNvSpPr>
              <a:spLocks noChangeArrowheads="1"/>
            </p:cNvSpPr>
            <p:nvPr/>
          </p:nvSpPr>
          <p:spPr bwMode="auto">
            <a:xfrm>
              <a:off x="9285986"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6" name="Line 15">
              <a:extLst>
                <a:ext uri="{FF2B5EF4-FFF2-40B4-BE49-F238E27FC236}">
                  <a16:creationId xmlns:a16="http://schemas.microsoft.com/office/drawing/2014/main" id="{68106E24-D65B-4E50-B77B-941DACCA4475}"/>
                </a:ext>
              </a:extLst>
            </p:cNvPr>
            <p:cNvSpPr>
              <a:spLocks noChangeShapeType="1"/>
            </p:cNvSpPr>
            <p:nvPr/>
          </p:nvSpPr>
          <p:spPr bwMode="auto">
            <a:xfrm flipH="1">
              <a:off x="8084484" y="188155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4">
              <a:extLst>
                <a:ext uri="{FF2B5EF4-FFF2-40B4-BE49-F238E27FC236}">
                  <a16:creationId xmlns:a16="http://schemas.microsoft.com/office/drawing/2014/main" id="{28C78A47-22C9-40BB-8E4B-99DA028C7827}"/>
                </a:ext>
              </a:extLst>
            </p:cNvPr>
            <p:cNvSpPr>
              <a:spLocks noChangeShapeType="1"/>
            </p:cNvSpPr>
            <p:nvPr/>
          </p:nvSpPr>
          <p:spPr bwMode="auto">
            <a:xfrm flipH="1">
              <a:off x="5494029" y="1881550"/>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0">
              <a:extLst>
                <a:ext uri="{FF2B5EF4-FFF2-40B4-BE49-F238E27FC236}">
                  <a16:creationId xmlns:a16="http://schemas.microsoft.com/office/drawing/2014/main" id="{0F92ABEB-0196-40D3-B81E-7278EBB15BC7}"/>
                </a:ext>
              </a:extLst>
            </p:cNvPr>
            <p:cNvSpPr>
              <a:spLocks noChangeShapeType="1"/>
            </p:cNvSpPr>
            <p:nvPr/>
          </p:nvSpPr>
          <p:spPr bwMode="auto">
            <a:xfrm>
              <a:off x="2820662"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1">
              <a:extLst>
                <a:ext uri="{FF2B5EF4-FFF2-40B4-BE49-F238E27FC236}">
                  <a16:creationId xmlns:a16="http://schemas.microsoft.com/office/drawing/2014/main" id="{E9B78053-243D-43F8-B9D5-6D6F6ABAFCBF}"/>
                </a:ext>
              </a:extLst>
            </p:cNvPr>
            <p:cNvSpPr>
              <a:spLocks noChangeShapeType="1"/>
            </p:cNvSpPr>
            <p:nvPr/>
          </p:nvSpPr>
          <p:spPr bwMode="auto">
            <a:xfrm>
              <a:off x="4188976"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10175594-B941-44A7-AEBA-76BE68099D90}"/>
                </a:ext>
              </a:extLst>
            </p:cNvPr>
            <p:cNvSpPr>
              <a:spLocks noChangeShapeType="1"/>
            </p:cNvSpPr>
            <p:nvPr/>
          </p:nvSpPr>
          <p:spPr bwMode="auto">
            <a:xfrm>
              <a:off x="6752767"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Line 15">
              <a:extLst>
                <a:ext uri="{FF2B5EF4-FFF2-40B4-BE49-F238E27FC236}">
                  <a16:creationId xmlns:a16="http://schemas.microsoft.com/office/drawing/2014/main" id="{7B29AA31-B78F-488F-A9BB-1858125D5FF0}"/>
                </a:ext>
              </a:extLst>
            </p:cNvPr>
            <p:cNvSpPr>
              <a:spLocks noChangeShapeType="1"/>
            </p:cNvSpPr>
            <p:nvPr/>
          </p:nvSpPr>
          <p:spPr bwMode="auto">
            <a:xfrm flipH="1">
              <a:off x="9320644" y="1847536"/>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89" name="Rectangle 88">
              <a:extLst>
                <a:ext uri="{FF2B5EF4-FFF2-40B4-BE49-F238E27FC236}">
                  <a16:creationId xmlns:a16="http://schemas.microsoft.com/office/drawing/2014/main" id="{FB2D85A7-131A-462B-9502-8756B1C0EE0B}"/>
                </a:ext>
              </a:extLst>
            </p:cNvPr>
            <p:cNvSpPr>
              <a:spLocks noChangeArrowheads="1"/>
            </p:cNvSpPr>
            <p:nvPr/>
          </p:nvSpPr>
          <p:spPr bwMode="auto">
            <a:xfrm>
              <a:off x="10582119" y="1837057"/>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90" name="Line 15">
              <a:extLst>
                <a:ext uri="{FF2B5EF4-FFF2-40B4-BE49-F238E27FC236}">
                  <a16:creationId xmlns:a16="http://schemas.microsoft.com/office/drawing/2014/main" id="{057E6EE2-3254-4589-9990-AA753E9B3AAF}"/>
                </a:ext>
              </a:extLst>
            </p:cNvPr>
            <p:cNvSpPr>
              <a:spLocks noChangeShapeType="1"/>
            </p:cNvSpPr>
            <p:nvPr/>
          </p:nvSpPr>
          <p:spPr bwMode="auto">
            <a:xfrm flipH="1">
              <a:off x="10616777" y="183039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grpSp>
      <p:sp>
        <p:nvSpPr>
          <p:cNvPr id="95" name="Text Box 26">
            <a:extLst>
              <a:ext uri="{FF2B5EF4-FFF2-40B4-BE49-F238E27FC236}">
                <a16:creationId xmlns:a16="http://schemas.microsoft.com/office/drawing/2014/main" id="{3EBD7134-DD4C-487B-93DC-A5904E47AD1E}"/>
              </a:ext>
            </a:extLst>
          </p:cNvPr>
          <p:cNvSpPr txBox="1">
            <a:spLocks noChangeArrowheads="1"/>
          </p:cNvSpPr>
          <p:nvPr/>
        </p:nvSpPr>
        <p:spPr bwMode="auto">
          <a:xfrm flipH="1">
            <a:off x="903341" y="2523664"/>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96" name="Isosceles Triangle 95">
            <a:extLst>
              <a:ext uri="{FF2B5EF4-FFF2-40B4-BE49-F238E27FC236}">
                <a16:creationId xmlns:a16="http://schemas.microsoft.com/office/drawing/2014/main" id="{A3726148-8C90-40D6-86F2-518337385D11}"/>
              </a:ext>
            </a:extLst>
          </p:cNvPr>
          <p:cNvSpPr>
            <a:spLocks noChangeArrowheads="1"/>
          </p:cNvSpPr>
          <p:nvPr/>
        </p:nvSpPr>
        <p:spPr bwMode="auto">
          <a:xfrm flipH="1">
            <a:off x="1091710" y="2333185"/>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98" name="Rectangle 97">
            <a:extLst>
              <a:ext uri="{FF2B5EF4-FFF2-40B4-BE49-F238E27FC236}">
                <a16:creationId xmlns:a16="http://schemas.microsoft.com/office/drawing/2014/main" id="{77AF3098-DF72-48B6-BA63-507FB60A86AE}"/>
              </a:ext>
            </a:extLst>
          </p:cNvPr>
          <p:cNvSpPr/>
          <p:nvPr/>
        </p:nvSpPr>
        <p:spPr>
          <a:xfrm>
            <a:off x="1130066" y="2892649"/>
            <a:ext cx="1111020" cy="316127"/>
          </a:xfrm>
          <a:prstGeom prst="rect">
            <a:avLst/>
          </a:prstGeom>
          <a:gradFill flip="none" rotWithShape="1">
            <a:gsLst>
              <a:gs pos="0">
                <a:schemeClr val="accent1">
                  <a:lumMod val="5000"/>
                  <a:lumOff val="95000"/>
                </a:schemeClr>
              </a:gs>
              <a:gs pos="0">
                <a:schemeClr val="accent1"/>
              </a:gs>
              <a:gs pos="100000">
                <a:srgbClr val="FFFF00"/>
              </a:gs>
              <a:gs pos="95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99" name="Rectangle 98">
            <a:extLst>
              <a:ext uri="{FF2B5EF4-FFF2-40B4-BE49-F238E27FC236}">
                <a16:creationId xmlns:a16="http://schemas.microsoft.com/office/drawing/2014/main" id="{52DC9D0E-C34E-4678-B84B-3251B894A84D}"/>
              </a:ext>
            </a:extLst>
          </p:cNvPr>
          <p:cNvSpPr/>
          <p:nvPr/>
        </p:nvSpPr>
        <p:spPr>
          <a:xfrm>
            <a:off x="1899520" y="3667441"/>
            <a:ext cx="3004122" cy="316126"/>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a:t>
            </a:r>
          </a:p>
        </p:txBody>
      </p:sp>
      <p:sp>
        <p:nvSpPr>
          <p:cNvPr id="101" name="Rectangle 100">
            <a:extLst>
              <a:ext uri="{FF2B5EF4-FFF2-40B4-BE49-F238E27FC236}">
                <a16:creationId xmlns:a16="http://schemas.microsoft.com/office/drawing/2014/main" id="{5347C074-D267-4406-A958-F6BF5CB9A4FE}"/>
              </a:ext>
            </a:extLst>
          </p:cNvPr>
          <p:cNvSpPr/>
          <p:nvPr/>
        </p:nvSpPr>
        <p:spPr>
          <a:xfrm>
            <a:off x="4895705" y="4280847"/>
            <a:ext cx="1880903"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WG Ballot series</a:t>
            </a:r>
          </a:p>
        </p:txBody>
      </p:sp>
      <p:sp>
        <p:nvSpPr>
          <p:cNvPr id="102" name="Rectangle 101">
            <a:extLst>
              <a:ext uri="{FF2B5EF4-FFF2-40B4-BE49-F238E27FC236}">
                <a16:creationId xmlns:a16="http://schemas.microsoft.com/office/drawing/2014/main" id="{5521878A-21D2-4589-9254-DF1BC0BEF568}"/>
              </a:ext>
            </a:extLst>
          </p:cNvPr>
          <p:cNvSpPr/>
          <p:nvPr/>
        </p:nvSpPr>
        <p:spPr>
          <a:xfrm>
            <a:off x="6442473" y="4826425"/>
            <a:ext cx="1719500"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SA Ballot series</a:t>
            </a:r>
          </a:p>
        </p:txBody>
      </p:sp>
      <p:sp>
        <p:nvSpPr>
          <p:cNvPr id="104" name="Isosceles Triangle 103">
            <a:extLst>
              <a:ext uri="{FF2B5EF4-FFF2-40B4-BE49-F238E27FC236}">
                <a16:creationId xmlns:a16="http://schemas.microsoft.com/office/drawing/2014/main" id="{8ACC35D5-8B35-43CB-A9F1-9B1F5620CB3B}"/>
              </a:ext>
            </a:extLst>
          </p:cNvPr>
          <p:cNvSpPr>
            <a:spLocks noChangeArrowheads="1"/>
          </p:cNvSpPr>
          <p:nvPr/>
        </p:nvSpPr>
        <p:spPr bwMode="auto">
          <a:xfrm flipH="1">
            <a:off x="2118317" y="2360234"/>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5" name="Text Box 26">
            <a:extLst>
              <a:ext uri="{FF2B5EF4-FFF2-40B4-BE49-F238E27FC236}">
                <a16:creationId xmlns:a16="http://schemas.microsoft.com/office/drawing/2014/main" id="{38D8E094-3E96-4172-8A71-66B9C44A4826}"/>
              </a:ext>
            </a:extLst>
          </p:cNvPr>
          <p:cNvSpPr txBox="1">
            <a:spLocks noChangeArrowheads="1"/>
          </p:cNvSpPr>
          <p:nvPr/>
        </p:nvSpPr>
        <p:spPr bwMode="auto">
          <a:xfrm flipH="1">
            <a:off x="1899520" y="2542308"/>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106" name="Isosceles Triangle 105">
            <a:extLst>
              <a:ext uri="{FF2B5EF4-FFF2-40B4-BE49-F238E27FC236}">
                <a16:creationId xmlns:a16="http://schemas.microsoft.com/office/drawing/2014/main" id="{1A75E50E-D56A-401D-90FA-B2290CFA3F49}"/>
              </a:ext>
            </a:extLst>
          </p:cNvPr>
          <p:cNvSpPr>
            <a:spLocks noChangeArrowheads="1"/>
          </p:cNvSpPr>
          <p:nvPr/>
        </p:nvSpPr>
        <p:spPr bwMode="auto">
          <a:xfrm flipH="1">
            <a:off x="4801762" y="237878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7" name="Text Box 26">
            <a:extLst>
              <a:ext uri="{FF2B5EF4-FFF2-40B4-BE49-F238E27FC236}">
                <a16:creationId xmlns:a16="http://schemas.microsoft.com/office/drawing/2014/main" id="{A094C387-A5E7-4E60-889A-96910C825204}"/>
              </a:ext>
            </a:extLst>
          </p:cNvPr>
          <p:cNvSpPr txBox="1">
            <a:spLocks noChangeArrowheads="1"/>
          </p:cNvSpPr>
          <p:nvPr/>
        </p:nvSpPr>
        <p:spPr bwMode="auto">
          <a:xfrm flipH="1">
            <a:off x="4419199" y="2569259"/>
            <a:ext cx="128863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WG ballot</a:t>
            </a:r>
          </a:p>
          <a:p>
            <a:pPr algn="ctr"/>
            <a:r>
              <a:rPr lang="en-US" altLang="en-US" sz="1000" dirty="0">
                <a:latin typeface="Arial" panose="020B0604020202020204" pitchFamily="34" charset="0"/>
                <a:cs typeface="Arial" panose="020B0604020202020204" pitchFamily="34" charset="0"/>
              </a:rPr>
              <a:t>09/23</a:t>
            </a:r>
          </a:p>
        </p:txBody>
      </p:sp>
      <p:sp>
        <p:nvSpPr>
          <p:cNvPr id="108" name="Isosceles Triangle 107">
            <a:extLst>
              <a:ext uri="{FF2B5EF4-FFF2-40B4-BE49-F238E27FC236}">
                <a16:creationId xmlns:a16="http://schemas.microsoft.com/office/drawing/2014/main" id="{465E9FF8-4B95-4A2C-8C48-E4314B4455CD}"/>
              </a:ext>
            </a:extLst>
          </p:cNvPr>
          <p:cNvSpPr>
            <a:spLocks noChangeArrowheads="1"/>
          </p:cNvSpPr>
          <p:nvPr/>
        </p:nvSpPr>
        <p:spPr bwMode="auto">
          <a:xfrm flipH="1">
            <a:off x="6312290" y="237878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9" name="Text Box 26">
            <a:extLst>
              <a:ext uri="{FF2B5EF4-FFF2-40B4-BE49-F238E27FC236}">
                <a16:creationId xmlns:a16="http://schemas.microsoft.com/office/drawing/2014/main" id="{1579F5DE-63C0-4C16-BFFE-4660DAAB745B}"/>
              </a:ext>
            </a:extLst>
          </p:cNvPr>
          <p:cNvSpPr txBox="1">
            <a:spLocks noChangeArrowheads="1"/>
          </p:cNvSpPr>
          <p:nvPr/>
        </p:nvSpPr>
        <p:spPr bwMode="auto">
          <a:xfrm flipH="1">
            <a:off x="5929728" y="2569259"/>
            <a:ext cx="1140066"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SA ballot</a:t>
            </a:r>
          </a:p>
        </p:txBody>
      </p:sp>
      <p:grpSp>
        <p:nvGrpSpPr>
          <p:cNvPr id="3" name="Group 2">
            <a:extLst>
              <a:ext uri="{FF2B5EF4-FFF2-40B4-BE49-F238E27FC236}">
                <a16:creationId xmlns:a16="http://schemas.microsoft.com/office/drawing/2014/main" id="{342EA3FF-0E85-4E3A-8FAE-310634A8C7D3}"/>
              </a:ext>
            </a:extLst>
          </p:cNvPr>
          <p:cNvGrpSpPr/>
          <p:nvPr/>
        </p:nvGrpSpPr>
        <p:grpSpPr>
          <a:xfrm>
            <a:off x="7081852" y="3011494"/>
            <a:ext cx="998028" cy="570630"/>
            <a:chOff x="7680176" y="2434195"/>
            <a:chExt cx="998028" cy="570630"/>
          </a:xfrm>
        </p:grpSpPr>
        <p:sp>
          <p:nvSpPr>
            <p:cNvPr id="110" name="Isosceles Triangle 109">
              <a:extLst>
                <a:ext uri="{FF2B5EF4-FFF2-40B4-BE49-F238E27FC236}">
                  <a16:creationId xmlns:a16="http://schemas.microsoft.com/office/drawing/2014/main" id="{2F206080-C2AD-45DD-AB2E-0FE23D5B2316}"/>
                </a:ext>
              </a:extLst>
            </p:cNvPr>
            <p:cNvSpPr>
              <a:spLocks noChangeArrowheads="1"/>
            </p:cNvSpPr>
            <p:nvPr/>
          </p:nvSpPr>
          <p:spPr bwMode="auto">
            <a:xfrm flipH="1">
              <a:off x="8238432" y="2434195"/>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1" name="Text Box 26">
              <a:extLst>
                <a:ext uri="{FF2B5EF4-FFF2-40B4-BE49-F238E27FC236}">
                  <a16:creationId xmlns:a16="http://schemas.microsoft.com/office/drawing/2014/main" id="{3544CEFA-853D-42EE-BE5F-91A69969A652}"/>
                </a:ext>
              </a:extLst>
            </p:cNvPr>
            <p:cNvSpPr txBox="1">
              <a:spLocks noChangeArrowheads="1"/>
            </p:cNvSpPr>
            <p:nvPr/>
          </p:nvSpPr>
          <p:spPr bwMode="auto">
            <a:xfrm flipH="1">
              <a:off x="7680176" y="2614195"/>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11be SA ballot</a:t>
              </a:r>
            </a:p>
            <a:p>
              <a:pPr algn="ctr"/>
              <a:r>
                <a:rPr lang="en-US" altLang="en-US" sz="1000" dirty="0">
                  <a:latin typeface="Arial" panose="020B0604020202020204" pitchFamily="34" charset="0"/>
                  <a:cs typeface="Arial" panose="020B0604020202020204" pitchFamily="34" charset="0"/>
                </a:rPr>
                <a:t>completion</a:t>
              </a:r>
            </a:p>
          </p:txBody>
        </p:sp>
      </p:grpSp>
      <p:sp>
        <p:nvSpPr>
          <p:cNvPr id="112" name="Isosceles Triangle 111">
            <a:extLst>
              <a:ext uri="{FF2B5EF4-FFF2-40B4-BE49-F238E27FC236}">
                <a16:creationId xmlns:a16="http://schemas.microsoft.com/office/drawing/2014/main" id="{1CD08CAB-19C6-4B44-9301-1A978E1D519A}"/>
              </a:ext>
            </a:extLst>
          </p:cNvPr>
          <p:cNvSpPr>
            <a:spLocks noChangeArrowheads="1"/>
          </p:cNvSpPr>
          <p:nvPr/>
        </p:nvSpPr>
        <p:spPr bwMode="auto">
          <a:xfrm flipH="1">
            <a:off x="8023695" y="242999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3" name="Text Box 26">
            <a:extLst>
              <a:ext uri="{FF2B5EF4-FFF2-40B4-BE49-F238E27FC236}">
                <a16:creationId xmlns:a16="http://schemas.microsoft.com/office/drawing/2014/main" id="{3FA8BB6A-4A2B-4406-869A-143EAC92BD41}"/>
              </a:ext>
            </a:extLst>
          </p:cNvPr>
          <p:cNvSpPr txBox="1">
            <a:spLocks noChangeArrowheads="1"/>
          </p:cNvSpPr>
          <p:nvPr/>
        </p:nvSpPr>
        <p:spPr bwMode="auto">
          <a:xfrm flipH="1">
            <a:off x="7379968" y="2609996"/>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SA ballot completion</a:t>
            </a:r>
          </a:p>
        </p:txBody>
      </p:sp>
      <p:sp>
        <p:nvSpPr>
          <p:cNvPr id="41" name="Isosceles Triangle 40">
            <a:extLst>
              <a:ext uri="{FF2B5EF4-FFF2-40B4-BE49-F238E27FC236}">
                <a16:creationId xmlns:a16="http://schemas.microsoft.com/office/drawing/2014/main" id="{373B16CB-F2A9-466D-9001-89B2E901C45D}"/>
              </a:ext>
            </a:extLst>
          </p:cNvPr>
          <p:cNvSpPr>
            <a:spLocks noChangeArrowheads="1"/>
          </p:cNvSpPr>
          <p:nvPr/>
        </p:nvSpPr>
        <p:spPr bwMode="auto">
          <a:xfrm flipH="1">
            <a:off x="8434481" y="242999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2" name="Text Box 26">
            <a:extLst>
              <a:ext uri="{FF2B5EF4-FFF2-40B4-BE49-F238E27FC236}">
                <a16:creationId xmlns:a16="http://schemas.microsoft.com/office/drawing/2014/main" id="{4D7DD4BF-EF6E-4337-9846-74570E25648D}"/>
              </a:ext>
            </a:extLst>
          </p:cNvPr>
          <p:cNvSpPr txBox="1">
            <a:spLocks noChangeArrowheads="1"/>
          </p:cNvSpPr>
          <p:nvPr/>
        </p:nvSpPr>
        <p:spPr bwMode="auto">
          <a:xfrm flipH="1">
            <a:off x="8287485" y="2611916"/>
            <a:ext cx="66760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EC </a:t>
            </a:r>
          </a:p>
          <a:p>
            <a:pPr algn="ctr"/>
            <a:r>
              <a:rPr lang="en-US" altLang="en-US" sz="1000" dirty="0">
                <a:latin typeface="Arial" panose="020B0604020202020204" pitchFamily="34" charset="0"/>
                <a:cs typeface="Arial" panose="020B0604020202020204" pitchFamily="34" charset="0"/>
              </a:rPr>
              <a:t>approval</a:t>
            </a:r>
          </a:p>
        </p:txBody>
      </p:sp>
      <p:cxnSp>
        <p:nvCxnSpPr>
          <p:cNvPr id="44" name="Straight Connector 43">
            <a:extLst>
              <a:ext uri="{FF2B5EF4-FFF2-40B4-BE49-F238E27FC236}">
                <a16:creationId xmlns:a16="http://schemas.microsoft.com/office/drawing/2014/main" id="{6CF7DF2C-4FF2-45EA-9E54-23DE7C8A2595}"/>
              </a:ext>
            </a:extLst>
          </p:cNvPr>
          <p:cNvCxnSpPr>
            <a:cxnSpLocks/>
          </p:cNvCxnSpPr>
          <p:nvPr/>
        </p:nvCxnSpPr>
        <p:spPr bwMode="auto">
          <a:xfrm flipV="1">
            <a:off x="1124341" y="3222084"/>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Connector 6">
            <a:extLst>
              <a:ext uri="{FF2B5EF4-FFF2-40B4-BE49-F238E27FC236}">
                <a16:creationId xmlns:a16="http://schemas.microsoft.com/office/drawing/2014/main" id="{8D80AFAB-4E2C-1199-B9BE-27186197F7DB}"/>
              </a:ext>
            </a:extLst>
          </p:cNvPr>
          <p:cNvCxnSpPr>
            <a:cxnSpLocks/>
          </p:cNvCxnSpPr>
          <p:nvPr/>
        </p:nvCxnSpPr>
        <p:spPr bwMode="auto">
          <a:xfrm flipV="1">
            <a:off x="1891636" y="4013446"/>
            <a:ext cx="8229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3474330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02654"/>
          </a:xfrm>
        </p:spPr>
        <p:txBody>
          <a:bodyPr/>
          <a:lstStyle/>
          <a:p>
            <a:r>
              <a:rPr lang="en-US" dirty="0" err="1"/>
              <a:t>TGbk</a:t>
            </a:r>
            <a:r>
              <a:rPr lang="en-US" dirty="0"/>
              <a:t> Projected Timeline (updated)</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July 2023</a:t>
            </a:r>
            <a:endParaRPr lang="en-GB" dirty="0"/>
          </a:p>
        </p:txBody>
      </p:sp>
      <p:sp>
        <p:nvSpPr>
          <p:cNvPr id="8" name="Rectangle 7">
            <a:extLst>
              <a:ext uri="{FF2B5EF4-FFF2-40B4-BE49-F238E27FC236}">
                <a16:creationId xmlns:a16="http://schemas.microsoft.com/office/drawing/2014/main" id="{1FB10516-3491-4316-A725-E4F1B9846A8D}"/>
              </a:ext>
            </a:extLst>
          </p:cNvPr>
          <p:cNvSpPr>
            <a:spLocks noChangeArrowheads="1"/>
          </p:cNvSpPr>
          <p:nvPr/>
        </p:nvSpPr>
        <p:spPr bwMode="auto">
          <a:xfrm>
            <a:off x="949389" y="1220565"/>
            <a:ext cx="10285409" cy="502364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9" name="Rectangle 8">
            <a:extLst>
              <a:ext uri="{FF2B5EF4-FFF2-40B4-BE49-F238E27FC236}">
                <a16:creationId xmlns:a16="http://schemas.microsoft.com/office/drawing/2014/main" id="{B387DA77-B53F-462C-90EA-AA2F27328AC2}"/>
              </a:ext>
            </a:extLst>
          </p:cNvPr>
          <p:cNvSpPr>
            <a:spLocks noChangeArrowheads="1"/>
          </p:cNvSpPr>
          <p:nvPr/>
        </p:nvSpPr>
        <p:spPr bwMode="auto">
          <a:xfrm>
            <a:off x="7370562"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0" name="Rectangle 9">
            <a:extLst>
              <a:ext uri="{FF2B5EF4-FFF2-40B4-BE49-F238E27FC236}">
                <a16:creationId xmlns:a16="http://schemas.microsoft.com/office/drawing/2014/main" id="{ED863154-4D05-415D-ACB3-92E0A6E47AF4}"/>
              </a:ext>
            </a:extLst>
          </p:cNvPr>
          <p:cNvSpPr>
            <a:spLocks noChangeArrowheads="1"/>
          </p:cNvSpPr>
          <p:nvPr/>
        </p:nvSpPr>
        <p:spPr bwMode="auto">
          <a:xfrm>
            <a:off x="6105068" y="1213898"/>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1" name="Rectangle 10">
            <a:extLst>
              <a:ext uri="{FF2B5EF4-FFF2-40B4-BE49-F238E27FC236}">
                <a16:creationId xmlns:a16="http://schemas.microsoft.com/office/drawing/2014/main" id="{FFEF244E-1972-4D20-9C4E-1D743CDE82F5}"/>
              </a:ext>
            </a:extLst>
          </p:cNvPr>
          <p:cNvSpPr>
            <a:spLocks noChangeArrowheads="1"/>
          </p:cNvSpPr>
          <p:nvPr/>
        </p:nvSpPr>
        <p:spPr bwMode="auto">
          <a:xfrm>
            <a:off x="3566961" y="1213898"/>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2" name="Rectangle 11">
            <a:extLst>
              <a:ext uri="{FF2B5EF4-FFF2-40B4-BE49-F238E27FC236}">
                <a16:creationId xmlns:a16="http://schemas.microsoft.com/office/drawing/2014/main" id="{3AC636AE-408B-49BA-A585-EE731FCBE342}"/>
              </a:ext>
            </a:extLst>
          </p:cNvPr>
          <p:cNvSpPr>
            <a:spLocks noChangeArrowheads="1"/>
          </p:cNvSpPr>
          <p:nvPr/>
        </p:nvSpPr>
        <p:spPr bwMode="auto">
          <a:xfrm>
            <a:off x="2194394" y="1213897"/>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3" name="Rectangle 12">
            <a:extLst>
              <a:ext uri="{FF2B5EF4-FFF2-40B4-BE49-F238E27FC236}">
                <a16:creationId xmlns:a16="http://schemas.microsoft.com/office/drawing/2014/main" id="{38A759AD-A5F9-4921-B4E4-193177D62170}"/>
              </a:ext>
            </a:extLst>
          </p:cNvPr>
          <p:cNvSpPr>
            <a:spLocks noChangeArrowheads="1"/>
          </p:cNvSpPr>
          <p:nvPr/>
        </p:nvSpPr>
        <p:spPr bwMode="auto">
          <a:xfrm>
            <a:off x="979017" y="1213897"/>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4" name="Rectangle 13">
            <a:extLst>
              <a:ext uri="{FF2B5EF4-FFF2-40B4-BE49-F238E27FC236}">
                <a16:creationId xmlns:a16="http://schemas.microsoft.com/office/drawing/2014/main" id="{6043A20A-AA58-435A-9C85-5D2307B670C2}"/>
              </a:ext>
            </a:extLst>
          </p:cNvPr>
          <p:cNvSpPr>
            <a:spLocks noChangeArrowheads="1"/>
          </p:cNvSpPr>
          <p:nvPr/>
        </p:nvSpPr>
        <p:spPr bwMode="auto">
          <a:xfrm>
            <a:off x="4830675" y="1213897"/>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24" name="Rectangle 23">
            <a:extLst>
              <a:ext uri="{FF2B5EF4-FFF2-40B4-BE49-F238E27FC236}">
                <a16:creationId xmlns:a16="http://schemas.microsoft.com/office/drawing/2014/main" id="{BD678BB0-2F9C-4596-A626-291BF2C7627A}"/>
              </a:ext>
            </a:extLst>
          </p:cNvPr>
          <p:cNvSpPr>
            <a:spLocks noChangeArrowheads="1"/>
          </p:cNvSpPr>
          <p:nvPr/>
        </p:nvSpPr>
        <p:spPr bwMode="auto">
          <a:xfrm>
            <a:off x="8663640"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26" name="Line 15">
            <a:extLst>
              <a:ext uri="{FF2B5EF4-FFF2-40B4-BE49-F238E27FC236}">
                <a16:creationId xmlns:a16="http://schemas.microsoft.com/office/drawing/2014/main" id="{68106E24-D65B-4E50-B77B-941DACCA4475}"/>
              </a:ext>
            </a:extLst>
          </p:cNvPr>
          <p:cNvSpPr>
            <a:spLocks noChangeShapeType="1"/>
          </p:cNvSpPr>
          <p:nvPr/>
        </p:nvSpPr>
        <p:spPr bwMode="auto">
          <a:xfrm flipH="1">
            <a:off x="7462138" y="124791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4">
            <a:extLst>
              <a:ext uri="{FF2B5EF4-FFF2-40B4-BE49-F238E27FC236}">
                <a16:creationId xmlns:a16="http://schemas.microsoft.com/office/drawing/2014/main" id="{28C78A47-22C9-40BB-8E4B-99DA028C7827}"/>
              </a:ext>
            </a:extLst>
          </p:cNvPr>
          <p:cNvSpPr>
            <a:spLocks noChangeShapeType="1"/>
          </p:cNvSpPr>
          <p:nvPr/>
        </p:nvSpPr>
        <p:spPr bwMode="auto">
          <a:xfrm flipH="1">
            <a:off x="4871683" y="1247912"/>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0">
            <a:extLst>
              <a:ext uri="{FF2B5EF4-FFF2-40B4-BE49-F238E27FC236}">
                <a16:creationId xmlns:a16="http://schemas.microsoft.com/office/drawing/2014/main" id="{0F92ABEB-0196-40D3-B81E-7278EBB15BC7}"/>
              </a:ext>
            </a:extLst>
          </p:cNvPr>
          <p:cNvSpPr>
            <a:spLocks noChangeShapeType="1"/>
          </p:cNvSpPr>
          <p:nvPr/>
        </p:nvSpPr>
        <p:spPr bwMode="auto">
          <a:xfrm>
            <a:off x="2198316"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1">
            <a:extLst>
              <a:ext uri="{FF2B5EF4-FFF2-40B4-BE49-F238E27FC236}">
                <a16:creationId xmlns:a16="http://schemas.microsoft.com/office/drawing/2014/main" id="{E9B78053-243D-43F8-B9D5-6D6F6ABAFCBF}"/>
              </a:ext>
            </a:extLst>
          </p:cNvPr>
          <p:cNvSpPr>
            <a:spLocks noChangeShapeType="1"/>
          </p:cNvSpPr>
          <p:nvPr/>
        </p:nvSpPr>
        <p:spPr bwMode="auto">
          <a:xfrm>
            <a:off x="3566630"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10175594-B941-44A7-AEBA-76BE68099D90}"/>
              </a:ext>
            </a:extLst>
          </p:cNvPr>
          <p:cNvSpPr>
            <a:spLocks noChangeShapeType="1"/>
          </p:cNvSpPr>
          <p:nvPr/>
        </p:nvSpPr>
        <p:spPr bwMode="auto">
          <a:xfrm>
            <a:off x="6130421"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Line 15">
            <a:extLst>
              <a:ext uri="{FF2B5EF4-FFF2-40B4-BE49-F238E27FC236}">
                <a16:creationId xmlns:a16="http://schemas.microsoft.com/office/drawing/2014/main" id="{7B29AA31-B78F-488F-A9BB-1858125D5FF0}"/>
              </a:ext>
            </a:extLst>
          </p:cNvPr>
          <p:cNvSpPr>
            <a:spLocks noChangeShapeType="1"/>
          </p:cNvSpPr>
          <p:nvPr/>
        </p:nvSpPr>
        <p:spPr bwMode="auto">
          <a:xfrm flipH="1">
            <a:off x="8698298" y="1213898"/>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89" name="Rectangle 88">
            <a:extLst>
              <a:ext uri="{FF2B5EF4-FFF2-40B4-BE49-F238E27FC236}">
                <a16:creationId xmlns:a16="http://schemas.microsoft.com/office/drawing/2014/main" id="{FB2D85A7-131A-462B-9502-8756B1C0EE0B}"/>
              </a:ext>
            </a:extLst>
          </p:cNvPr>
          <p:cNvSpPr>
            <a:spLocks noChangeArrowheads="1"/>
          </p:cNvSpPr>
          <p:nvPr/>
        </p:nvSpPr>
        <p:spPr bwMode="auto">
          <a:xfrm>
            <a:off x="9959773" y="1203419"/>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90" name="Line 15">
            <a:extLst>
              <a:ext uri="{FF2B5EF4-FFF2-40B4-BE49-F238E27FC236}">
                <a16:creationId xmlns:a16="http://schemas.microsoft.com/office/drawing/2014/main" id="{057E6EE2-3254-4589-9990-AA753E9B3AAF}"/>
              </a:ext>
            </a:extLst>
          </p:cNvPr>
          <p:cNvSpPr>
            <a:spLocks noChangeShapeType="1"/>
          </p:cNvSpPr>
          <p:nvPr/>
        </p:nvSpPr>
        <p:spPr bwMode="auto">
          <a:xfrm flipH="1">
            <a:off x="9994431" y="119675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95" name="Text Box 26">
            <a:extLst>
              <a:ext uri="{FF2B5EF4-FFF2-40B4-BE49-F238E27FC236}">
                <a16:creationId xmlns:a16="http://schemas.microsoft.com/office/drawing/2014/main" id="{3EBD7134-DD4C-487B-93DC-A5904E47AD1E}"/>
              </a:ext>
            </a:extLst>
          </p:cNvPr>
          <p:cNvSpPr txBox="1">
            <a:spLocks noChangeArrowheads="1"/>
          </p:cNvSpPr>
          <p:nvPr/>
        </p:nvSpPr>
        <p:spPr bwMode="auto">
          <a:xfrm flipH="1">
            <a:off x="879319" y="1880918"/>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96" name="Isosceles Triangle 95">
            <a:extLst>
              <a:ext uri="{FF2B5EF4-FFF2-40B4-BE49-F238E27FC236}">
                <a16:creationId xmlns:a16="http://schemas.microsoft.com/office/drawing/2014/main" id="{A3726148-8C90-40D6-86F2-518337385D11}"/>
              </a:ext>
            </a:extLst>
          </p:cNvPr>
          <p:cNvSpPr>
            <a:spLocks noChangeArrowheads="1"/>
          </p:cNvSpPr>
          <p:nvPr/>
        </p:nvSpPr>
        <p:spPr bwMode="auto">
          <a:xfrm flipH="1">
            <a:off x="1067688" y="169043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98" name="Rectangle 97">
            <a:extLst>
              <a:ext uri="{FF2B5EF4-FFF2-40B4-BE49-F238E27FC236}">
                <a16:creationId xmlns:a16="http://schemas.microsoft.com/office/drawing/2014/main" id="{77AF3098-DF72-48B6-BA63-507FB60A86AE}"/>
              </a:ext>
            </a:extLst>
          </p:cNvPr>
          <p:cNvSpPr/>
          <p:nvPr/>
        </p:nvSpPr>
        <p:spPr>
          <a:xfrm>
            <a:off x="1106044" y="2249904"/>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104" name="Isosceles Triangle 103">
            <a:extLst>
              <a:ext uri="{FF2B5EF4-FFF2-40B4-BE49-F238E27FC236}">
                <a16:creationId xmlns:a16="http://schemas.microsoft.com/office/drawing/2014/main" id="{8ACC35D5-8B35-43CB-A9F1-9B1F5620CB3B}"/>
              </a:ext>
            </a:extLst>
          </p:cNvPr>
          <p:cNvSpPr>
            <a:spLocks noChangeArrowheads="1"/>
          </p:cNvSpPr>
          <p:nvPr/>
        </p:nvSpPr>
        <p:spPr bwMode="auto">
          <a:xfrm flipH="1">
            <a:off x="2094295" y="1717488"/>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5" name="Text Box 26">
            <a:extLst>
              <a:ext uri="{FF2B5EF4-FFF2-40B4-BE49-F238E27FC236}">
                <a16:creationId xmlns:a16="http://schemas.microsoft.com/office/drawing/2014/main" id="{38D8E094-3E96-4172-8A71-66B9C44A4826}"/>
              </a:ext>
            </a:extLst>
          </p:cNvPr>
          <p:cNvSpPr txBox="1">
            <a:spLocks noChangeArrowheads="1"/>
          </p:cNvSpPr>
          <p:nvPr/>
        </p:nvSpPr>
        <p:spPr bwMode="auto">
          <a:xfrm flipH="1">
            <a:off x="1875498" y="1899562"/>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99" name="Rectangle 98">
            <a:extLst>
              <a:ext uri="{FF2B5EF4-FFF2-40B4-BE49-F238E27FC236}">
                <a16:creationId xmlns:a16="http://schemas.microsoft.com/office/drawing/2014/main" id="{52DC9D0E-C34E-4678-B84B-3251B894A84D}"/>
              </a:ext>
            </a:extLst>
          </p:cNvPr>
          <p:cNvSpPr/>
          <p:nvPr/>
        </p:nvSpPr>
        <p:spPr>
          <a:xfrm>
            <a:off x="2208588" y="2519467"/>
            <a:ext cx="6506328" cy="236123"/>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 development</a:t>
            </a:r>
          </a:p>
        </p:txBody>
      </p:sp>
      <p:cxnSp>
        <p:nvCxnSpPr>
          <p:cNvPr id="44" name="Straight Connector 43">
            <a:extLst>
              <a:ext uri="{FF2B5EF4-FFF2-40B4-BE49-F238E27FC236}">
                <a16:creationId xmlns:a16="http://schemas.microsoft.com/office/drawing/2014/main" id="{6CF7DF2C-4FF2-45EA-9E54-23DE7C8A2595}"/>
              </a:ext>
            </a:extLst>
          </p:cNvPr>
          <p:cNvCxnSpPr>
            <a:cxnSpLocks/>
          </p:cNvCxnSpPr>
          <p:nvPr/>
        </p:nvCxnSpPr>
        <p:spPr bwMode="auto">
          <a:xfrm flipV="1">
            <a:off x="2220784" y="2767848"/>
            <a:ext cx="40233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793BC54C-DC30-47A8-996C-2B491F26EAD1}"/>
              </a:ext>
            </a:extLst>
          </p:cNvPr>
          <p:cNvSpPr/>
          <p:nvPr/>
        </p:nvSpPr>
        <p:spPr>
          <a:xfrm>
            <a:off x="2209741" y="2851751"/>
            <a:ext cx="5348022"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and NTB Meas. Sequence</a:t>
            </a:r>
          </a:p>
        </p:txBody>
      </p:sp>
      <p:sp>
        <p:nvSpPr>
          <p:cNvPr id="15" name="Rectangle 14">
            <a:extLst>
              <a:ext uri="{FF2B5EF4-FFF2-40B4-BE49-F238E27FC236}">
                <a16:creationId xmlns:a16="http://schemas.microsoft.com/office/drawing/2014/main" id="{2CC31CDD-7886-717F-6BC1-4442327FA854}"/>
              </a:ext>
            </a:extLst>
          </p:cNvPr>
          <p:cNvSpPr/>
          <p:nvPr/>
        </p:nvSpPr>
        <p:spPr>
          <a:xfrm>
            <a:off x="2209739" y="3150027"/>
            <a:ext cx="1726022"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and NTB negotiation</a:t>
            </a:r>
          </a:p>
        </p:txBody>
      </p:sp>
      <p:sp>
        <p:nvSpPr>
          <p:cNvPr id="16" name="Rectangle 15">
            <a:extLst>
              <a:ext uri="{FF2B5EF4-FFF2-40B4-BE49-F238E27FC236}">
                <a16:creationId xmlns:a16="http://schemas.microsoft.com/office/drawing/2014/main" id="{ED036B8E-5B74-65B4-1DF9-B91B53EF1014}"/>
              </a:ext>
            </a:extLst>
          </p:cNvPr>
          <p:cNvSpPr/>
          <p:nvPr/>
        </p:nvSpPr>
        <p:spPr>
          <a:xfrm>
            <a:off x="2209741" y="4343131"/>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TX, RX LTF VECTORS</a:t>
            </a:r>
          </a:p>
        </p:txBody>
      </p:sp>
      <p:sp>
        <p:nvSpPr>
          <p:cNvPr id="17" name="Rectangle 16">
            <a:extLst>
              <a:ext uri="{FF2B5EF4-FFF2-40B4-BE49-F238E27FC236}">
                <a16:creationId xmlns:a16="http://schemas.microsoft.com/office/drawing/2014/main" id="{E94B6E14-DA3E-CBDD-3157-D354364BB3E1}"/>
              </a:ext>
            </a:extLst>
          </p:cNvPr>
          <p:cNvSpPr/>
          <p:nvPr/>
        </p:nvSpPr>
        <p:spPr>
          <a:xfrm>
            <a:off x="2209741" y="4044855"/>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Passive Ranging</a:t>
            </a:r>
          </a:p>
        </p:txBody>
      </p:sp>
      <p:sp>
        <p:nvSpPr>
          <p:cNvPr id="18" name="Rectangle 17">
            <a:extLst>
              <a:ext uri="{FF2B5EF4-FFF2-40B4-BE49-F238E27FC236}">
                <a16:creationId xmlns:a16="http://schemas.microsoft.com/office/drawing/2014/main" id="{9248664F-350D-4A54-861F-45A599C584BF}"/>
              </a:ext>
            </a:extLst>
          </p:cNvPr>
          <p:cNvSpPr/>
          <p:nvPr/>
        </p:nvSpPr>
        <p:spPr>
          <a:xfrm>
            <a:off x="2209740" y="5536235"/>
            <a:ext cx="1275929"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EHT Tx Procedure</a:t>
            </a:r>
          </a:p>
        </p:txBody>
      </p:sp>
      <p:sp>
        <p:nvSpPr>
          <p:cNvPr id="19" name="Rectangle 18">
            <a:extLst>
              <a:ext uri="{FF2B5EF4-FFF2-40B4-BE49-F238E27FC236}">
                <a16:creationId xmlns:a16="http://schemas.microsoft.com/office/drawing/2014/main" id="{075A8C69-CF4E-FE3A-43EB-B00DE5A5FFF2}"/>
              </a:ext>
            </a:extLst>
          </p:cNvPr>
          <p:cNvSpPr/>
          <p:nvPr/>
        </p:nvSpPr>
        <p:spPr>
          <a:xfrm>
            <a:off x="2204926" y="5828103"/>
            <a:ext cx="1275929"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TOD Accuracy </a:t>
            </a:r>
          </a:p>
        </p:txBody>
      </p:sp>
      <p:sp>
        <p:nvSpPr>
          <p:cNvPr id="20" name="Rectangle 19">
            <a:extLst>
              <a:ext uri="{FF2B5EF4-FFF2-40B4-BE49-F238E27FC236}">
                <a16:creationId xmlns:a16="http://schemas.microsoft.com/office/drawing/2014/main" id="{980CE0F8-CCA1-3355-00BC-8E88D394640C}"/>
              </a:ext>
            </a:extLst>
          </p:cNvPr>
          <p:cNvSpPr/>
          <p:nvPr/>
        </p:nvSpPr>
        <p:spPr>
          <a:xfrm>
            <a:off x="2209740" y="4641407"/>
            <a:ext cx="534484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TB Ranging NDP </a:t>
            </a:r>
          </a:p>
        </p:txBody>
      </p:sp>
      <p:sp>
        <p:nvSpPr>
          <p:cNvPr id="21" name="Rectangle 20">
            <a:extLst>
              <a:ext uri="{FF2B5EF4-FFF2-40B4-BE49-F238E27FC236}">
                <a16:creationId xmlns:a16="http://schemas.microsoft.com/office/drawing/2014/main" id="{78581DAF-9F02-5538-866B-963EAA4B9E2E}"/>
              </a:ext>
            </a:extLst>
          </p:cNvPr>
          <p:cNvSpPr/>
          <p:nvPr/>
        </p:nvSpPr>
        <p:spPr>
          <a:xfrm>
            <a:off x="2209740" y="4939683"/>
            <a:ext cx="5341669"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Ranging NDP </a:t>
            </a:r>
          </a:p>
        </p:txBody>
      </p:sp>
      <p:sp>
        <p:nvSpPr>
          <p:cNvPr id="22" name="Rectangle 21">
            <a:extLst>
              <a:ext uri="{FF2B5EF4-FFF2-40B4-BE49-F238E27FC236}">
                <a16:creationId xmlns:a16="http://schemas.microsoft.com/office/drawing/2014/main" id="{C9F14778-A98D-820D-DF9A-3AEE324E31C9}"/>
              </a:ext>
            </a:extLst>
          </p:cNvPr>
          <p:cNvSpPr/>
          <p:nvPr/>
        </p:nvSpPr>
        <p:spPr>
          <a:xfrm>
            <a:off x="2209738" y="3448303"/>
            <a:ext cx="534802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section pseudo random LTF sequence</a:t>
            </a:r>
          </a:p>
        </p:txBody>
      </p:sp>
      <p:sp>
        <p:nvSpPr>
          <p:cNvPr id="23" name="Rectangle 22">
            <a:extLst>
              <a:ext uri="{FF2B5EF4-FFF2-40B4-BE49-F238E27FC236}">
                <a16:creationId xmlns:a16="http://schemas.microsoft.com/office/drawing/2014/main" id="{2A0EB79D-8E11-C127-57CC-53F31A86767B}"/>
              </a:ext>
            </a:extLst>
          </p:cNvPr>
          <p:cNvSpPr/>
          <p:nvPr/>
        </p:nvSpPr>
        <p:spPr>
          <a:xfrm>
            <a:off x="2209741" y="5237959"/>
            <a:ext cx="2934128"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pseudo random sequence mapping</a:t>
            </a:r>
          </a:p>
        </p:txBody>
      </p:sp>
      <p:sp>
        <p:nvSpPr>
          <p:cNvPr id="32" name="Rectangle 31">
            <a:extLst>
              <a:ext uri="{FF2B5EF4-FFF2-40B4-BE49-F238E27FC236}">
                <a16:creationId xmlns:a16="http://schemas.microsoft.com/office/drawing/2014/main" id="{7C8C64E1-C044-7088-2AB2-38C82C68A6C1}"/>
              </a:ext>
            </a:extLst>
          </p:cNvPr>
          <p:cNvSpPr/>
          <p:nvPr/>
        </p:nvSpPr>
        <p:spPr>
          <a:xfrm>
            <a:off x="2209741" y="3746579"/>
            <a:ext cx="2900368"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Elements and frame formats (ctrl , man etc.)</a:t>
            </a:r>
          </a:p>
        </p:txBody>
      </p:sp>
      <p:cxnSp>
        <p:nvCxnSpPr>
          <p:cNvPr id="33" name="Straight Connector 32">
            <a:extLst>
              <a:ext uri="{FF2B5EF4-FFF2-40B4-BE49-F238E27FC236}">
                <a16:creationId xmlns:a16="http://schemas.microsoft.com/office/drawing/2014/main" id="{7019C62D-195F-5499-9233-121F92A9D24A}"/>
              </a:ext>
            </a:extLst>
          </p:cNvPr>
          <p:cNvCxnSpPr>
            <a:cxnSpLocks/>
          </p:cNvCxnSpPr>
          <p:nvPr/>
        </p:nvCxnSpPr>
        <p:spPr bwMode="auto">
          <a:xfrm flipV="1">
            <a:off x="2208586" y="3057718"/>
            <a:ext cx="3931920" cy="900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Connector 35">
            <a:extLst>
              <a:ext uri="{FF2B5EF4-FFF2-40B4-BE49-F238E27FC236}">
                <a16:creationId xmlns:a16="http://schemas.microsoft.com/office/drawing/2014/main" id="{94499338-A748-4369-13EB-5DA5C9FDCD33}"/>
              </a:ext>
            </a:extLst>
          </p:cNvPr>
          <p:cNvCxnSpPr>
            <a:cxnSpLocks/>
          </p:cNvCxnSpPr>
          <p:nvPr/>
        </p:nvCxnSpPr>
        <p:spPr bwMode="auto">
          <a:xfrm flipV="1">
            <a:off x="2206472" y="3383888"/>
            <a:ext cx="997527"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Connector 39">
            <a:extLst>
              <a:ext uri="{FF2B5EF4-FFF2-40B4-BE49-F238E27FC236}">
                <a16:creationId xmlns:a16="http://schemas.microsoft.com/office/drawing/2014/main" id="{FF5114C8-7AF1-40A7-F6A8-9541DD6F7BF1}"/>
              </a:ext>
            </a:extLst>
          </p:cNvPr>
          <p:cNvCxnSpPr>
            <a:cxnSpLocks/>
          </p:cNvCxnSpPr>
          <p:nvPr/>
        </p:nvCxnSpPr>
        <p:spPr bwMode="auto">
          <a:xfrm flipV="1">
            <a:off x="2206470" y="3667966"/>
            <a:ext cx="35661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Connector 42">
            <a:extLst>
              <a:ext uri="{FF2B5EF4-FFF2-40B4-BE49-F238E27FC236}">
                <a16:creationId xmlns:a16="http://schemas.microsoft.com/office/drawing/2014/main" id="{F3AF0BA8-92AF-6C6A-BACA-5E79417C0017}"/>
              </a:ext>
            </a:extLst>
          </p:cNvPr>
          <p:cNvCxnSpPr>
            <a:cxnSpLocks/>
          </p:cNvCxnSpPr>
          <p:nvPr/>
        </p:nvCxnSpPr>
        <p:spPr bwMode="auto">
          <a:xfrm flipV="1">
            <a:off x="2220785" y="3973104"/>
            <a:ext cx="100584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C3260396-6705-A7A6-C6E5-E3DE5E42ADEA}"/>
              </a:ext>
            </a:extLst>
          </p:cNvPr>
          <p:cNvCxnSpPr>
            <a:cxnSpLocks/>
          </p:cNvCxnSpPr>
          <p:nvPr/>
        </p:nvCxnSpPr>
        <p:spPr bwMode="auto">
          <a:xfrm flipV="1">
            <a:off x="2204926" y="4568048"/>
            <a:ext cx="15544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D7123FA9-7133-5821-F4C9-7273FEB88DBE}"/>
              </a:ext>
            </a:extLst>
          </p:cNvPr>
          <p:cNvCxnSpPr>
            <a:cxnSpLocks/>
          </p:cNvCxnSpPr>
          <p:nvPr/>
        </p:nvCxnSpPr>
        <p:spPr bwMode="auto">
          <a:xfrm flipV="1">
            <a:off x="2209738" y="4270727"/>
            <a:ext cx="146304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a:extLst>
              <a:ext uri="{FF2B5EF4-FFF2-40B4-BE49-F238E27FC236}">
                <a16:creationId xmlns:a16="http://schemas.microsoft.com/office/drawing/2014/main" id="{0D4B3355-A191-3F3C-D2D1-4E32C049103F}"/>
              </a:ext>
            </a:extLst>
          </p:cNvPr>
          <p:cNvCxnSpPr>
            <a:cxnSpLocks/>
          </p:cNvCxnSpPr>
          <p:nvPr/>
        </p:nvCxnSpPr>
        <p:spPr bwMode="auto">
          <a:xfrm flipV="1">
            <a:off x="2204926" y="4878845"/>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47">
            <a:extLst>
              <a:ext uri="{FF2B5EF4-FFF2-40B4-BE49-F238E27FC236}">
                <a16:creationId xmlns:a16="http://schemas.microsoft.com/office/drawing/2014/main" id="{B432F241-0CB6-0588-798C-135BFCC59874}"/>
              </a:ext>
            </a:extLst>
          </p:cNvPr>
          <p:cNvCxnSpPr>
            <a:cxnSpLocks/>
          </p:cNvCxnSpPr>
          <p:nvPr/>
        </p:nvCxnSpPr>
        <p:spPr bwMode="auto">
          <a:xfrm flipV="1">
            <a:off x="2200771" y="5162356"/>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a:extLst>
              <a:ext uri="{FF2B5EF4-FFF2-40B4-BE49-F238E27FC236}">
                <a16:creationId xmlns:a16="http://schemas.microsoft.com/office/drawing/2014/main" id="{031BAECB-F2C0-11B3-A1AC-372DBF33755F}"/>
              </a:ext>
            </a:extLst>
          </p:cNvPr>
          <p:cNvCxnSpPr>
            <a:cxnSpLocks/>
          </p:cNvCxnSpPr>
          <p:nvPr/>
        </p:nvCxnSpPr>
        <p:spPr bwMode="auto">
          <a:xfrm flipV="1">
            <a:off x="1104901" y="2439786"/>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Isosceles Triangle 2">
            <a:extLst>
              <a:ext uri="{FF2B5EF4-FFF2-40B4-BE49-F238E27FC236}">
                <a16:creationId xmlns:a16="http://schemas.microsoft.com/office/drawing/2014/main" id="{EF46D08F-C1FA-216C-D49D-9B8B39170C11}"/>
              </a:ext>
            </a:extLst>
          </p:cNvPr>
          <p:cNvSpPr>
            <a:spLocks noChangeArrowheads="1"/>
          </p:cNvSpPr>
          <p:nvPr/>
        </p:nvSpPr>
        <p:spPr bwMode="auto">
          <a:xfrm flipH="1">
            <a:off x="8530066" y="179170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5" name="Text Box 26">
            <a:extLst>
              <a:ext uri="{FF2B5EF4-FFF2-40B4-BE49-F238E27FC236}">
                <a16:creationId xmlns:a16="http://schemas.microsoft.com/office/drawing/2014/main" id="{C276C8F9-B7E7-F86C-4CBB-7518ACE3B0D3}"/>
              </a:ext>
            </a:extLst>
          </p:cNvPr>
          <p:cNvSpPr txBox="1">
            <a:spLocks noChangeArrowheads="1"/>
          </p:cNvSpPr>
          <p:nvPr/>
        </p:nvSpPr>
        <p:spPr bwMode="auto">
          <a:xfrm flipH="1">
            <a:off x="8311269" y="1973774"/>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ballot</a:t>
            </a:r>
          </a:p>
          <a:p>
            <a:pPr algn="ctr"/>
            <a:r>
              <a:rPr lang="en-US" altLang="en-US" sz="1000" dirty="0">
                <a:latin typeface="Arial" panose="020B0604020202020204" pitchFamily="34" charset="0"/>
                <a:cs typeface="Arial" panose="020B0604020202020204" pitchFamily="34" charset="0"/>
              </a:rPr>
              <a:t>11/23</a:t>
            </a:r>
          </a:p>
        </p:txBody>
      </p:sp>
      <p:cxnSp>
        <p:nvCxnSpPr>
          <p:cNvPr id="35" name="Straight Connector 34">
            <a:extLst>
              <a:ext uri="{FF2B5EF4-FFF2-40B4-BE49-F238E27FC236}">
                <a16:creationId xmlns:a16="http://schemas.microsoft.com/office/drawing/2014/main" id="{CFC21342-8B59-0394-20FC-3AEC8134F27C}"/>
              </a:ext>
            </a:extLst>
          </p:cNvPr>
          <p:cNvCxnSpPr>
            <a:cxnSpLocks/>
          </p:cNvCxnSpPr>
          <p:nvPr/>
        </p:nvCxnSpPr>
        <p:spPr bwMode="auto">
          <a:xfrm flipV="1">
            <a:off x="2200770" y="5444329"/>
            <a:ext cx="2286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27341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July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Aug. 1</a:t>
            </a:r>
            <a:r>
              <a:rPr lang="en-US" altLang="en-US" kern="0" baseline="30000" dirty="0"/>
              <a:t>st</a:t>
            </a:r>
            <a:r>
              <a:rPr lang="en-US" altLang="en-US" kern="0" dirty="0"/>
              <a:t> </a:t>
            </a:r>
            <a:r>
              <a:rPr lang="en-US" altLang="en-US" b="0" kern="0" dirty="0"/>
              <a:t>		13:00-14:30 ET / </a:t>
            </a:r>
            <a:r>
              <a:rPr lang="en-US" altLang="en-US" kern="0" dirty="0"/>
              <a:t>10:00 – 11:30 PT</a:t>
            </a:r>
          </a:p>
          <a:p>
            <a:pPr lvl="1">
              <a:buFont typeface="Arial" panose="020B0604020202020204" pitchFamily="34" charset="0"/>
              <a:buChar char="•"/>
            </a:pPr>
            <a:r>
              <a:rPr lang="en-US" altLang="en-US" kern="0" dirty="0"/>
              <a:t>Tue. </a:t>
            </a:r>
            <a:r>
              <a:rPr lang="en-US" altLang="en-US" b="0" kern="0" dirty="0"/>
              <a:t>Aug. 15</a:t>
            </a:r>
            <a:r>
              <a:rPr lang="en-US" altLang="en-US" b="0" kern="0" baseline="30000" dirty="0"/>
              <a:t>th</a:t>
            </a:r>
            <a:r>
              <a:rPr lang="en-US" altLang="en-US" b="0" kern="0" dirty="0"/>
              <a:t> </a:t>
            </a:r>
            <a:r>
              <a:rPr lang="en-US" altLang="en-US" kern="0" dirty="0"/>
              <a:t>	</a:t>
            </a:r>
            <a:r>
              <a:rPr lang="en-US" altLang="en-US" b="0" kern="0" dirty="0"/>
              <a:t>13:00-14:30 ET / </a:t>
            </a:r>
            <a:r>
              <a:rPr lang="en-US" altLang="en-US" kern="0" dirty="0"/>
              <a:t>10:00 – 11:30 PT</a:t>
            </a:r>
            <a:endParaRPr lang="en-US" altLang="en-US" sz="1100" b="0" kern="0" baseline="30000" dirty="0"/>
          </a:p>
          <a:p>
            <a:pPr lvl="1">
              <a:buFont typeface="Arial" panose="020B0604020202020204" pitchFamily="34" charset="0"/>
              <a:buChar char="•"/>
            </a:pPr>
            <a:r>
              <a:rPr lang="en-US" altLang="en-US" kern="0" dirty="0"/>
              <a:t>Tue. </a:t>
            </a:r>
            <a:r>
              <a:rPr lang="en-US" altLang="en-US" b="0" kern="0" dirty="0"/>
              <a:t>Aug. 29</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r>
              <a:rPr lang="en-US" altLang="en-US" sz="1600" b="0" kern="0" baseline="30000" dirty="0"/>
              <a:t> </a:t>
            </a:r>
            <a:r>
              <a:rPr lang="en-US" altLang="en-US" sz="1200" b="0" kern="0" baseline="30000" dirty="0"/>
              <a:t>┼</a:t>
            </a:r>
            <a:endParaRPr lang="en-US" altLang="en-US" kern="0" baseline="3000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3548673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July 2023</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nvGraphicFramePr>
        <p:xfrm>
          <a:off x="226291" y="2514296"/>
          <a:ext cx="11737304" cy="426704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400" dirty="0"/>
                        <a:t>Tx procedure</a:t>
                      </a:r>
                    </a:p>
                  </a:txBody>
                  <a:tcPr marT="45712" marB="45712"/>
                </a:tc>
                <a:tc>
                  <a:txBody>
                    <a:bodyPr/>
                    <a:lstStyle/>
                    <a:p>
                      <a:r>
                        <a:rPr lang="en-US" sz="1400" dirty="0"/>
                        <a:t>PHY</a:t>
                      </a:r>
                    </a:p>
                  </a:txBody>
                  <a:tcPr marT="45712" marB="45712"/>
                </a:tc>
                <a:tc>
                  <a:txBody>
                    <a:bodyPr/>
                    <a:lstStyle/>
                    <a:p>
                      <a:r>
                        <a:rPr lang="en-US" sz="1400" dirty="0"/>
                        <a:t>EHT Transmit procedure</a:t>
                      </a:r>
                    </a:p>
                  </a:txBody>
                  <a:tcPr marT="45712" marB="45712"/>
                </a:tc>
                <a:tc>
                  <a:txBody>
                    <a:bodyPr/>
                    <a:lstStyle/>
                    <a:p>
                      <a:r>
                        <a:rPr lang="en-US" sz="1400" dirty="0"/>
                        <a:t>Equivalent text to 27.3.21 HE transmit procedure needed to deal with TOD registering. </a:t>
                      </a:r>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318815494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May meeting:</a:t>
            </a:r>
            <a:endParaRPr lang="en-US" sz="2000" b="0" dirty="0"/>
          </a:p>
          <a:p>
            <a:pPr>
              <a:buFont typeface="Arial" panose="020B0604020202020204" pitchFamily="34" charset="0"/>
              <a:buChar char="•"/>
            </a:pPr>
            <a:r>
              <a:rPr lang="en-US" sz="2000" b="0" dirty="0"/>
              <a:t>This meeting is part of the July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https://web.cvent.com/event/c50eaa77-9484-4a50-9d20-378149a0ecb6/summary</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a:t>
            </a:r>
            <a:r>
              <a:rPr lang="en-US" altLang="en-US">
                <a:solidFill>
                  <a:schemeClr val="tx2"/>
                </a:solidFill>
              </a:rPr>
              <a:t>20</a:t>
            </a:r>
            <a:r>
              <a:rPr lang="en-US" altLang="en-US" baseline="30000">
                <a:solidFill>
                  <a:schemeClr val="tx2"/>
                </a:solidFill>
              </a:rPr>
              <a:t>th</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5650478"/>
              </p:ext>
            </p:extLst>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7427373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27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graphicFrame>
        <p:nvGraphicFramePr>
          <p:cNvPr id="7" name="Content Placeholder 6"/>
          <p:cNvGraphicFramePr>
            <a:graphicFrameLocks noGrp="1"/>
          </p:cNvGraphicFramePr>
          <p:nvPr>
            <p:ph idx="1"/>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30470847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2000812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a:xfrm>
            <a:off x="914401" y="685801"/>
            <a:ext cx="10361084" cy="582959"/>
          </a:xfrm>
        </p:spPr>
        <p:txBody>
          <a:bodyPr/>
          <a:lstStyle/>
          <a:p>
            <a:r>
              <a:rPr lang="en-US" dirty="0"/>
              <a:t>Submission 11-23-887</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479376" y="1484785"/>
            <a:ext cx="11305256" cy="4609630"/>
          </a:xfrm>
        </p:spPr>
        <p:txBody>
          <a:bodyPr/>
          <a:lstStyle/>
          <a:p>
            <a:r>
              <a:rPr lang="en-US" dirty="0" err="1"/>
              <a:t>Strawpoll</a:t>
            </a:r>
            <a:endParaRPr lang="en-US" dirty="0"/>
          </a:p>
          <a:p>
            <a:pPr marL="0" indent="0"/>
            <a:r>
              <a:rPr lang="en-US" b="0" dirty="0"/>
              <a:t>Do you support to incorporate the proposed draft text of submission 11-23/0887r1 to the </a:t>
            </a:r>
            <a:r>
              <a:rPr lang="en-US" b="0" dirty="0" err="1"/>
              <a:t>TGbk</a:t>
            </a:r>
            <a:r>
              <a:rPr lang="en-US" b="0" dirty="0"/>
              <a:t> Draft ?</a:t>
            </a:r>
          </a:p>
          <a:p>
            <a:r>
              <a:rPr lang="en-US" dirty="0"/>
              <a:t>Result (Y/N/A):</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62409861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 – newly announced</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July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Aug. 1</a:t>
            </a:r>
            <a:r>
              <a:rPr lang="en-US" altLang="en-US" kern="0" baseline="30000" dirty="0"/>
              <a:t>st</a:t>
            </a:r>
            <a:r>
              <a:rPr lang="en-US" altLang="en-US" kern="0" dirty="0"/>
              <a:t> </a:t>
            </a:r>
            <a:r>
              <a:rPr lang="en-US" altLang="en-US" b="0" kern="0" dirty="0"/>
              <a:t>		13:00-14:30 ET / </a:t>
            </a:r>
            <a:r>
              <a:rPr lang="en-US" altLang="en-US" kern="0" dirty="0"/>
              <a:t>10:00 – 11:30 PT*</a:t>
            </a:r>
          </a:p>
          <a:p>
            <a:pPr lvl="1">
              <a:buFont typeface="Arial" panose="020B0604020202020204" pitchFamily="34" charset="0"/>
              <a:buChar char="•"/>
            </a:pPr>
            <a:r>
              <a:rPr lang="en-US" altLang="en-US" kern="0" dirty="0"/>
              <a:t>Tue. </a:t>
            </a:r>
            <a:r>
              <a:rPr lang="en-US" altLang="en-US" b="0" kern="0" dirty="0"/>
              <a:t>Aug. 15</a:t>
            </a:r>
            <a:r>
              <a:rPr lang="en-US" altLang="en-US" b="0" kern="0" baseline="30000" dirty="0"/>
              <a:t>th</a:t>
            </a:r>
            <a:r>
              <a:rPr lang="en-US" altLang="en-US" b="0" kern="0" dirty="0"/>
              <a:t> </a:t>
            </a:r>
            <a:r>
              <a:rPr lang="en-US" altLang="en-US" kern="0" dirty="0"/>
              <a:t>	</a:t>
            </a:r>
            <a:r>
              <a:rPr lang="en-US" altLang="en-US" b="0" kern="0" dirty="0"/>
              <a:t>13:00-14:30 ET / </a:t>
            </a:r>
            <a:r>
              <a:rPr lang="en-US" altLang="en-US" kern="0" dirty="0"/>
              <a:t>10:00 – 11:30 PT*</a:t>
            </a:r>
            <a:endParaRPr lang="en-US" altLang="en-US" sz="1200" b="0" kern="0" baseline="30000" dirty="0"/>
          </a:p>
          <a:p>
            <a:pPr lvl="1">
              <a:buFont typeface="Arial" panose="020B0604020202020204" pitchFamily="34" charset="0"/>
              <a:buChar char="•"/>
            </a:pPr>
            <a:r>
              <a:rPr lang="en-US" altLang="en-US" kern="0" dirty="0"/>
              <a:t>Tue. </a:t>
            </a:r>
            <a:r>
              <a:rPr lang="en-US" altLang="en-US" b="0" kern="0" dirty="0"/>
              <a:t>Aug. 29</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r>
              <a:rPr lang="en-US" altLang="en-US" sz="1800" b="0" kern="0" baseline="30000" dirty="0"/>
              <a:t> </a:t>
            </a:r>
            <a:r>
              <a:rPr lang="en-US" altLang="en-US" sz="1400" b="0" kern="0" baseline="30000" dirty="0"/>
              <a:t>┼</a:t>
            </a:r>
            <a:endParaRPr lang="en-US" altLang="en-US" kern="0" baseline="3000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13760752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16074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120682</TotalTime>
  <Words>5837</Words>
  <Application>Microsoft Office PowerPoint</Application>
  <PresentationFormat>Widescreen</PresentationFormat>
  <Paragraphs>875</Paragraphs>
  <Slides>66</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66</vt:i4>
      </vt:variant>
    </vt:vector>
  </HeadingPairs>
  <TitlesOfParts>
    <vt:vector size="74" baseType="lpstr">
      <vt:lpstr>Arial</vt:lpstr>
      <vt:lpstr>Calibri</vt:lpstr>
      <vt:lpstr>Monotype Sorts</vt:lpstr>
      <vt:lpstr>Montserrat</vt:lpstr>
      <vt:lpstr>Times</vt:lpstr>
      <vt:lpstr>Times New Roman</vt:lpstr>
      <vt:lpstr>Office Theme</vt:lpstr>
      <vt:lpstr>Document</vt:lpstr>
      <vt:lpstr>TGbk Next Generation Positioning  Agenda for the July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July IEEE  802.11 Interim Meeting Week Agenda</vt:lpstr>
      <vt:lpstr>Submission List for the week</vt:lpstr>
      <vt:lpstr>July IEEE Meeting –  July 10th </vt:lpstr>
      <vt:lpstr>Submission List for the July 10th meeting</vt:lpstr>
      <vt:lpstr>Secretary Affirmation</vt:lpstr>
      <vt:lpstr>Review Submissions</vt:lpstr>
      <vt:lpstr>PowerPoint Presentation</vt:lpstr>
      <vt:lpstr>PowerPoint Presentation</vt:lpstr>
      <vt:lpstr>July IEEE Meeting –  July 11th </vt:lpstr>
      <vt:lpstr>Submission List for the July 11th meeting</vt:lpstr>
      <vt:lpstr>Review Submissions</vt:lpstr>
      <vt:lpstr>PowerPoint Presentation</vt:lpstr>
      <vt:lpstr>July IEEE Meeting –  July 12th </vt:lpstr>
      <vt:lpstr>Submission List for the July 12th meeting</vt:lpstr>
      <vt:lpstr>Review Submissions</vt:lpstr>
      <vt:lpstr>July Meeting Progress and Targets Towards the Sep. Meeting</vt:lpstr>
      <vt:lpstr>July Meeting Progress and Targets Towards the Sep. Meeting</vt:lpstr>
      <vt:lpstr>TGbk Projected Timeline (previously)</vt:lpstr>
      <vt:lpstr>TGbk Projected Timeline (updated)</vt:lpstr>
      <vt:lpstr>Scheduled TGbk telecons</vt:lpstr>
      <vt:lpstr>AOB</vt:lpstr>
      <vt:lpstr>PowerPoint Presentation</vt:lpstr>
      <vt:lpstr>Identify topics for draft completion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lpstr>TGbk Telecon – June 20th</vt:lpstr>
      <vt:lpstr>Submission List for the June 20th meeting</vt:lpstr>
      <vt:lpstr>Review Submissions</vt:lpstr>
      <vt:lpstr>PowerPoint Presentation</vt:lpstr>
      <vt:lpstr>TGbk Telecon – June 27th</vt:lpstr>
      <vt:lpstr>Submission List for the June 27th meeting</vt:lpstr>
      <vt:lpstr>Review Submissions</vt:lpstr>
      <vt:lpstr>Submission 11-23-887</vt:lpstr>
      <vt:lpstr>Scheduled TGbk telecons – newly announced</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735</cp:revision>
  <cp:lastPrinted>1601-01-01T00:00:00Z</cp:lastPrinted>
  <dcterms:created xsi:type="dcterms:W3CDTF">2018-08-06T10:28:59Z</dcterms:created>
  <dcterms:modified xsi:type="dcterms:W3CDTF">2023-07-12T09:37:43Z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