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83" r:id="rId5"/>
    <p:sldId id="262" r:id="rId6"/>
    <p:sldId id="265" r:id="rId7"/>
    <p:sldId id="293" r:id="rId8"/>
    <p:sldId id="2368" r:id="rId9"/>
    <p:sldId id="2378" r:id="rId10"/>
    <p:sldId id="2379" r:id="rId11"/>
    <p:sldId id="2377" r:id="rId12"/>
    <p:sldId id="2371" r:id="rId13"/>
    <p:sldId id="2375" r:id="rId14"/>
    <p:sldId id="2374" r:id="rId15"/>
    <p:sldId id="2376" r:id="rId16"/>
    <p:sldId id="270" r:id="rId17"/>
    <p:sldId id="278" r:id="rId18"/>
    <p:sldId id="273" r:id="rId19"/>
    <p:sldId id="2373" r:id="rId20"/>
    <p:sldId id="276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laudiodasilva@meta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edward.ks.au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ol@ansley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harrybims@me.com" TargetMode="External"/><Relationship Id="rId10" Type="http://schemas.openxmlformats.org/officeDocument/2006/relationships/hyperlink" Target="mailto:RoyWant@google.com" TargetMode="External"/><Relationship Id="rId4" Type="http://schemas.openxmlformats.org/officeDocument/2006/relationships/hyperlink" Target="mailto:volker.jungnickel@hhi.fraunhofer.de" TargetMode="External"/><Relationship Id="rId9" Type="http://schemas.openxmlformats.org/officeDocument/2006/relationships/hyperlink" Target="mailto:po-kai.huang@inte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7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Categories" TargetMode="External"/><Relationship Id="rId3" Type="http://schemas.openxmlformats.org/officeDocument/2006/relationships/hyperlink" Target="file:///C:\Users\rjstacey\OneDrive%20-%20Intel%20Corporation\Documents\802.11\ANA\Element%20ID%20Extension%201" TargetMode="External"/><Relationship Id="rId7" Type="http://schemas.openxmlformats.org/officeDocument/2006/relationships/hyperlink" Target="file:///C:\Users\rjstacey\OneDrive%20-%20Intel%20Corporation\Documents\802.11\ANA\Capabilities" TargetMode="External"/><Relationship Id="rId12" Type="http://schemas.openxmlformats.org/officeDocument/2006/relationships/hyperlink" Target="file:///C:\Users\rjstacey\OneDrive%20-%20Intel%20Corporation\Documents\802.11\ANA\ElementIDs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ReasonCodes" TargetMode="External"/><Relationship Id="rId11" Type="http://schemas.openxmlformats.org/officeDocument/2006/relationships/hyperlink" Target="file:///C:\Users\rjstacey\OneDrive%20-%20Intel%20Corporation\Documents\802.11\ANA\ExtendedControlSubTypes" TargetMode="External"/><Relationship Id="rId5" Type="http://schemas.openxmlformats.org/officeDocument/2006/relationships/hyperlink" Target="file:///C:\Users\rjstacey\OneDrive%20-%20Intel%20Corporation\Documents\802.11\ANA\Info%20IDs" TargetMode="External"/><Relationship Id="rId10" Type="http://schemas.openxmlformats.org/officeDocument/2006/relationships/hyperlink" Target="file:///C:\Users\rjstacey\OneDrive%20-%20Intel%20Corporation\Documents\802.11\ANA\DataSubTypes" TargetMode="External"/><Relationship Id="rId4" Type="http://schemas.openxmlformats.org/officeDocument/2006/relationships/hyperlink" Target="file:///C:\Users\rjstacey\OneDrive%20-%20Intel%20Corporation\Documents\802.11\ANA\ExtendedCapabilities" TargetMode="External"/><Relationship Id="rId9" Type="http://schemas.openxmlformats.org/officeDocument/2006/relationships/hyperlink" Target="file:///C:\Users\rjstacey\OneDrive%20-%20Intel%20Corporation\Documents\802.11\ANA\ControlSubType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TLV%20encodings" TargetMode="External"/><Relationship Id="rId3" Type="http://schemas.openxmlformats.org/officeDocument/2006/relationships/hyperlink" Target="file:///C:\Users\rjstacey\OneDrive%20-%20Intel%20Corporation\Documents\802.11\ANA\ElementIDs" TargetMode="External"/><Relationship Id="rId7" Type="http://schemas.openxmlformats.org/officeDocument/2006/relationships/hyperlink" Target="file:///C:\Users\rjstacey\OneDrive%20-%20Intel%20Corporation\Documents\802.11\ANA\PublicActionFrames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FastBSSTransitionSubElementIDs" TargetMode="External"/><Relationship Id="rId5" Type="http://schemas.openxmlformats.org/officeDocument/2006/relationships/hyperlink" Target="file:///C:\Users\rjstacey\OneDrive%20-%20Intel%20Corporation\Documents\802.11\ANA\ExtendedCapabilities" TargetMode="External"/><Relationship Id="rId4" Type="http://schemas.openxmlformats.org/officeDocument/2006/relationships/hyperlink" Target="file:///C:\Users\rjstacey\OneDrive%20-%20Intel%20Corporation\Documents\802.11\ANA\Element%20ID%20Extension%201" TargetMode="External"/><Relationship Id="rId9" Type="http://schemas.openxmlformats.org/officeDocument/2006/relationships/hyperlink" Target="file:///C:\Users\rjstacey\OneDrive%20-%20Intel%20Corporation\Documents\802.11\ANA\OperatingClassesInJapa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OperatingClassesInJapan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rjstacey\OneDrive%20-%20Intel%20Corporation\Documents\802.11\ANA\dot11StationConfigEntry" TargetMode="External"/><Relationship Id="rId4" Type="http://schemas.openxmlformats.org/officeDocument/2006/relationships/hyperlink" Target="file:///C:\Users\rjstacey\OneDrive%20-%20Intel%20Corporation\Documents\802.11\ANA\OperatingClassesGlob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901537"/>
              </p:ext>
            </p:extLst>
          </p:nvPr>
        </p:nvGraphicFramePr>
        <p:xfrm>
          <a:off x="996950" y="2435225"/>
          <a:ext cx="100250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44063" progId="Word.Document.8">
                  <p:embed/>
                </p:oleObj>
              </mc:Choice>
              <mc:Fallback>
                <p:oleObj name="Document" r:id="rId3" imgW="10457640" imgH="25440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5225"/>
                        <a:ext cx="10025063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64CB-B347-F8AC-CF95-30ED605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MDR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8DA9-4764-4A31-05FF-2B8CB6E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Assigments</a:t>
            </a:r>
            <a:r>
              <a:rPr lang="en-US" dirty="0"/>
              <a:t> documented in https://mentor.ieee.org/802.11/dcn/23/11-23-0717-01-0000-revme-mdr-report.docx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ADD84-6EA7-F4A8-DA04-926DD48D9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84D-93E9-79C4-9EE1-1B9E762D4F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3A91A-7AC6-B562-21A3-6EB9479CC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July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08167"/>
              </p:ext>
            </p:extLst>
          </p:nvPr>
        </p:nvGraphicFramePr>
        <p:xfrm>
          <a:off x="914401" y="2133600"/>
          <a:ext cx="10470067" cy="417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53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42609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218521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65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055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1682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420372"/>
              </p:ext>
            </p:extLst>
          </p:nvPr>
        </p:nvGraphicFramePr>
        <p:xfrm>
          <a:off x="737392" y="1521960"/>
          <a:ext cx="10464003" cy="41930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16-May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16-May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14-Mar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May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1828800" y="88187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2023-07-11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1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 err="1"/>
              <a:t>REVme</a:t>
            </a:r>
            <a:r>
              <a:rPr lang="en-US" dirty="0"/>
              <a:t> MDR final review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Bims </a:t>
            </a:r>
            <a:r>
              <a:rPr lang="en-US" sz="1600" dirty="0">
                <a:hlinkClick r:id="rId5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7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10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7"/>
              </a:rPr>
              <a:t>edward.ks.au@</a:t>
            </a:r>
            <a:r>
              <a:rPr lang="en-US" sz="1600" u="sng" dirty="0">
                <a:hlinkClick r:id="rId7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11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(status below is from May)</a:t>
            </a:r>
          </a:p>
          <a:p>
            <a:r>
              <a:rPr lang="en-GB" sz="1600" dirty="0"/>
              <a:t>11bc – </a:t>
            </a:r>
            <a:r>
              <a:rPr lang="en-GB" sz="1600" b="0" dirty="0"/>
              <a:t>Almost in publication editing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Almost in publication editing</a:t>
            </a:r>
          </a:p>
          <a:p>
            <a:r>
              <a:rPr lang="en-GB" sz="1600" dirty="0"/>
              <a:t>11be –</a:t>
            </a:r>
            <a:r>
              <a:rPr lang="en-GB" sz="1600" b="0" dirty="0"/>
              <a:t> Still having fun. 1005 pages for D3.1. Aligning with baseline (</a:t>
            </a:r>
            <a:r>
              <a:rPr lang="en-GB" sz="1600" b="0" dirty="0" err="1"/>
              <a:t>REVme</a:t>
            </a:r>
            <a:r>
              <a:rPr lang="en-GB" sz="1600" b="0" dirty="0"/>
              <a:t> D3.0). Need a draft of clause 6. Target for D4.0 is still July. Still have 1700 comments to resolve.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r>
              <a:rPr lang="en-GB" sz="1600" b="0" dirty="0"/>
              <a:t>50% of comments resolved. Hope to have D2.0 out of July. Working on clause 6.</a:t>
            </a:r>
            <a:endParaRPr lang="en-US" sz="1600" b="0" dirty="0"/>
          </a:p>
          <a:p>
            <a:r>
              <a:rPr lang="en-GB" sz="1600" dirty="0"/>
              <a:t>11bh – </a:t>
            </a:r>
            <a:r>
              <a:rPr lang="en-GB" sz="1600" b="0" dirty="0"/>
              <a:t>Approved release of D1.0; going to initial ballot out of this meeting.</a:t>
            </a:r>
          </a:p>
          <a:p>
            <a:r>
              <a:rPr lang="en-GB" sz="1600" dirty="0"/>
              <a:t>11bi – </a:t>
            </a:r>
            <a:r>
              <a:rPr lang="en-GB" sz="1600" b="0" dirty="0"/>
              <a:t>Still working on proposed draft text. Based on adjusted timeline expect D0.1 out of September session.</a:t>
            </a:r>
          </a:p>
          <a:p>
            <a:r>
              <a:rPr lang="en-GB" sz="1600" dirty="0"/>
              <a:t>11bk</a:t>
            </a:r>
            <a:r>
              <a:rPr lang="en-GB" sz="1600" b="0" dirty="0"/>
              <a:t> – Still working on SFD, on rev 2. Might have already converged, so will freeze that and move forward with amendment text. D0.1 out of this session.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r>
              <a:rPr lang="en-GB" sz="1600" b="0" dirty="0"/>
              <a:t>Have 417 comments on D3.0. Target D4.0 out of July with initial SA ballot in September. Role in 11az/bd/</a:t>
            </a:r>
            <a:r>
              <a:rPr lang="en-GB" sz="1600" b="0" dirty="0" err="1"/>
              <a:t>bc</a:t>
            </a:r>
            <a:r>
              <a:rPr lang="en-GB" sz="1600" b="0" dirty="0"/>
              <a:t>/bb target around Feb 2024.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r>
              <a:rPr lang="en-US" sz="1800" dirty="0"/>
              <a:t>   A new revision of the ANA database posted May 14, 2023</a:t>
            </a:r>
          </a:p>
          <a:p>
            <a:r>
              <a:rPr lang="en-US" sz="1800" dirty="0">
                <a:hlinkClick r:id="rId2"/>
              </a:rPr>
              <a:t>https://mentor.ieee.org/802.11/dcn/11/11-11-0270-67-0000-ana-database.xls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NOTE: ‘Table 9-120 -- Optional </a:t>
            </a:r>
            <a:r>
              <a:rPr lang="en-US" sz="1800" dirty="0" err="1"/>
              <a:t>subelement</a:t>
            </a:r>
            <a:r>
              <a:rPr lang="en-US" sz="1800" dirty="0"/>
              <a:t> IDs for Neighbor Report” is now ANA administered</a:t>
            </a:r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B481F0-DA67-C20A-88A3-E1E147116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01250"/>
              </p:ext>
            </p:extLst>
          </p:nvPr>
        </p:nvGraphicFramePr>
        <p:xfrm>
          <a:off x="915988" y="2104496"/>
          <a:ext cx="10361615" cy="3762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320">
                  <a:extLst>
                    <a:ext uri="{9D8B030D-6E8A-4147-A177-3AD203B41FA5}">
                      <a16:colId xmlns:a16="http://schemas.microsoft.com/office/drawing/2014/main" val="3515535872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197212787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841210268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1683975515"/>
                    </a:ext>
                  </a:extLst>
                </a:gridCol>
                <a:gridCol w="444256">
                  <a:extLst>
                    <a:ext uri="{9D8B030D-6E8A-4147-A177-3AD203B41FA5}">
                      <a16:colId xmlns:a16="http://schemas.microsoft.com/office/drawing/2014/main" val="267148634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619227017"/>
                    </a:ext>
                  </a:extLst>
                </a:gridCol>
                <a:gridCol w="731715">
                  <a:extLst>
                    <a:ext uri="{9D8B030D-6E8A-4147-A177-3AD203B41FA5}">
                      <a16:colId xmlns:a16="http://schemas.microsoft.com/office/drawing/2014/main" val="2408697007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308757126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46645752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217163858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87767717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718776822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3727998442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2110161295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473558956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3576134126"/>
                    </a:ext>
                  </a:extLst>
                </a:gridCol>
              </a:tblGrid>
              <a:tr h="342082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TransactionID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Type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Status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User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Group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Resource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Doc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Subclause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Location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Name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Req Value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Description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Allocated Value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Requested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Differs?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Reason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12419271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 ID Extension 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Known STA Identification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136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5565267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ExtendedCapabilities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Known STA Identification Enabled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102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437556358"/>
                  </a:ext>
                </a:extLst>
              </a:tr>
              <a:tr h="34208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Info 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9.4.5.1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Network Authentication Type with </a:t>
                      </a:r>
                      <a:br>
                        <a:rPr lang="en-US" sz="500" u="none" strike="noStrike">
                          <a:effectLst/>
                        </a:rPr>
                      </a:br>
                      <a:r>
                        <a:rPr lang="en-US" sz="500" u="none" strike="noStrike">
                          <a:effectLst/>
                        </a:rPr>
                        <a:t>Timestamp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280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809080436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Info 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9.4.5.1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Credential Types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287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480132607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ReasonCodes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TIME_SYNC_LOST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69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980248078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ReasonCodes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TIME_SYNC_LOST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45500715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 Pollable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70167328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 Poll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44406375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PBCC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872056260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Block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638867391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Immediate Block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32172834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Categories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9.4.1.11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9-51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Triggered Unscheduled PS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QoS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19215597"/>
                  </a:ext>
                </a:extLst>
              </a:tr>
              <a:tr h="34208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9" action="ppaction://hlinkfile"/>
                        </a:rPr>
                        <a:t>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Protected Dual of Unprotected DMG Action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34571113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0" action="ppaction://hlinkfile"/>
                        </a:rPr>
                        <a:t>DataSubTypes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CF-End + CF-Ack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88692830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Grant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DMG CF-End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838562444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Sector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173368012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TDD Beamforming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309669982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2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TDD Beamforming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12" action="ppaction://hlinkfile"/>
                        </a:rPr>
                        <a:t>11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160476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9CF10E-FB6F-05B8-3CFF-42E411F7F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95111"/>
              </p:ext>
            </p:extLst>
          </p:nvPr>
        </p:nvGraphicFramePr>
        <p:xfrm>
          <a:off x="949325" y="2058984"/>
          <a:ext cx="10296014" cy="4113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804">
                  <a:extLst>
                    <a:ext uri="{9D8B030D-6E8A-4147-A177-3AD203B41FA5}">
                      <a16:colId xmlns:a16="http://schemas.microsoft.com/office/drawing/2014/main" val="3762198233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245485073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490840090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1316619314"/>
                    </a:ext>
                  </a:extLst>
                </a:gridCol>
                <a:gridCol w="441443">
                  <a:extLst>
                    <a:ext uri="{9D8B030D-6E8A-4147-A177-3AD203B41FA5}">
                      <a16:colId xmlns:a16="http://schemas.microsoft.com/office/drawing/2014/main" val="2461513951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581779992"/>
                    </a:ext>
                  </a:extLst>
                </a:gridCol>
                <a:gridCol w="727083">
                  <a:extLst>
                    <a:ext uri="{9D8B030D-6E8A-4147-A177-3AD203B41FA5}">
                      <a16:colId xmlns:a16="http://schemas.microsoft.com/office/drawing/2014/main" val="2591753453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697941835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3980283967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3184992334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272098809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1983745608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151997861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921211164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236620163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4094863385"/>
                    </a:ext>
                  </a:extLst>
                </a:gridCol>
              </a:tblGrid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157141503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97012526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34747917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927595649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24765053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846940221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64394567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06137586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38235030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4202395418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863825498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14961911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737142109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83755533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65968236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Association Comeback Time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556758564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ExtendedCapabilities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PMKID list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496622182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Service Information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726738504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PMK-R1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R1KH-ID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79753238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PMK-R0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R0KH-ID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029529610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OCI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5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175453947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BIGTK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6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69016971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WIGTK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8946506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Measurement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Measurement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534227785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Measurement Report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Measurement Report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747475276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75606977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Response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Response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54569848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NOT_ALLOWED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859964619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FCC 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491660083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Industry Canada 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23872673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9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Device Serial Number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78723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7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12F86C-58C3-1DA9-5BDD-5C1F54636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68492"/>
              </p:ext>
            </p:extLst>
          </p:nvPr>
        </p:nvGraphicFramePr>
        <p:xfrm>
          <a:off x="915192" y="1981200"/>
          <a:ext cx="10361615" cy="362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320">
                  <a:extLst>
                    <a:ext uri="{9D8B030D-6E8A-4147-A177-3AD203B41FA5}">
                      <a16:colId xmlns:a16="http://schemas.microsoft.com/office/drawing/2014/main" val="58072508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2333485151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554965154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2703855173"/>
                    </a:ext>
                  </a:extLst>
                </a:gridCol>
                <a:gridCol w="444256">
                  <a:extLst>
                    <a:ext uri="{9D8B030D-6E8A-4147-A177-3AD203B41FA5}">
                      <a16:colId xmlns:a16="http://schemas.microsoft.com/office/drawing/2014/main" val="520782096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4045107471"/>
                    </a:ext>
                  </a:extLst>
                </a:gridCol>
                <a:gridCol w="731715">
                  <a:extLst>
                    <a:ext uri="{9D8B030D-6E8A-4147-A177-3AD203B41FA5}">
                      <a16:colId xmlns:a16="http://schemas.microsoft.com/office/drawing/2014/main" val="1230191022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562722929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142140080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013597910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47688410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74161100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2996524573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266532719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1854021520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471349833"/>
                    </a:ext>
                  </a:extLst>
                </a:gridCol>
              </a:tblGrid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6906639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2457280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94221628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1598935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82747981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0168738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01929024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5398580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629377857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7507926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1375535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6161868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1751348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63982003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209219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15914401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33817592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72490891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5190684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17654468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39596492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20975616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80519903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1817951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9640520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58101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911304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4260587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3807274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06624750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2343785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315105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739129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30585278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49819144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753699647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82894923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77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77260069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8700404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89511796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08546083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dot11StationConfigEntry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dot11UnsolicitedBAActivated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189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108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6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14121</TotalTime>
  <Words>3783</Words>
  <Application>Microsoft Office PowerPoint</Application>
  <PresentationFormat>Widescreen</PresentationFormat>
  <Paragraphs>1469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(July 2023)</vt:lpstr>
      <vt:lpstr>Abstract</vt:lpstr>
      <vt:lpstr>Agenda for 2023-07-11 meeting</vt:lpstr>
      <vt:lpstr>Volunteer Editor Contacts</vt:lpstr>
      <vt:lpstr>July 11 roundtable status report</vt:lpstr>
      <vt:lpstr>WG Style Guide, 11be and REVme practice</vt:lpstr>
      <vt:lpstr>ANA changes since May 2023</vt:lpstr>
      <vt:lpstr>ANA changes since May 2023</vt:lpstr>
      <vt:lpstr>ANA changes since May 2023</vt:lpstr>
      <vt:lpstr>REVme MDR</vt:lpstr>
      <vt:lpstr>Clause 6 Re-Write</vt:lpstr>
      <vt:lpstr>Searchable definitions</vt:lpstr>
      <vt:lpstr>That/which in style guide</vt:lpstr>
      <vt:lpstr>Use of field and subfield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457</cp:revision>
  <cp:lastPrinted>1601-01-01T00:00:00Z</cp:lastPrinted>
  <dcterms:created xsi:type="dcterms:W3CDTF">2018-01-07T18:30:13Z</dcterms:created>
  <dcterms:modified xsi:type="dcterms:W3CDTF">2023-07-09T10:51:50Z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