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563" r:id="rId23"/>
    <p:sldId id="443" r:id="rId24"/>
    <p:sldId id="448" r:id="rId25"/>
    <p:sldId id="449" r:id="rId26"/>
    <p:sldId id="447"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varScale="1">
        <p:scale>
          <a:sx n="86" d="100"/>
          <a:sy n="86" d="100"/>
        </p:scale>
        <p:origin x="83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July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802.11-23/0980r0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July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sroy@uw.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T.Sandholm@cablelabs.com" TargetMode="External"/><Relationship Id="rId5" Type="http://schemas.openxmlformats.org/officeDocument/2006/relationships/hyperlink" Target="mailto:pchatzimisios@ihu.gr" TargetMode="External"/><Relationship Id="rId4" Type="http://schemas.openxmlformats.org/officeDocument/2006/relationships/hyperlink" Target="mailto:aiosifidis@ihu.gr"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917-00-0000-liaison-from-wfa-re-energy-efficiency.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0979" TargetMode="External"/><Relationship Id="rId7" Type="http://schemas.openxmlformats.org/officeDocument/2006/relationships/hyperlink" Target="https://mentor.ieee.org/802.11/dcn/23/11-23-0986" TargetMode="External"/><Relationship Id="rId12" Type="http://schemas.openxmlformats.org/officeDocument/2006/relationships/hyperlink" Target="https://mentor.ieee.org/802.11/dcn/23/11-23-088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0978" TargetMode="External"/><Relationship Id="rId11" Type="http://schemas.openxmlformats.org/officeDocument/2006/relationships/hyperlink" Target="https://mentor.ieee.org/802.11/dcn/23/11-23-0987" TargetMode="External"/><Relationship Id="rId5" Type="http://schemas.openxmlformats.org/officeDocument/2006/relationships/hyperlink" Target="https://mentor.ieee.org/802.11/dcn/23/11-23-0985" TargetMode="External"/><Relationship Id="rId10" Type="http://schemas.openxmlformats.org/officeDocument/2006/relationships/hyperlink" Target="https://mentor.ieee.org/802.11/dcn/23/11-23-0999" TargetMode="External"/><Relationship Id="rId4" Type="http://schemas.openxmlformats.org/officeDocument/2006/relationships/hyperlink" Target="https://mentor.ieee.org/802.11/dcn/23/11-23-0980" TargetMode="External"/><Relationship Id="rId9" Type="http://schemas.openxmlformats.org/officeDocument/2006/relationships/hyperlink" Target="https://mentor.ieee.org/802.11/dcn/23/11-23-098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July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2023-07-09</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July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784385892"/>
              </p:ext>
            </p:extLst>
          </p:nvPr>
        </p:nvGraphicFramePr>
        <p:xfrm>
          <a:off x="6248400" y="1719575"/>
          <a:ext cx="5744499" cy="4140299"/>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*recently published, copy available</a:t>
                      </a:r>
                    </a:p>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5780300" cy="369332"/>
          </a:xfrm>
          <a:prstGeom prst="rect">
            <a:avLst/>
          </a:prstGeom>
          <a:solidFill>
            <a:schemeClr val="accent4"/>
          </a:solidFill>
        </p:spPr>
        <p:txBody>
          <a:bodyPr wrap="none" rtlCol="0">
            <a:spAutoFit/>
          </a:bodyPr>
          <a:lstStyle/>
          <a:p>
            <a:r>
              <a:rPr lang="en-US" sz="1800" dirty="0"/>
              <a:t>PAR Extension Request – on September </a:t>
            </a:r>
            <a:r>
              <a:rPr lang="en-US" sz="1800" dirty="0" err="1"/>
              <a:t>NesCom</a:t>
            </a:r>
            <a:r>
              <a:rPr lang="en-US" sz="1800" dirty="0"/>
              <a:t> agenda</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TBD</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185290289"/>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July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July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1" y="2121422"/>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15968" y="1431467"/>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607172860"/>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WG Initial</a:t>
                      </a:r>
                    </a:p>
                  </a:txBody>
                  <a:tcPr/>
                </a:tc>
                <a:tc>
                  <a:txBody>
                    <a:bodyPr/>
                    <a:lstStyle/>
                    <a:p>
                      <a:pPr algn="ctr"/>
                      <a:r>
                        <a:rPr lang="en-GB" sz="2000" b="1" dirty="0" err="1">
                          <a:latin typeface="Calibri" panose="020F0502020204030204" pitchFamily="34" charset="0"/>
                          <a:cs typeface="Calibri" panose="020F0502020204030204" pitchFamily="34" charset="0"/>
                        </a:rPr>
                        <a:t>TGbh</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06-01</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294</a:t>
                      </a:r>
                    </a:p>
                  </a:txBody>
                  <a:tcPr/>
                </a:tc>
                <a:tc>
                  <a:txBody>
                    <a:bodyPr/>
                    <a:lstStyle/>
                    <a:p>
                      <a:pPr algn="ctr"/>
                      <a:r>
                        <a:rPr lang="en-GB" sz="2000" b="1" dirty="0">
                          <a:latin typeface="Calibri" panose="020F0502020204030204" pitchFamily="34" charset="0"/>
                          <a:cs typeface="Calibri" panose="020F0502020204030204" pitchFamily="34" charset="0"/>
                        </a:rPr>
                        <a:t>527</a:t>
                      </a:r>
                    </a:p>
                  </a:txBody>
                  <a:tcPr/>
                </a:tc>
                <a:tc>
                  <a:txBody>
                    <a:bodyPr/>
                    <a:lstStyle/>
                    <a:p>
                      <a:pPr algn="ctr"/>
                      <a:r>
                        <a:rPr lang="en-GB" sz="2000" b="1" dirty="0">
                          <a:latin typeface="Calibri" panose="020F0502020204030204" pitchFamily="34" charset="0"/>
                          <a:cs typeface="Calibri" panose="020F0502020204030204" pitchFamily="34" charset="0"/>
                        </a:rPr>
                        <a:t>247</a:t>
                      </a:r>
                    </a:p>
                  </a:txBody>
                  <a:tcPr/>
                </a:tc>
                <a:tc>
                  <a:txBody>
                    <a:bodyPr/>
                    <a:lstStyle/>
                    <a:p>
                      <a:pPr algn="ctr"/>
                      <a:r>
                        <a:rPr lang="en-GB" sz="2000" b="1" dirty="0">
                          <a:latin typeface="Calibri" panose="020F0502020204030204" pitchFamily="34" charset="0"/>
                          <a:cs typeface="Calibri" panose="020F0502020204030204" pitchFamily="34" charset="0"/>
                        </a:rPr>
                        <a:t>22</a:t>
                      </a:r>
                    </a:p>
                  </a:txBody>
                  <a:tcPr/>
                </a:tc>
                <a:tc>
                  <a:txBody>
                    <a:bodyPr/>
                    <a:lstStyle/>
                    <a:p>
                      <a:pPr algn="ctr"/>
                      <a:r>
                        <a:rPr lang="en-GB" sz="2000" b="1" dirty="0">
                          <a:latin typeface="Calibri" panose="020F0502020204030204" pitchFamily="34" charset="0"/>
                          <a:cs typeface="Calibri" panose="020F0502020204030204" pitchFamily="34" charset="0"/>
                        </a:rPr>
                        <a:t>52</a:t>
                      </a:r>
                    </a:p>
                  </a:txBody>
                  <a:tcPr/>
                </a:tc>
                <a:tc>
                  <a:txBody>
                    <a:bodyPr/>
                    <a:lstStyle/>
                    <a:p>
                      <a:pPr algn="ctr"/>
                      <a:r>
                        <a:rPr lang="en-GB" sz="2000" b="1" dirty="0">
                          <a:latin typeface="Calibri" panose="020F0502020204030204" pitchFamily="34" charset="0"/>
                          <a:cs typeface="Calibri" panose="020F0502020204030204" pitchFamily="34" charset="0"/>
                        </a:rPr>
                        <a:t>62</a:t>
                      </a:r>
                    </a:p>
                  </a:txBody>
                  <a:tcPr/>
                </a:tc>
                <a:tc>
                  <a:txBody>
                    <a:bodyPr/>
                    <a:lstStyle/>
                    <a:p>
                      <a:pPr algn="ctr"/>
                      <a:r>
                        <a:rPr lang="en-GB" sz="2000" b="1" dirty="0">
                          <a:latin typeface="Calibri" panose="020F0502020204030204" pitchFamily="34" charset="0"/>
                          <a:cs typeface="Calibri" panose="020F0502020204030204" pitchFamily="34" charset="0"/>
                        </a:rPr>
                        <a:t>91.8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3"/>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July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2023-03-30</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926496545"/>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83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527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July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July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a:t>.</a:t>
            </a:r>
          </a:p>
          <a:p>
            <a:endParaRPr lang="en-US" sz="2800" b="0" dirty="0"/>
          </a:p>
        </p:txBody>
      </p:sp>
      <p:sp>
        <p:nvSpPr>
          <p:cNvPr id="2" name="Date Placeholder 1"/>
          <p:cNvSpPr>
            <a:spLocks noGrp="1"/>
          </p:cNvSpPr>
          <p:nvPr>
            <p:ph type="dt" sz="half" idx="10"/>
          </p:nvPr>
        </p:nvSpPr>
        <p:spPr/>
        <p:txBody>
          <a:bodyPr/>
          <a:lstStyle/>
          <a:p>
            <a:pPr>
              <a:defRPr/>
            </a:pPr>
            <a:r>
              <a:rPr lang="en-US"/>
              <a:t>July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effectLst/>
              </a:rPr>
              <a:t>A</a:t>
            </a:r>
            <a:r>
              <a:rPr lang="en-US" sz="1600" dirty="0"/>
              <a:t>thanasios </a:t>
            </a:r>
            <a:r>
              <a:rPr lang="en-US" sz="1600" dirty="0" err="1"/>
              <a:t>Iossifides</a:t>
            </a:r>
            <a:r>
              <a:rPr lang="en-US" sz="1600" dirty="0"/>
              <a:t>, International Hellenic University, </a:t>
            </a:r>
            <a:r>
              <a:rPr lang="en-US" sz="1600" dirty="0">
                <a:hlinkClick r:id="rId4"/>
              </a:rPr>
              <a:t>aiosifidis@ihu.gr</a:t>
            </a:r>
            <a:r>
              <a:rPr lang="en-US" sz="1600" dirty="0"/>
              <a:t> – WNG</a:t>
            </a:r>
          </a:p>
          <a:p>
            <a:pPr lvl="1"/>
            <a:r>
              <a:rPr lang="en-US" sz="1600" dirty="0" err="1"/>
              <a:t>Periklis</a:t>
            </a:r>
            <a:r>
              <a:rPr lang="en-US" sz="1600" dirty="0"/>
              <a:t> </a:t>
            </a:r>
            <a:r>
              <a:rPr lang="en-US" sz="1600" dirty="0" err="1"/>
              <a:t>Chatzimisios</a:t>
            </a:r>
            <a:r>
              <a:rPr lang="en-US" sz="1600" dirty="0"/>
              <a:t>, International Hellenic University, </a:t>
            </a:r>
            <a:r>
              <a:rPr lang="en-US" sz="1600" dirty="0">
                <a:hlinkClick r:id="rId5"/>
              </a:rPr>
              <a:t>pchatzimisios@ihu.gr</a:t>
            </a:r>
            <a:r>
              <a:rPr lang="en-US" sz="1600" dirty="0"/>
              <a:t> – WNG</a:t>
            </a:r>
          </a:p>
          <a:p>
            <a:pPr lvl="1"/>
            <a:r>
              <a:rPr lang="en-US" sz="1600" dirty="0"/>
              <a:t>Thomas </a:t>
            </a:r>
            <a:r>
              <a:rPr lang="en-US" sz="1600" dirty="0" err="1"/>
              <a:t>Sandholm</a:t>
            </a:r>
            <a:r>
              <a:rPr lang="en-US" sz="1600" dirty="0"/>
              <a:t>, </a:t>
            </a:r>
            <a:r>
              <a:rPr lang="en-US" sz="1600" dirty="0">
                <a:hlinkClick r:id="rId6"/>
              </a:rPr>
              <a:t>T.Sandholm@cablelabs.com</a:t>
            </a:r>
            <a:r>
              <a:rPr lang="en-US" sz="1600" dirty="0"/>
              <a:t> – WNG</a:t>
            </a:r>
          </a:p>
          <a:p>
            <a:pPr lvl="1"/>
            <a:r>
              <a:rPr lang="en-US" sz="1600" dirty="0"/>
              <a:t>Sumit Roy, University of Washington, </a:t>
            </a:r>
            <a:r>
              <a:rPr lang="en-US" sz="1600" dirty="0">
                <a:hlinkClick r:id="rId7"/>
              </a:rPr>
              <a:t>sroy@uw.edu</a:t>
            </a:r>
            <a:r>
              <a:rPr lang="en-US" sz="1600" dirty="0"/>
              <a:t> - WNG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dirty="0"/>
              <a:t>After this July 2023 session, I will issue a call for candidates for</a:t>
            </a:r>
          </a:p>
          <a:p>
            <a:pPr marL="0" indent="0">
              <a:buNone/>
            </a:pPr>
            <a:endParaRPr lang="en-US" dirty="0"/>
          </a:p>
          <a:p>
            <a:r>
              <a:rPr lang="en-US" dirty="0" err="1"/>
              <a:t>TGbn</a:t>
            </a:r>
            <a:r>
              <a:rPr lang="en-US" dirty="0"/>
              <a:t> Chair, </a:t>
            </a:r>
            <a:r>
              <a:rPr lang="en-US" b="0" dirty="0"/>
              <a:t>anticipating P802.11bn PAR approval by the EC and </a:t>
            </a:r>
            <a:r>
              <a:rPr lang="en-US" b="0" dirty="0" err="1"/>
              <a:t>NesCom</a:t>
            </a:r>
            <a:r>
              <a:rPr lang="en-US" b="0" dirty="0"/>
              <a:t>/Standards Board. First meeting potentially after the September Interim, teleconferences before the November session</a:t>
            </a:r>
          </a:p>
          <a:p>
            <a:r>
              <a:rPr lang="en-US" dirty="0"/>
              <a:t>Integrated Milli-meter Wave Study Group (IMMW SG) Chair – </a:t>
            </a:r>
            <a:r>
              <a:rPr lang="en-US" b="0" dirty="0"/>
              <a:t>First meeting in November, available for September planning </a:t>
            </a:r>
            <a:br>
              <a:rPr lang="en-US" dirty="0"/>
            </a:br>
            <a:endParaRPr lang="en-US" dirty="0"/>
          </a:p>
        </p:txBody>
      </p:sp>
      <p:sp>
        <p:nvSpPr>
          <p:cNvPr id="20483" name="Title 1"/>
          <p:cNvSpPr>
            <a:spLocks noGrp="1"/>
          </p:cNvSpPr>
          <p:nvPr>
            <p:ph type="title"/>
          </p:nvPr>
        </p:nvSpPr>
        <p:spPr/>
        <p:txBody>
          <a:bodyPr/>
          <a:lstStyle/>
          <a:p>
            <a:r>
              <a:rPr lang="en-GB" altLang="en-US" dirty="0"/>
              <a:t>M6.2 Announcements: Call for candidates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7" name="Picture 6">
            <a:extLst>
              <a:ext uri="{FF2B5EF4-FFF2-40B4-BE49-F238E27FC236}">
                <a16:creationId xmlns:a16="http://schemas.microsoft.com/office/drawing/2014/main" id="{463EE2BC-B444-8C8E-8C8F-3E6E0E5681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74750"/>
            <a:ext cx="10615157" cy="5800663"/>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3" name="Picture 2">
            <a:extLst>
              <a:ext uri="{FF2B5EF4-FFF2-40B4-BE49-F238E27FC236}">
                <a16:creationId xmlns:a16="http://schemas.microsoft.com/office/drawing/2014/main" id="{0087C963-A08C-A58C-9F35-D5244E020A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4845"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May to July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8" name="Content Placeholder 7">
            <a:extLst>
              <a:ext uri="{FF2B5EF4-FFF2-40B4-BE49-F238E27FC236}">
                <a16:creationId xmlns:a16="http://schemas.microsoft.com/office/drawing/2014/main" id="{231C1190-92F2-6D83-02D2-E0350F4324D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0242" y="1752600"/>
            <a:ext cx="8679158" cy="4742734"/>
          </a:xfrm>
        </p:spPr>
      </p:pic>
    </p:spTree>
    <p:extLst>
      <p:ext uri="{BB962C8B-B14F-4D97-AF65-F5344CB8AC3E}">
        <p14:creationId xmlns:p14="http://schemas.microsoft.com/office/powerpoint/2010/main" val="178438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(May to July)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9" name="Content Placeholder 8">
            <a:extLst>
              <a:ext uri="{FF2B5EF4-FFF2-40B4-BE49-F238E27FC236}">
                <a16:creationId xmlns:a16="http://schemas.microsoft.com/office/drawing/2014/main" id="{25D39B09-1C41-0D31-3BCD-AE9E5ECE65D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523999"/>
            <a:ext cx="9021294" cy="4929695"/>
          </a:xfrm>
        </p:spPr>
      </p:pic>
    </p:spTree>
    <p:extLst>
      <p:ext uri="{BB962C8B-B14F-4D97-AF65-F5344CB8AC3E}">
        <p14:creationId xmlns:p14="http://schemas.microsoft.com/office/powerpoint/2010/main" val="1515437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July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May 2023:</a:t>
            </a:r>
          </a:p>
          <a:p>
            <a:pPr marL="0" indent="0">
              <a:buNone/>
            </a:pPr>
            <a:r>
              <a:rPr lang="en-US" sz="2000" u="sng" dirty="0"/>
              <a:t>WFA re: UHR Energy Efficiency:</a:t>
            </a:r>
            <a:r>
              <a:rPr lang="en-US" sz="2000" dirty="0"/>
              <a:t> </a:t>
            </a:r>
            <a:r>
              <a:rPr lang="en-US" sz="2000" dirty="0">
                <a:hlinkClick r:id="rId3"/>
              </a:rPr>
              <a:t>https://mentor.ieee.org/802.11/dcn/23/11-23-0917-00-0000-liaison-from-wfa-re-energy-efficiency.docx</a:t>
            </a:r>
            <a:endParaRPr lang="en-US" sz="2000" dirty="0"/>
          </a:p>
          <a:p>
            <a:pPr marL="0" indent="0">
              <a:buNone/>
            </a:pPr>
            <a:endParaRPr lang="en-US" sz="2000" dirty="0"/>
          </a:p>
          <a:p>
            <a:pPr marL="0" indent="0">
              <a:buNone/>
            </a:pPr>
            <a:endParaRPr lang="en-US" sz="2000" dirty="0"/>
          </a:p>
          <a:p>
            <a:pPr marL="0" indent="0">
              <a:buNone/>
            </a:pPr>
            <a:r>
              <a:rPr lang="en-US" sz="2000" dirty="0"/>
              <a:t>Liaisons website, see </a:t>
            </a:r>
            <a:r>
              <a:rPr lang="en-US" sz="2000" dirty="0">
                <a:hlinkClick r:id="rId4"/>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July 2023</a:t>
            </a:r>
          </a:p>
          <a:p>
            <a:pPr marL="0" indent="0">
              <a:buNone/>
            </a:pPr>
            <a:r>
              <a:rPr lang="en-US" altLang="en-US" sz="2800" b="0" dirty="0"/>
              <a:t>UHR SG 3</a:t>
            </a:r>
            <a:r>
              <a:rPr lang="en-US" altLang="en-US" sz="2800" b="0" baseline="30000" dirty="0"/>
              <a:t>rd</a:t>
            </a:r>
            <a:r>
              <a:rPr lang="en-US" altLang="en-US" sz="2800" b="0" dirty="0"/>
              <a:t>  Recharter </a:t>
            </a:r>
          </a:p>
          <a:p>
            <a:pPr marL="0" indent="0">
              <a:buNone/>
            </a:pPr>
            <a:r>
              <a:rPr lang="en-US" altLang="en-US" sz="2800" b="0" dirty="0"/>
              <a:t>AMP SG 1</a:t>
            </a:r>
            <a:r>
              <a:rPr lang="en-US" altLang="en-US" sz="2800" b="0" baseline="30000" dirty="0"/>
              <a:t>st</a:t>
            </a:r>
            <a:r>
              <a:rPr lang="en-US" altLang="en-US" sz="2800" b="0" dirty="0"/>
              <a:t> Recharter</a:t>
            </a:r>
          </a:p>
          <a:p>
            <a:pPr marL="0" indent="0">
              <a:buNone/>
            </a:pPr>
            <a:r>
              <a:rPr lang="en-US" altLang="en-US" sz="2800" b="0" dirty="0"/>
              <a:t>P802.11bn PAR/CSD to </a:t>
            </a:r>
            <a:r>
              <a:rPr lang="en-US" altLang="en-US" sz="2800" b="0" dirty="0" err="1"/>
              <a:t>NesCom</a:t>
            </a:r>
            <a:endParaRPr lang="en-US" altLang="en-US" sz="2800" b="0" dirty="0"/>
          </a:p>
          <a:p>
            <a:pPr marL="0" indent="0">
              <a:buNone/>
            </a:pPr>
            <a:r>
              <a:rPr lang="en-US" altLang="en-US" b="0" dirty="0"/>
              <a:t>P802.11REVme conditional to SA Ballot</a:t>
            </a:r>
            <a:endParaRPr lang="en-US" altLang="en-US" sz="2800" b="0" dirty="0"/>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to </a:t>
            </a:r>
            <a:r>
              <a:rPr lang="en-US" altLang="en-US" sz="2800" b="0" dirty="0" err="1"/>
              <a:t>NesCom</a:t>
            </a:r>
            <a:endParaRPr lang="en-US" altLang="en-US" sz="2800" b="0" dirty="0"/>
          </a:p>
          <a:p>
            <a:pPr marL="0" indent="0">
              <a:buNone/>
            </a:pPr>
            <a:r>
              <a:rPr lang="en-US" altLang="en-US" sz="2800" b="0" dirty="0"/>
              <a:t>P802.11bn PAR to </a:t>
            </a:r>
            <a:r>
              <a:rPr lang="en-US" altLang="en-US" sz="2800" b="0" dirty="0" err="1"/>
              <a:t>NesCom</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July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3105564002"/>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https://mentor.ieee.org/802.11/dcn/23/11-23-0979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https://mentor.ieee.org/802.11/dcn/23/11-23-0980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https://mentor.ieee.org/802.11/dcn/23/11-23-0985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https://mentor.ieee.org/802.11/dcn/23/11-23-0978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https://mentor.ieee.org/802.11/dcn/23/11-23-0986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https://mentor.ieee.org/802.11/dcn/23/11-23-0981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https://mentor.ieee.org/802.11/dcn/23/11-23-0999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https://mentor.ieee.org/802.11/dcn/23/11-23-0987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https://mentor.ieee.org/802.11/dcn/23/11-23-0886</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July 2023 session, reciprocal credit is given for other WG/TAG meetings which occur during the WG11 session, Monday July 10, 2023 10:30 am Berlin time to Friday, July 14, 2023 noon Berlin time. </a:t>
            </a:r>
          </a:p>
          <a:p>
            <a:endParaRPr lang="en-US" altLang="en-US" dirty="0"/>
          </a:p>
          <a:p>
            <a:r>
              <a:rPr lang="en-US" altLang="en-US" dirty="0"/>
              <a:t>The </a:t>
            </a:r>
            <a:r>
              <a:rPr lang="en-US" altLang="en-US" u="sng" dirty="0"/>
              <a:t>July</a:t>
            </a:r>
            <a:r>
              <a:rPr lang="en-US" altLang="en-US" dirty="0"/>
              <a:t> 2023 in-person and electronic meeting DOES count towards voting credit.</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2023-07-11 AM2 and Thursday 2023-07-13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185668</TotalTime>
  <Words>2571</Words>
  <Application>Microsoft Office PowerPoint</Application>
  <PresentationFormat>Widescreen</PresentationFormat>
  <Paragraphs>654</Paragraphs>
  <Slides>28</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7"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July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July Designation of Individual experts</vt:lpstr>
      <vt:lpstr>M6.2 Announcements: Call for candidates</vt:lpstr>
      <vt:lpstr>PowerPoint Presentation</vt:lpstr>
      <vt:lpstr>PowerPoint Presentation</vt:lpstr>
      <vt:lpstr>Attendees by affiliation (attended at least one meeting May to July</vt:lpstr>
      <vt:lpstr>Attendance by subgroup (May to July)</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July 2023</cp:keywords>
  <cp:lastModifiedBy>Stanley, Dorothy</cp:lastModifiedBy>
  <cp:revision>2482</cp:revision>
  <cp:lastPrinted>1998-02-10T13:28:06Z</cp:lastPrinted>
  <dcterms:created xsi:type="dcterms:W3CDTF">1998-02-10T13:07:52Z</dcterms:created>
  <dcterms:modified xsi:type="dcterms:W3CDTF">2023-07-09T17:58:32Z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