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2" r:id="rId4"/>
    <p:sldId id="266" r:id="rId5"/>
    <p:sldId id="270" r:id="rId6"/>
    <p:sldId id="267" r:id="rId7"/>
    <p:sldId id="271" r:id="rId8"/>
    <p:sldId id="274" r:id="rId9"/>
    <p:sldId id="273" r:id="rId10"/>
    <p:sldId id="264" r:id="rId11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802.11-23/0974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802.11-23/0974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802.11-23/0974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802.11-23/0974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802.11-23/0974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en/303600_303699/303687/01.01.01_6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tr/103700_103799/103721/01.01.01_60/tr_103721v010101p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ecfs/document/1052672360914/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11-23/0971</a:t>
            </a:r>
          </a:p>
          <a:p>
            <a:r>
              <a:rPr lang="en-US" dirty="0"/>
              <a:t>Snapshot Slide:						11-23/0972</a:t>
            </a:r>
          </a:p>
          <a:p>
            <a:r>
              <a:rPr lang="en-US" dirty="0"/>
              <a:t>Meeting / Chair’s Slide Deck:		11-23/0973</a:t>
            </a:r>
          </a:p>
          <a:p>
            <a:r>
              <a:rPr lang="en-US" dirty="0"/>
              <a:t>Closing report:						11-23/0974</a:t>
            </a:r>
          </a:p>
          <a:p>
            <a:r>
              <a:rPr lang="en-US" dirty="0"/>
              <a:t>Meeting minutes:				</a:t>
            </a:r>
            <a:r>
              <a:rPr lang="en-US"/>
              <a:t>	11-23/1282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July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&amp; Technical Discussion Items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3D1694-37CB-71BC-8BB3-F5FFFFA92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758413"/>
              </p:ext>
            </p:extLst>
          </p:nvPr>
        </p:nvGraphicFramePr>
        <p:xfrm>
          <a:off x="1916907" y="1654708"/>
          <a:ext cx="5308600" cy="1834083"/>
        </p:xfrm>
        <a:graphic>
          <a:graphicData uri="http://schemas.openxmlformats.org/drawingml/2006/table">
            <a:tbl>
              <a:tblPr/>
              <a:tblGrid>
                <a:gridCol w="3872043">
                  <a:extLst>
                    <a:ext uri="{9D8B030D-6E8A-4147-A177-3AD203B41FA5}">
                      <a16:colId xmlns:a16="http://schemas.microsoft.com/office/drawing/2014/main" val="853182203"/>
                    </a:ext>
                  </a:extLst>
                </a:gridCol>
                <a:gridCol w="1436557">
                  <a:extLst>
                    <a:ext uri="{9D8B030D-6E8A-4147-A177-3AD203B41FA5}">
                      <a16:colId xmlns:a16="http://schemas.microsoft.com/office/drawing/2014/main" val="2701310969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effectLst/>
                          <a:latin typeface="Arial" panose="020B0604020202020204" pitchFamily="34" charset="0"/>
                        </a:rPr>
                        <a:t>Updates ETSI TC BRAN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effectLst/>
                          <a:latin typeface="Arial" panose="020B0604020202020204" pitchFamily="34" charset="0"/>
                        </a:rPr>
                        <a:t>11-23/1230r1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6951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38433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effectLst/>
                          <a:latin typeface="Arial" panose="020B0604020202020204" pitchFamily="34" charset="0"/>
                        </a:rPr>
                        <a:t>Bluetooth SIG July 2023 Update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effectLst/>
                          <a:latin typeface="Arial" panose="020B0604020202020204" pitchFamily="34" charset="0"/>
                        </a:rPr>
                        <a:t>11-23/1033r0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47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053002"/>
                  </a:ext>
                </a:extLst>
              </a:tr>
              <a:tr h="57678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sngStrike" dirty="0">
                          <a:effectLst/>
                          <a:latin typeface="Arial" panose="020B0604020202020204" pitchFamily="34" charset="0"/>
                        </a:rPr>
                        <a:t>(Effect of no-LBT NB on 802.11 devices)</a:t>
                      </a:r>
                      <a:b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==&gt; Deferred to September</a:t>
                      </a:r>
                      <a:b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endParaRPr lang="en-GB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200" b="1" i="0" u="none" strike="sngStrike" dirty="0">
                          <a:effectLst/>
                          <a:latin typeface="Arial" panose="020B0604020202020204" pitchFamily="34" charset="0"/>
                        </a:rPr>
                        <a:t>1-23/1259r0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6594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00886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effectLst/>
                          <a:latin typeface="Arial" panose="020B0604020202020204" pitchFamily="34" charset="0"/>
                        </a:rPr>
                        <a:t>NB with LBT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effectLst/>
                          <a:latin typeface="Arial" panose="020B0604020202020204" pitchFamily="34" charset="0"/>
                        </a:rPr>
                        <a:t>11-23/1279r0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03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ETSI BRAN News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1590"/>
            <a:ext cx="7770813" cy="3084910"/>
          </a:xfrm>
        </p:spPr>
        <p:txBody>
          <a:bodyPr/>
          <a:lstStyle/>
          <a:p>
            <a:pPr marL="0" indent="0"/>
            <a:r>
              <a:rPr lang="en-GB" sz="1600" b="0" dirty="0">
                <a:latin typeface="Helvetica" pitchFamily="2" charset="0"/>
              </a:rPr>
              <a:t>Goal: list EN 301 893 (5 GHz) and EN 303 687 (6 GHz) as </a:t>
            </a:r>
            <a:r>
              <a:rPr lang="en-GB" sz="1600" b="0" dirty="0" err="1">
                <a:latin typeface="Helvetica" pitchFamily="2" charset="0"/>
              </a:rPr>
              <a:t>Hamonized</a:t>
            </a:r>
            <a:r>
              <a:rPr lang="en-GB" sz="1600" b="0" dirty="0">
                <a:latin typeface="Helvetica" pitchFamily="2" charset="0"/>
              </a:rPr>
              <a:t> Standards (HS) in the Official Journal of the EU (OJEU) to ease manufacturers’ self-assessment of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EN 301 893 (5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Document ready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Ongoing technical discussions on Energy Detection Threshold (EDT)</a:t>
            </a:r>
            <a:endParaRPr lang="en-GB" sz="1400" dirty="0">
              <a:latin typeface="Helvetica" pitchFamily="2" charset="0"/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Still </a:t>
            </a:r>
            <a:r>
              <a:rPr lang="en-GB" sz="1400" b="0" dirty="0">
                <a:latin typeface="Helvetica" pitchFamily="2" charset="0"/>
              </a:rPr>
              <a:t>disagreement on specific parts in the EDT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EN 303 687 (6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Covers also 5945 MHz to 6425 MHz available for license-exempt operation in Europe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EN Approval Procedure (ENAP) completed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approved without objection and comments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</a:rPr>
              <a:t>ETSI forwards this standard to European Commission (EC) requesting to list the standard in the Official Journal of the EU (OJEU)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  <a:hlinkClick r:id="rId2"/>
              </a:rPr>
              <a:t>https://www.etsi.org/deliver/etsi_en/303600_303699/303687/01.01.01_60</a:t>
            </a:r>
            <a:r>
              <a:rPr lang="en-GB" sz="1400" dirty="0">
                <a:latin typeface="Helvetica" pitchFamily="2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9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ETSI BRAN News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1590"/>
            <a:ext cx="7770813" cy="308491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EN 303 753 (Wideband Data Transmission Systems (WDTS) for Mobile and Fixed Radio Equipment operating in the 57 - 71 GHz band)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  <a:cs typeface="+mn-cs"/>
              </a:rPr>
              <a:t>Submitted for ENAP (closing 2023-09-14)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  <a:cs typeface="+mn-cs"/>
              </a:rPr>
              <a:t>Submitted for HASTAC review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  <a:cs typeface="+mn-cs"/>
              </a:rPr>
              <a:t>Will be published unmodified unless ENAP comments come in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Helvetica" pitchFamily="2" charset="0"/>
                <a:cs typeface="+mn-cs"/>
              </a:rPr>
              <a:t>Need to be submitted via national bodies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GB" sz="1400" dirty="0" err="1">
                <a:latin typeface="Helvetica" pitchFamily="2" charset="0"/>
                <a:cs typeface="+mn-cs"/>
              </a:rPr>
              <a:t>Coex</a:t>
            </a:r>
            <a:r>
              <a:rPr lang="en-GB" sz="1400" dirty="0">
                <a:latin typeface="Helvetica" pitchFamily="2" charset="0"/>
                <a:cs typeface="+mn-cs"/>
              </a:rPr>
              <a:t> members did not announce any known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TR 103 721 (V1.1.1) (5.8 GHz coexistence)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Published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b="0" dirty="0">
                <a:latin typeface="Helvetica" pitchFamily="2" charset="0"/>
                <a:hlinkClick r:id="rId2"/>
              </a:rPr>
              <a:t>https://www.etsi.org/deliver/etsi_tr/103700_103799/103721/01.01.01_60/tr_103721v010101p.pdf</a:t>
            </a:r>
            <a:r>
              <a:rPr lang="en-GB" sz="1300" b="0" dirty="0">
                <a:latin typeface="Helvetica" pitchFamily="2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68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</a:t>
            </a:r>
            <a:r>
              <a:rPr lang="en-GB" altLang="en-US" dirty="0"/>
              <a:t>Bluetooth SIG Update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Presented spectrum sharing goals from the Bluetooth SIG perspective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Successful sharing in the past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Develop optimal sharing scheme, e.g., in 6 GHz or U-NII-3, 5725 – 5850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filed response to FCC FNPRM 20-51 (6 GHz unlicensed use)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  <a:hlinkClick r:id="rId2"/>
              </a:rPr>
              <a:t>https://www.fcc.gov/ecfs/document/1052672360914/1</a:t>
            </a:r>
            <a:r>
              <a:rPr lang="en-US" sz="1300" b="0" dirty="0">
                <a:latin typeface="Helvetica" pitchFamily="2" charset="0"/>
              </a:rPr>
              <a:t>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“Current wideband regulations are not appropriate for Bluetooth and other narrowband, low-power wireless operations”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“… recommend that FCC complete the rulemaking … and issue a second NPRM to set the rules for narrowband/VLP [device operation] in the band”, for which the “work in ETSI … could be … a starting point”</a:t>
            </a:r>
            <a:endParaRPr lang="en-US" sz="1300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</a:t>
            </a:r>
            <a:r>
              <a:rPr lang="en-GB" altLang="en-US" dirty="0"/>
              <a:t>Bluetooth SIG Update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proposed new Work Item in ETSI BRAN (to start at #120 in September 2023), addressing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Develop (new) channel access scheme for narrowband frequency hopping technologies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New channelization scheme to support next generation technologies with bandwidths exceeding 160 MHz, e. g. 320 MHz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Develop mechanisms  enabling LPI (Low Power Indoor)  client-to-client operations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Development of FBE (Frame Based Equipment) and LBE (Load Based Equipment) parameters for channel access mechanism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08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10C9-E083-0206-6413-388E61FD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Narrowband with LBT Simulations (11-23/1279r0)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028DC-EBE1-218B-16C2-59CCE1184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Looked at scenarios that may illustrate how NB with LBT can be beneficial for NB and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Three configurations are considered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Wi-Fi / NBFH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NBFH / NBFH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NB-UWB / NBFH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all scenarios, the simulation shows performance improvements with LBT vs. without LBT – even for homogeneous NBFH / NBFH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52963-49D1-6D3E-777D-B353AA3424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F2181-AF5D-C5A0-ACCE-9202B9CB8A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D99CBB-20FE-71FC-B355-8E16CD56B4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75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Submission: Effect of no-LBT NB on 802.11 devices (Carlos Aldana, Meta) – </a:t>
            </a:r>
            <a:r>
              <a:rPr lang="en-US" dirty="0" err="1"/>
              <a:t>t.b.c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Note: other coexistence-related topics are welcome. Please contact the </a:t>
            </a:r>
            <a:r>
              <a:rPr lang="en-US" dirty="0" err="1"/>
              <a:t>Coex</a:t>
            </a:r>
            <a:r>
              <a:rPr lang="en-US" dirty="0"/>
              <a:t> Chair or respond to the call for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2707</TotalTime>
  <Words>831</Words>
  <Application>Microsoft Macintosh PowerPoint</Application>
  <PresentationFormat>On-screen Show (16:9)</PresentationFormat>
  <Paragraphs>113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Submissions &amp; Technical Discussion Items</vt:lpstr>
      <vt:lpstr>Coex SC – ETSI BRAN News (1/2)</vt:lpstr>
      <vt:lpstr>Coex SC – ETSI BRAN News (2/2)</vt:lpstr>
      <vt:lpstr>Coex SC – Bluetooth SIG Update (1/2)</vt:lpstr>
      <vt:lpstr>Coex SC – Bluetooth SIG Update (2/2)</vt:lpstr>
      <vt:lpstr>Narrowband with LBT Simulations (11-23/1279r0)</vt:lpstr>
      <vt:lpstr>Plans for September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113</cp:revision>
  <cp:lastPrinted>1601-01-01T00:00:00Z</cp:lastPrinted>
  <dcterms:created xsi:type="dcterms:W3CDTF">2019-09-17T07:48:51Z</dcterms:created>
  <dcterms:modified xsi:type="dcterms:W3CDTF">2023-07-13T11:23:04Z</dcterms:modified>
  <cp:category/>
</cp:coreProperties>
</file>