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68" r:id="rId4"/>
    <p:sldId id="238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83" r:id="rId20"/>
    <p:sldId id="2394" r:id="rId21"/>
    <p:sldId id="314" r:id="rId22"/>
    <p:sldId id="2367" r:id="rId23"/>
    <p:sldId id="2393" r:id="rId24"/>
    <p:sldId id="310" r:id="rId25"/>
    <p:sldId id="295" r:id="rId26"/>
    <p:sldId id="311" r:id="rId27"/>
    <p:sldId id="313"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90" d="100"/>
          <a:sy n="90" d="100"/>
        </p:scale>
        <p:origin x="114" y="33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6/4/2023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46987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9637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802.11-23/0967r0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2/11-22-0651-19-00bh-tgbh-motions-list.pptx" TargetMode="External"/><Relationship Id="rId9" Type="http://schemas.openxmlformats.org/officeDocument/2006/relationships/hyperlink" Target="https://mentor.ieee.org/802.11/dcn/23/11-23-0888-00-00bh-wba-liaison-discussion.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0857-01-00bh-minutes-tgbh-interim-meeting-may-2023.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7" Type="http://schemas.openxmlformats.org/officeDocument/2006/relationships/hyperlink" Target="https://mentor.ieee.org/802.11/dcn/23/11-23-0888-00-00bh-wba-liaison-discussion.ppt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2/11-22-0653-00-0000-2022-march-wba-whitepaper-re-device-identification.pdf" TargetMode="External"/><Relationship Id="rId5" Type="http://schemas.openxmlformats.org/officeDocument/2006/relationships/hyperlink" Target="https://mentor.ieee.org/802.11/dcn/22/11-22-0668-00-0000-liaison-statement-from-wba-re-wi-fi-devices-identification-group.pdf" TargetMode="External"/><Relationship Id="rId4" Type="http://schemas.openxmlformats.org/officeDocument/2006/relationships/hyperlink" Target="https://mentor.ieee.org/802.11/dcn/21/11-21-1141-00-00bh-excerpts-of-wba-document-wi-fi-id-scope.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7" Type="http://schemas.openxmlformats.org/officeDocument/2006/relationships/hyperlink" Target="https://mentor.ieee.org/802.11/dcn/23/11-23-0888-00-00bh-wba-liaison-discussion.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2/11-22-0653-00-0000-2022-march-wba-whitepaper-re-device-identification.pdf" TargetMode="External"/><Relationship Id="rId5" Type="http://schemas.openxmlformats.org/officeDocument/2006/relationships/hyperlink" Target="https://mentor.ieee.org/802.11/dcn/22/11-22-0668-00-0000-liaison-statement-from-wba-re-wi-fi-devices-identification-group.pdf" TargetMode="External"/><Relationship Id="rId4" Type="http://schemas.openxmlformats.org/officeDocument/2006/relationships/hyperlink" Target="https://mentor.ieee.org/802.11/dcn/21/11-21-1141-00-00bh-excerpts-of-wba-document-wi-fi-id-scope.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7" Type="http://schemas.openxmlformats.org/officeDocument/2006/relationships/hyperlink" Target="https://mentor.ieee.org/802.11/dcn/23/11-23-0888-00-00bh-wba-liaison-discussion.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2/11-22-0653-00-0000-2022-march-wba-whitepaper-re-device-identification.pdf" TargetMode="External"/><Relationship Id="rId5" Type="http://schemas.openxmlformats.org/officeDocument/2006/relationships/hyperlink" Target="https://mentor.ieee.org/802.11/dcn/22/11-22-0668-00-0000-liaison-statement-from-wba-re-wi-fi-devices-identification-group.pdf" TargetMode="External"/><Relationship Id="rId4" Type="http://schemas.openxmlformats.org/officeDocument/2006/relationships/hyperlink" Target="https://mentor.ieee.org/802.11/dcn/21/11-21-1141-00-00bh-excerpts-of-wba-document-wi-fi-id-scope.pptx"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NK7vP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TGbh-agenda-2023-July-Plenary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2023-06-04</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10 July 2023, 8:00-10:00 ET </a:t>
            </a:r>
            <a:endParaRPr lang="en-GB" dirty="0"/>
          </a:p>
        </p:txBody>
      </p:sp>
      <p:sp>
        <p:nvSpPr>
          <p:cNvPr id="4098" name="Rectangle 2"/>
          <p:cNvSpPr>
            <a:spLocks noGrp="1" noChangeArrowheads="1"/>
          </p:cNvSpPr>
          <p:nvPr>
            <p:ph idx="1"/>
          </p:nvPr>
        </p:nvSpPr>
        <p:spPr>
          <a:xfrm>
            <a:off x="685800" y="1219200"/>
            <a:ext cx="11049000" cy="51784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200" dirty="0"/>
              <a:t>July Plenary meetings: Monday, 8:00-10:00 (ad hoc); Tuesday, 13:30-15:30; Wednesday 8:00-10:00; Thursday 8:00-10:00</a:t>
            </a:r>
            <a:endParaRPr lang="en-US" altLang="en-US" sz="2200" u="sng" dirty="0"/>
          </a:p>
          <a:p>
            <a:pPr marL="857250" lvl="1" indent="-457200">
              <a:lnSpc>
                <a:spcPct val="90000"/>
              </a:lnSpc>
              <a:spcBef>
                <a:spcPts val="0"/>
              </a:spcBef>
              <a:spcAft>
                <a:spcPts val="600"/>
              </a:spcAft>
              <a:buFont typeface="Arial" panose="020B0604020202020204" pitchFamily="34" charset="0"/>
              <a:buChar char="•"/>
              <a:defRPr/>
            </a:pPr>
            <a:r>
              <a:rPr lang="en-US" sz="2200" dirty="0"/>
              <a:t>Approve March plenary and April/May teleconference minutes</a:t>
            </a:r>
          </a:p>
          <a:p>
            <a:pPr marL="857250" lvl="1" indent="-457200">
              <a:lnSpc>
                <a:spcPct val="90000"/>
              </a:lnSpc>
              <a:spcBef>
                <a:spcPts val="0"/>
              </a:spcBef>
              <a:spcAft>
                <a:spcPts val="600"/>
              </a:spcAft>
              <a:buFont typeface="Arial" panose="020B0604020202020204" pitchFamily="34" charset="0"/>
              <a:buChar char="•"/>
              <a:defRPr/>
            </a:pPr>
            <a:r>
              <a:rPr lang="en-US" sz="2200" dirty="0"/>
              <a:t>Timeline review</a:t>
            </a:r>
          </a:p>
          <a:p>
            <a:pPr marL="457200" indent="-457200">
              <a:lnSpc>
                <a:spcPct val="70000"/>
              </a:lnSpc>
              <a:spcBef>
                <a:spcPts val="300"/>
              </a:spcBef>
              <a:spcAft>
                <a:spcPts val="600"/>
              </a:spcAft>
              <a:buFont typeface="Arial" panose="020B0604020202020204" pitchFamily="34" charset="0"/>
              <a:buChar char="•"/>
              <a:defRPr/>
            </a:pPr>
            <a:r>
              <a:rPr lang="en-US" sz="2200" dirty="0"/>
              <a:t>Issues Tracking: </a:t>
            </a:r>
            <a:r>
              <a:rPr lang="en-US" sz="2200" b="0" dirty="0">
                <a:hlinkClick r:id="rId3"/>
              </a:rPr>
              <a:t>11-21/0332r37</a:t>
            </a:r>
            <a:endParaRPr lang="en-US" sz="2200" b="0" dirty="0"/>
          </a:p>
          <a:p>
            <a:pPr marL="457200"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b="0" dirty="0">
                <a:hlinkClick r:id="rId4"/>
              </a:rPr>
              <a:t>11-22/0651r19</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Results of Initial WG LB (on D1.0):</a:t>
            </a:r>
            <a:r>
              <a:rPr lang="en-US" sz="2200" b="0" dirty="0"/>
              <a:t> &lt;</a:t>
            </a:r>
            <a:r>
              <a:rPr lang="en-US" sz="2200" b="0" dirty="0" err="1"/>
              <a:t>tbd</a:t>
            </a:r>
            <a:r>
              <a:rPr lang="en-US" sz="2200" b="0" dirty="0"/>
              <a:t>&gt;</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a:t>
            </a:r>
            <a:r>
              <a:rPr lang="en-US" sz="2200" b="0" u="sng" dirty="0">
                <a:hlinkClick r:id="rId5"/>
              </a:rPr>
              <a:t>11-21/0703r0</a:t>
            </a:r>
            <a:r>
              <a:rPr lang="en-US" sz="2200" b="0" dirty="0"/>
              <a:t>, </a:t>
            </a:r>
            <a:r>
              <a:rPr lang="en-US" sz="2200" b="0" dirty="0">
                <a:hlinkClick r:id="rId6"/>
              </a:rPr>
              <a:t>11-21/1141r0</a:t>
            </a:r>
            <a:r>
              <a:rPr lang="en-US" sz="2200" b="0" dirty="0"/>
              <a:t>, </a:t>
            </a:r>
            <a:r>
              <a:rPr lang="en-US" sz="2200" b="0" dirty="0">
                <a:hlinkClick r:id="rId7"/>
              </a:rPr>
              <a:t>11-22/0668r0</a:t>
            </a:r>
            <a:r>
              <a:rPr lang="en-US" sz="2200" b="0" dirty="0"/>
              <a:t>, </a:t>
            </a:r>
            <a:r>
              <a:rPr lang="en-US" sz="2200" b="0" dirty="0">
                <a:hlinkClick r:id="rId8"/>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1800" dirty="0">
                <a:hlinkClick r:id="rId9"/>
              </a:rPr>
              <a:t>11-23/0888r0</a:t>
            </a:r>
            <a:r>
              <a:rPr lang="en-US" sz="1800" b="0" dirty="0"/>
              <a:t> Stephen Orr</a:t>
            </a:r>
            <a:endParaRPr lang="en-US" sz="1800" dirty="0"/>
          </a:p>
          <a:p>
            <a:pPr marL="457200" indent="-457200">
              <a:lnSpc>
                <a:spcPct val="70000"/>
              </a:lnSpc>
              <a:spcBef>
                <a:spcPts val="300"/>
              </a:spcBef>
              <a:spcAft>
                <a:spcPts val="600"/>
              </a:spcAft>
              <a:buFont typeface="Arial" panose="020B0604020202020204" pitchFamily="34" charset="0"/>
              <a:buChar char="•"/>
              <a:defRPr/>
            </a:pPr>
            <a:r>
              <a:rPr lang="en-US" sz="2200" dirty="0"/>
              <a:t>Teleconference and September planning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dirty="0"/>
              <a:t>May interim session:</a:t>
            </a:r>
            <a:r>
              <a:rPr lang="en-US" sz="2000" dirty="0"/>
              <a:t> </a:t>
            </a:r>
            <a:r>
              <a:rPr lang="en-US" sz="2000" dirty="0">
                <a:hlinkClick r:id="rId3"/>
              </a:rPr>
              <a:t>11-23/0857r1</a:t>
            </a:r>
            <a:r>
              <a:rPr lang="en-US" sz="2000" dirty="0"/>
              <a:t> </a:t>
            </a:r>
            <a:endParaRPr lang="en-US" dirty="0"/>
          </a:p>
          <a:p>
            <a:pPr marL="857250" lvl="1" indent="-457200">
              <a:lnSpc>
                <a:spcPct val="90000"/>
              </a:lnSpc>
              <a:spcBef>
                <a:spcPts val="0"/>
              </a:spcBef>
              <a:spcAft>
                <a:spcPts val="600"/>
              </a:spcAft>
              <a:buFont typeface="Arial" panose="020B0604020202020204" pitchFamily="34" charset="0"/>
              <a:buChar char="•"/>
              <a:defRPr/>
            </a:pPr>
            <a:r>
              <a:rPr lang="en-US"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000" dirty="0"/>
              <a:t>June 13: &lt;</a:t>
            </a:r>
            <a:r>
              <a:rPr lang="en-US" sz="2000" dirty="0" err="1"/>
              <a:t>tbd</a:t>
            </a:r>
            <a:r>
              <a:rPr lang="en-US" sz="2000" dirty="0"/>
              <a:t>&gt;</a:t>
            </a:r>
          </a:p>
          <a:p>
            <a:pPr marL="457200" indent="-457200">
              <a:lnSpc>
                <a:spcPct val="90000"/>
              </a:lnSpc>
              <a:spcBef>
                <a:spcPts val="0"/>
              </a:spcBef>
              <a:spcAft>
                <a:spcPts val="600"/>
              </a:spcAft>
              <a:buFont typeface="Arial" panose="020B0604020202020204" pitchFamily="34" charset="0"/>
              <a:buChar char="•"/>
              <a:defRPr/>
            </a:pPr>
            <a:r>
              <a:rPr lang="en-US" dirty="0"/>
              <a:t>Moved: </a:t>
            </a:r>
          </a:p>
          <a:p>
            <a:pPr marL="457200" indent="-457200">
              <a:lnSpc>
                <a:spcPct val="90000"/>
              </a:lnSpc>
              <a:spcBef>
                <a:spcPts val="0"/>
              </a:spcBef>
              <a:spcAft>
                <a:spcPts val="600"/>
              </a:spcAft>
              <a:buFont typeface="Arial" panose="020B0604020202020204" pitchFamily="34" charset="0"/>
              <a:buChar char="•"/>
              <a:defRPr/>
            </a:pPr>
            <a:r>
              <a:rPr lang="en-US" dirty="0"/>
              <a:t>Seconded: </a:t>
            </a:r>
          </a:p>
          <a:p>
            <a:pPr marL="457200" indent="-457200">
              <a:lnSpc>
                <a:spcPct val="90000"/>
              </a:lnSpc>
              <a:spcBef>
                <a:spcPts val="0"/>
              </a:spcBef>
              <a:spcAft>
                <a:spcPts val="600"/>
              </a:spcAft>
              <a:buFont typeface="Arial" panose="020B0604020202020204" pitchFamily="34" charset="0"/>
              <a:buChar char="•"/>
              <a:defRPr/>
            </a:pPr>
            <a:r>
              <a:rPr lang="en-US" dirty="0"/>
              <a:t>Result: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Nov 2023</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11 July 2023, 13:30-15:30 ET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May Plenary meetings: Monday, 08:00-10:00; Tuesday, 13:30-15:30; Wednesday 8:00-10:00; Thursday 8:00-10:00</a:t>
            </a:r>
            <a:endParaRPr lang="en-US" altLang="en-US" sz="2400" u="sng" dirty="0"/>
          </a:p>
          <a:p>
            <a:pPr marL="857250" lvl="1" indent="-457200">
              <a:lnSpc>
                <a:spcPct val="90000"/>
              </a:lnSpc>
              <a:spcBef>
                <a:spcPts val="0"/>
              </a:spcBef>
              <a:spcAft>
                <a:spcPts val="600"/>
              </a:spcAft>
              <a:buFont typeface="Arial" panose="020B0604020202020204" pitchFamily="34" charset="0"/>
              <a:buChar char="•"/>
              <a:defRPr/>
            </a:pPr>
            <a:r>
              <a:rPr lang="en-US" sz="2400" dirty="0"/>
              <a:t>Timeline review</a:t>
            </a:r>
          </a:p>
          <a:p>
            <a:pPr marL="457200" indent="-457200">
              <a:lnSpc>
                <a:spcPct val="70000"/>
              </a:lnSpc>
              <a:spcBef>
                <a:spcPts val="300"/>
              </a:spcBef>
              <a:spcAft>
                <a:spcPts val="600"/>
              </a:spcAft>
              <a:buFont typeface="Arial" panose="020B0604020202020204" pitchFamily="34" charset="0"/>
              <a:buChar char="•"/>
              <a:defRPr/>
            </a:pPr>
            <a:r>
              <a:rPr lang="en-US" sz="2800" dirty="0"/>
              <a:t>Comment Resolution</a:t>
            </a:r>
          </a:p>
          <a:p>
            <a:pPr marL="457200" indent="-457200">
              <a:lnSpc>
                <a:spcPct val="70000"/>
              </a:lnSpc>
              <a:spcBef>
                <a:spcPts val="300"/>
              </a:spcBef>
              <a:spcAft>
                <a:spcPts val="600"/>
              </a:spcAft>
              <a:buFont typeface="Arial" panose="020B0604020202020204" pitchFamily="34" charset="0"/>
              <a:buChar char="•"/>
              <a:defRPr/>
            </a:pPr>
            <a:r>
              <a:rPr lang="en-US" sz="2800" dirty="0"/>
              <a:t>Discussion on response to WBA liaisons: </a:t>
            </a:r>
            <a:r>
              <a:rPr lang="en-US" sz="2800" b="0" u="sng" dirty="0">
                <a:hlinkClick r:id="rId3"/>
              </a:rPr>
              <a:t>11-21/0703r0</a:t>
            </a:r>
            <a:r>
              <a:rPr lang="en-US" sz="2800" b="0" dirty="0"/>
              <a:t>, </a:t>
            </a:r>
            <a:r>
              <a:rPr lang="en-US" sz="2800" b="0" dirty="0">
                <a:hlinkClick r:id="rId4"/>
              </a:rPr>
              <a:t>11-21/1141r0</a:t>
            </a:r>
            <a:r>
              <a:rPr lang="en-US" sz="2800" b="0" dirty="0"/>
              <a:t>, </a:t>
            </a:r>
            <a:r>
              <a:rPr lang="en-US" sz="2800" b="0" dirty="0">
                <a:hlinkClick r:id="rId5"/>
              </a:rPr>
              <a:t>11-22/0668r0</a:t>
            </a:r>
            <a:r>
              <a:rPr lang="en-US" sz="2800" b="0" dirty="0"/>
              <a:t>, </a:t>
            </a:r>
            <a:r>
              <a:rPr lang="en-US" sz="2800" b="0" dirty="0">
                <a:hlinkClick r:id="rId6"/>
              </a:rPr>
              <a:t>11-22/0653r0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800" dirty="0">
                <a:hlinkClick r:id="rId7"/>
              </a:rPr>
              <a:t>11-23/0888r0</a:t>
            </a:r>
            <a:r>
              <a:rPr lang="en-US" sz="2800" b="0" dirty="0"/>
              <a:t> Stephen Orr</a:t>
            </a:r>
            <a:endParaRPr lang="en-US" sz="2800" dirty="0"/>
          </a:p>
          <a:p>
            <a:pPr marL="457200" indent="-457200">
              <a:lnSpc>
                <a:spcPct val="70000"/>
              </a:lnSpc>
              <a:spcBef>
                <a:spcPts val="300"/>
              </a:spcBef>
              <a:spcAft>
                <a:spcPts val="600"/>
              </a:spcAft>
              <a:buFont typeface="Arial" panose="020B0604020202020204" pitchFamily="34" charset="0"/>
              <a:buChar char="•"/>
              <a:defRPr/>
            </a:pPr>
            <a:endParaRPr lang="en-US" sz="2800" dirty="0"/>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19</a:t>
            </a:fld>
            <a:endParaRPr lang="en-GB" dirty="0"/>
          </a:p>
        </p:txBody>
      </p:sp>
    </p:spTree>
    <p:extLst>
      <p:ext uri="{BB962C8B-B14F-4D97-AF65-F5344CB8AC3E}">
        <p14:creationId xmlns:p14="http://schemas.microsoft.com/office/powerpoint/2010/main" val="1236999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July 2023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12 July 2023, 08:00-10:00 ET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May Plenary meetings: Monday, 08:00-10:00; Tuesday, 13:30-15:30; Wednesday 8:00-10:00; Thursday 8:00-10:00</a:t>
            </a:r>
            <a:endParaRPr lang="en-US" altLang="en-US" sz="2400" u="sng" dirty="0"/>
          </a:p>
          <a:p>
            <a:pPr marL="857250" lvl="1" indent="-457200">
              <a:lnSpc>
                <a:spcPct val="90000"/>
              </a:lnSpc>
              <a:spcBef>
                <a:spcPts val="0"/>
              </a:spcBef>
              <a:spcAft>
                <a:spcPts val="600"/>
              </a:spcAft>
              <a:buFont typeface="Arial" panose="020B0604020202020204" pitchFamily="34" charset="0"/>
              <a:buChar char="•"/>
              <a:defRPr/>
            </a:pPr>
            <a:r>
              <a:rPr lang="en-US" sz="2400" dirty="0"/>
              <a:t>Timeline review</a:t>
            </a:r>
          </a:p>
          <a:p>
            <a:pPr marL="457200" indent="-457200">
              <a:lnSpc>
                <a:spcPct val="70000"/>
              </a:lnSpc>
              <a:spcBef>
                <a:spcPts val="300"/>
              </a:spcBef>
              <a:spcAft>
                <a:spcPts val="600"/>
              </a:spcAft>
              <a:buFont typeface="Arial" panose="020B0604020202020204" pitchFamily="34" charset="0"/>
              <a:buChar char="•"/>
              <a:defRPr/>
            </a:pPr>
            <a:r>
              <a:rPr lang="en-US" sz="2800" dirty="0"/>
              <a:t>Comment Resolution</a:t>
            </a:r>
          </a:p>
          <a:p>
            <a:pPr marL="457200" indent="-457200">
              <a:lnSpc>
                <a:spcPct val="70000"/>
              </a:lnSpc>
              <a:spcBef>
                <a:spcPts val="300"/>
              </a:spcBef>
              <a:spcAft>
                <a:spcPts val="600"/>
              </a:spcAft>
              <a:buFont typeface="Arial" panose="020B0604020202020204" pitchFamily="34" charset="0"/>
              <a:buChar char="•"/>
              <a:defRPr/>
            </a:pPr>
            <a:r>
              <a:rPr lang="en-US" sz="2800" dirty="0"/>
              <a:t>Discussion on response to WBA liaisons: </a:t>
            </a:r>
            <a:r>
              <a:rPr lang="en-US" sz="2800" b="0" u="sng" dirty="0">
                <a:hlinkClick r:id="rId3"/>
              </a:rPr>
              <a:t>11-21/0703r0</a:t>
            </a:r>
            <a:r>
              <a:rPr lang="en-US" sz="2800" b="0" dirty="0"/>
              <a:t>, </a:t>
            </a:r>
            <a:r>
              <a:rPr lang="en-US" sz="2800" b="0" dirty="0">
                <a:hlinkClick r:id="rId4"/>
              </a:rPr>
              <a:t>11-21/1141r0</a:t>
            </a:r>
            <a:r>
              <a:rPr lang="en-US" sz="2800" b="0" dirty="0"/>
              <a:t>, </a:t>
            </a:r>
            <a:r>
              <a:rPr lang="en-US" sz="2800" b="0" dirty="0">
                <a:hlinkClick r:id="rId5"/>
              </a:rPr>
              <a:t>11-22/0668r0</a:t>
            </a:r>
            <a:r>
              <a:rPr lang="en-US" sz="2800" b="0" dirty="0"/>
              <a:t>, </a:t>
            </a:r>
            <a:r>
              <a:rPr lang="en-US" sz="2800" b="0" dirty="0">
                <a:hlinkClick r:id="rId6"/>
              </a:rPr>
              <a:t>11-22/0653r0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800" dirty="0">
                <a:hlinkClick r:id="rId7"/>
              </a:rPr>
              <a:t>11-23/0888r0</a:t>
            </a:r>
            <a:r>
              <a:rPr lang="en-US" sz="2800" b="0" dirty="0"/>
              <a:t> Stephen Orr</a:t>
            </a:r>
            <a:endParaRPr lang="en-US" sz="2800" dirty="0"/>
          </a:p>
          <a:p>
            <a:pPr marL="457200" indent="-457200">
              <a:lnSpc>
                <a:spcPct val="70000"/>
              </a:lnSpc>
              <a:spcBef>
                <a:spcPts val="300"/>
              </a:spcBef>
              <a:spcAft>
                <a:spcPts val="600"/>
              </a:spcAft>
              <a:buFont typeface="Arial" panose="020B0604020202020204" pitchFamily="34" charset="0"/>
              <a:buChar char="•"/>
              <a:defRPr/>
            </a:pPr>
            <a:endParaRPr lang="en-US" sz="2800" dirty="0"/>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20</a:t>
            </a:fld>
            <a:endParaRPr lang="en-GB" dirty="0"/>
          </a:p>
        </p:txBody>
      </p:sp>
    </p:spTree>
    <p:extLst>
      <p:ext uri="{BB962C8B-B14F-4D97-AF65-F5344CB8AC3E}">
        <p14:creationId xmlns:p14="http://schemas.microsoft.com/office/powerpoint/2010/main" val="4964459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July 2023, 8:00-10:00 ET</a:t>
            </a:r>
            <a:endParaRPr lang="en-GB" dirty="0"/>
          </a:p>
        </p:txBody>
      </p:sp>
      <p:sp>
        <p:nvSpPr>
          <p:cNvPr id="4098" name="Rectangle 2"/>
          <p:cNvSpPr>
            <a:spLocks noGrp="1" noChangeArrowheads="1"/>
          </p:cNvSpPr>
          <p:nvPr>
            <p:ph idx="1"/>
          </p:nvPr>
        </p:nvSpPr>
        <p:spPr>
          <a:xfrm>
            <a:off x="685800" y="1220788"/>
            <a:ext cx="10820399" cy="5254626"/>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May Plenary meetings: Monday, 08:00-10:00; Tuesday, 13:30-15:30; Wednesday 8:00-10:00; Thursday 8:00-10:00</a:t>
            </a:r>
            <a:endParaRPr lang="en-US" altLang="en-US" sz="2400" u="sng" dirty="0"/>
          </a:p>
          <a:p>
            <a:pPr marL="857250" lvl="1" indent="-457200">
              <a:lnSpc>
                <a:spcPct val="90000"/>
              </a:lnSpc>
              <a:spcBef>
                <a:spcPts val="0"/>
              </a:spcBef>
              <a:spcAft>
                <a:spcPts val="600"/>
              </a:spcAft>
              <a:buFont typeface="Arial" panose="020B0604020202020204" pitchFamily="34" charset="0"/>
              <a:buChar char="•"/>
              <a:defRPr/>
            </a:pPr>
            <a:r>
              <a:rPr lang="en-US" sz="2400" dirty="0"/>
              <a:t>Timeline review</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Discussion on response to WBA liaisons: </a:t>
            </a:r>
            <a:r>
              <a:rPr lang="en-US" sz="2800" b="0" u="sng" dirty="0">
                <a:hlinkClick r:id="rId3"/>
              </a:rPr>
              <a:t>11-21/0703r0</a:t>
            </a:r>
            <a:r>
              <a:rPr lang="en-US" sz="2800" b="0" dirty="0"/>
              <a:t>, </a:t>
            </a:r>
            <a:r>
              <a:rPr lang="en-US" sz="2800" b="0" dirty="0">
                <a:hlinkClick r:id="rId4"/>
              </a:rPr>
              <a:t>11-21/1141r0</a:t>
            </a:r>
            <a:r>
              <a:rPr lang="en-US" sz="2800" b="0" dirty="0"/>
              <a:t>, </a:t>
            </a:r>
            <a:r>
              <a:rPr lang="en-US" sz="2800" b="0" dirty="0">
                <a:hlinkClick r:id="rId5"/>
              </a:rPr>
              <a:t>11-22/0668r0</a:t>
            </a:r>
            <a:r>
              <a:rPr lang="en-US" sz="2800" b="0" dirty="0"/>
              <a:t>, </a:t>
            </a:r>
            <a:r>
              <a:rPr lang="en-US" sz="2800" b="0" dirty="0">
                <a:hlinkClick r:id="rId6"/>
              </a:rPr>
              <a:t>11-22/0653r0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800" dirty="0">
                <a:hlinkClick r:id="rId7"/>
              </a:rPr>
              <a:t>11-23/0888r0</a:t>
            </a:r>
            <a:r>
              <a:rPr lang="en-US" sz="2800" b="0" dirty="0"/>
              <a:t> Stephen Orr</a:t>
            </a:r>
            <a:endParaRPr lang="en-US" sz="2800" dirty="0"/>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September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UHR,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Comment resolution on D1.0 Initial Letter Ballot</a:t>
            </a:r>
          </a:p>
          <a:p>
            <a:pPr marL="457200" indent="-457200">
              <a:buFont typeface="Arial" panose="020B0604020202020204" pitchFamily="34" charset="0"/>
              <a:buChar char="•"/>
            </a:pPr>
            <a:r>
              <a:rPr lang="en-US" sz="2800" dirty="0"/>
              <a:t>Response to WBA liaisons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September session?  </a:t>
            </a:r>
            <a:endParaRPr lang="en-US" sz="2800" dirty="0">
              <a:solidFill>
                <a:srgbClr val="FF0000"/>
              </a:solidFill>
            </a:endParaRP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TGbe(MAC/Joint), UHR</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pPr marL="0" indent="0"/>
            <a:r>
              <a:rPr lang="en-US" sz="2800" dirty="0"/>
              <a:t>Time of day?  Tuesday, 9:30-11:30 am ET?</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t> </a:t>
            </a:r>
            <a:r>
              <a:rPr lang="en-US" sz="3200" b="0" dirty="0">
                <a:hlinkClick r:id="rId3"/>
              </a:rPr>
              <a:t>11-21/0332r37</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July 2023 Plenary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March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r>
              <a:rPr lang="en-US" dirty="0">
                <a:latin typeface="+mj-lt"/>
              </a:rPr>
              <a:t> </a:t>
            </a:r>
            <a:r>
              <a:rPr lang="en-US" b="1" u="sng" dirty="0">
                <a:solidFill>
                  <a:srgbClr val="0000FF"/>
                </a:solidFill>
                <a:effectLst/>
                <a:latin typeface="+mj-lt"/>
                <a:ea typeface="Calibri" panose="020F0502020204030204" pitchFamily="34" charset="0"/>
                <a:hlinkClick r:id="rId2"/>
              </a:rPr>
              <a:t>https://cvent.me/NK7vPg</a:t>
            </a:r>
            <a:r>
              <a:rPr lang="en-US" b="1" u="sng" dirty="0">
                <a:solidFill>
                  <a:srgbClr val="0000FF"/>
                </a:solidFill>
                <a:effectLst/>
                <a:latin typeface="+mj-lt"/>
                <a:ea typeface="Calibri" panose="020F0502020204030204" pitchFamily="34" charset="0"/>
              </a:rPr>
              <a:t> </a:t>
            </a:r>
            <a:endParaRPr lang="en-US" dirty="0">
              <a:effectLst/>
              <a:latin typeface="+mj-lt"/>
              <a:ea typeface="Calibri" panose="020F0502020204030204" pitchFamily="34" charset="0"/>
            </a:endParaRPr>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630376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56849</TotalTime>
  <Words>2684</Words>
  <Application>Microsoft Office PowerPoint</Application>
  <PresentationFormat>Widescreen</PresentationFormat>
  <Paragraphs>293</Paragraphs>
  <Slides>27</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Helvetica</vt:lpstr>
      <vt:lpstr>Monotype Sorts</vt:lpstr>
      <vt:lpstr>Times New Roman</vt:lpstr>
      <vt:lpstr>Office Theme</vt:lpstr>
      <vt:lpstr>Document</vt:lpstr>
      <vt:lpstr>TGbh-agenda-2023-July-Plenary</vt:lpstr>
      <vt:lpstr>Abstract</vt:lpstr>
      <vt:lpstr>IEEE 802.11 TGbh   Randomized and Changing MAC Addresses (RCM)</vt:lpstr>
      <vt:lpstr>Registration for the July 802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10 July 2023, 8:00-10:00 ET </vt:lpstr>
      <vt:lpstr>Approve prior TGbh minutes</vt:lpstr>
      <vt:lpstr>Timeline</vt:lpstr>
      <vt:lpstr>TGbh Agenda – 11 July 2023, 13:30-15:30 ET</vt:lpstr>
      <vt:lpstr>TGbh Agenda – 12 July 2023, 08:00-10:00 ET</vt:lpstr>
      <vt:lpstr>TGbh Agenda – 13 July 2023, 8:00-10:00 ET</vt:lpstr>
      <vt:lpstr>September plenary session plan</vt:lpstr>
      <vt:lpstr>TGbh Teleconferences</vt:lpstr>
      <vt:lpstr>Backup material</vt:lpstr>
      <vt:lpstr>TGbh Work organization</vt:lpstr>
      <vt:lpstr>TGbh PAR Scope (emphasis added)</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407</cp:revision>
  <cp:lastPrinted>1601-01-01T00:00:00Z</cp:lastPrinted>
  <dcterms:created xsi:type="dcterms:W3CDTF">2021-01-26T19:12:38Z</dcterms:created>
  <dcterms:modified xsi:type="dcterms:W3CDTF">2023-06-04T23:06:51Z</dcterms:modified>
</cp:coreProperties>
</file>