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898" r:id="rId3"/>
    <p:sldId id="899" r:id="rId4"/>
    <p:sldId id="900" r:id="rId5"/>
    <p:sldId id="901" r:id="rId6"/>
    <p:sldId id="903" r:id="rId7"/>
    <p:sldId id="902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94" autoAdjust="0"/>
    <p:restoredTop sz="83313" autoAdjust="0"/>
  </p:normalViewPr>
  <p:slideViewPr>
    <p:cSldViewPr>
      <p:cViewPr varScale="1">
        <p:scale>
          <a:sx n="71" d="100"/>
          <a:sy n="71" d="100"/>
        </p:scale>
        <p:origin x="1382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7/5/2023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8230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231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6609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0534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802.11-15/0496r1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2015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Edward Au (Marvell Semiconductor)</a:t>
            </a:r>
          </a:p>
        </p:txBody>
      </p:sp>
      <p:sp>
        <p:nvSpPr>
          <p:cNvPr id="3072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mtClean="0"/>
              <a:t>Page </a:t>
            </a:r>
            <a:fld id="{0443A435-A4ED-4F85-A75F-76EA0CCD3928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771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870431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Liaison</a:t>
            </a:r>
            <a:r>
              <a:rPr lang="en-GB" sz="1200" baseline="0" dirty="0" smtClean="0">
                <a:solidFill>
                  <a:srgbClr val="000000"/>
                </a:solidFill>
              </a:rPr>
              <a:t> report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802.11-23/0964r0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cn/23/18-23-0067-09-0000-proposed-response-to-uae-tdra-consultation-on-uwb-and-srd.pdf" TargetMode="External"/><Relationship Id="rId3" Type="http://schemas.openxmlformats.org/officeDocument/2006/relationships/hyperlink" Target="https://mentor.ieee.org/802.18/documents?is_dcn=35&amp;is_year=2022" TargetMode="External"/><Relationship Id="rId7" Type="http://schemas.openxmlformats.org/officeDocument/2006/relationships/hyperlink" Target="https://mentor.ieee.org/802.18/dcn/23/18-23-0066-06-0000-proposed-response-to-china-miit-s-consultation-technical-requirements-and-test-methods-for-new-type-approval-of-wireless-lan-equipment-adopting-ieee-802-11be-technical-standards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23/18-23-0057-03-0000-proposed-response-to-moda-s-consultation-on-the-draft-amendment-of-radio-frequency-supply-plan.pdf" TargetMode="External"/><Relationship Id="rId5" Type="http://schemas.openxmlformats.org/officeDocument/2006/relationships/hyperlink" Target="https://mentor.ieee.org/802.18/dcn/23/18-23-0056-03-0000-proposed-response-to-moda-s-consultation-on-the-draft-amendment-of-table-of-radio-frequency-allocations-of-the-republic-of-china-taiwan.pdf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3/18-23-0068-00-0000-weekly-teleconference-minutes-15-june-2023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enu_news/s-news/01kiban12_02000150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radio-spectrum-policy-group.ec.europa.eu/document/download/9cea690e-cc9a-4a14-920a-8c79dfa528e2_en?filename=RSPG23-026final-draft_RSPG_Opinion_on_6G_development_with_Annexes.pdf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ocuments?is_dcn=38&amp;is_group=0000&amp;is_year=2016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802.18 Liaison Report – July 2023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10 July 2023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RR-TAG at a glance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363200" cy="4113213"/>
          </a:xfrm>
        </p:spPr>
        <p:txBody>
          <a:bodyPr/>
          <a:lstStyle/>
          <a:p>
            <a:pPr algn="just"/>
            <a:r>
              <a:rPr lang="en-US" altLang="en-US" sz="2200" dirty="0"/>
              <a:t>Membership as </a:t>
            </a:r>
            <a:r>
              <a:rPr lang="en-US" altLang="en-US" sz="2200" dirty="0" smtClean="0"/>
              <a:t>of 16 June 2023</a:t>
            </a:r>
            <a:endParaRPr lang="en-US" altLang="en-US" sz="2200" dirty="0"/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50 </a:t>
            </a:r>
            <a:r>
              <a:rPr lang="en-US" altLang="en-US" sz="1800" dirty="0"/>
              <a:t>voters (including 8 on LMSC)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6 </a:t>
            </a:r>
            <a:r>
              <a:rPr lang="en-US" altLang="en-US" sz="1800" dirty="0"/>
              <a:t>nearly voters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/>
              <a:t>9 </a:t>
            </a:r>
            <a:r>
              <a:rPr lang="en-US" altLang="en-US" sz="1800" dirty="0"/>
              <a:t>aspirants </a:t>
            </a:r>
            <a:endParaRPr lang="en-US" altLang="en-US" dirty="0"/>
          </a:p>
          <a:p>
            <a:pPr algn="just"/>
            <a:r>
              <a:rPr lang="en-US" altLang="en-US" sz="2200" dirty="0"/>
              <a:t>Officers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Chair:  Edward Au (Huawei Technologies)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Stuart Kerry (OK-Brit; Self)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Co-Vice Chair:  Al </a:t>
            </a:r>
            <a:r>
              <a:rPr lang="en-US" altLang="en-US" sz="1800" dirty="0" err="1"/>
              <a:t>Petrick</a:t>
            </a:r>
            <a:r>
              <a:rPr lang="en-US" altLang="en-US" sz="1800" dirty="0"/>
              <a:t> (Skyworks Solutions)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Secretary: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algn="just"/>
            <a:r>
              <a:rPr lang="en-US" altLang="en-US" sz="2200" dirty="0"/>
              <a:t>Ad-hoc chair</a:t>
            </a:r>
          </a:p>
          <a:p>
            <a:pPr lvl="1" algn="just">
              <a:spcBef>
                <a:spcPts val="3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Statement Update on Spectrum (ISUS):  Amelia </a:t>
            </a:r>
            <a:r>
              <a:rPr lang="en-US" altLang="en-US" sz="1800" dirty="0" err="1"/>
              <a:t>Andersdotter</a:t>
            </a:r>
            <a:r>
              <a:rPr lang="en-US" altLang="en-US" sz="1800" dirty="0"/>
              <a:t> </a:t>
            </a:r>
            <a:r>
              <a:rPr lang="en-US" altLang="en-US" sz="1800" dirty="0" smtClean="0"/>
              <a:t>(Self)</a:t>
            </a:r>
            <a:endParaRPr lang="en-US" altLang="en-US" sz="1800" dirty="0"/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195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1"/>
            <a:ext cx="10363200" cy="762000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Reviewed the </a:t>
            </a:r>
            <a:r>
              <a:rPr lang="en-US" altLang="en-US" sz="2200" dirty="0">
                <a:hlinkClick r:id="rId3"/>
              </a:rPr>
              <a:t>latest ongoing </a:t>
            </a:r>
            <a:r>
              <a:rPr lang="en-US" altLang="en-US" sz="2200" dirty="0" smtClean="0">
                <a:hlinkClick r:id="rId3"/>
              </a:rPr>
              <a:t>consultations</a:t>
            </a:r>
            <a:r>
              <a:rPr lang="en-US" altLang="en-US" sz="22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Approved </a:t>
            </a:r>
            <a:r>
              <a:rPr lang="en-US" altLang="en-US" sz="2200" dirty="0"/>
              <a:t>the following IEEE 802 </a:t>
            </a:r>
            <a:r>
              <a:rPr lang="en-US" altLang="en-US" sz="2200" dirty="0" smtClean="0"/>
              <a:t>LMSC submissions:</a:t>
            </a:r>
            <a:endParaRPr lang="en-US" altLang="en-US" sz="22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9554389"/>
              </p:ext>
            </p:extLst>
          </p:nvPr>
        </p:nvGraphicFramePr>
        <p:xfrm>
          <a:off x="1295400" y="2529840"/>
          <a:ext cx="9906000" cy="22707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511822"/>
                <a:gridCol w="13941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DCN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en-US" sz="1600" u="none" dirty="0" smtClean="0"/>
                        <a:t>Taiwan MODA’s consultation on draft amendment of “Table of Radio Frequency Allocations of the Republic of China (Taiwan)”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5"/>
                        </a:rPr>
                        <a:t>18-23/0056r3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dirty="0" smtClean="0"/>
                        <a:t>Taiwan MODA’s consultation on </a:t>
                      </a:r>
                      <a:r>
                        <a:rPr lang="en-US" sz="1600" spc="-5" dirty="0" smtClean="0">
                          <a:solidFill>
                            <a:schemeClr val="tx1"/>
                          </a:solidFill>
                          <a:cs typeface="Arial"/>
                        </a:rPr>
                        <a:t>draft amendment of “Radio Frequency Supply Plan” 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6"/>
                        </a:rPr>
                        <a:t>18-23/0057r3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spc="-5" dirty="0" smtClean="0">
                          <a:cs typeface="Arial"/>
                        </a:rPr>
                        <a:t>China MIIT’s consultation </a:t>
                      </a:r>
                      <a:r>
                        <a:rPr lang="en-US" sz="16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“Technical requirements and test methods for new type approval of wireless LAN equipment adopting IEEE 802.11be technical standards” “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hlinkClick r:id="rId7"/>
                        </a:rPr>
                        <a:t>18-23/0066r6</a:t>
                      </a:r>
                      <a:endParaRPr lang="en-US" sz="1600" dirty="0" smtClean="0"/>
                    </a:p>
                    <a:p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spc="-5" dirty="0" smtClean="0">
                          <a:cs typeface="Arial"/>
                        </a:rPr>
                        <a:t>UAE TDRA’s consultation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“TDRA Regulations– Ultra Wide Band and Short Range Devices”</a:t>
                      </a:r>
                      <a:endParaRPr lang="en-US" sz="1600" spc="-5" dirty="0" smtClean="0">
                        <a:cs typeface="Arial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hlinkClick r:id="rId8"/>
                        </a:rPr>
                        <a:t>18-23/0067r9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3657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since the 2023 May interim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1676399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Discussed </a:t>
            </a:r>
            <a:r>
              <a:rPr lang="en-US" altLang="en-US" sz="2200" dirty="0"/>
              <a:t>the latest topics related to spectrum and regulation in Europe, North America, and Asia </a:t>
            </a:r>
            <a:r>
              <a:rPr lang="en-US" altLang="en-US" sz="2200" dirty="0" smtClean="0"/>
              <a:t>Pacific.</a:t>
            </a:r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200" dirty="0" smtClean="0"/>
              <a:t>Update </a:t>
            </a:r>
            <a:r>
              <a:rPr lang="en-US" altLang="en-US" sz="2200" dirty="0"/>
              <a:t>from ETSI BRAN on </a:t>
            </a:r>
            <a:r>
              <a:rPr lang="en-US" altLang="en-US" sz="2200" dirty="0" smtClean="0"/>
              <a:t>15 June 2023 </a:t>
            </a:r>
            <a:r>
              <a:rPr lang="en-US" altLang="en-US" sz="2200" dirty="0"/>
              <a:t>(</a:t>
            </a:r>
            <a:r>
              <a:rPr lang="en-US" altLang="en-US" sz="2200" dirty="0" smtClean="0">
                <a:hlinkClick r:id="rId3"/>
              </a:rPr>
              <a:t>18-23/0068r0</a:t>
            </a:r>
            <a:r>
              <a:rPr lang="en-US" altLang="en-US" sz="2200" dirty="0" smtClean="0"/>
              <a:t>) </a:t>
            </a:r>
            <a:r>
              <a:rPr lang="en-US" altLang="en-US" sz="2200" dirty="0"/>
              <a:t>and </a:t>
            </a:r>
            <a:r>
              <a:rPr lang="en-US" altLang="en-US" sz="2200" dirty="0" smtClean="0"/>
              <a:t>22 June </a:t>
            </a:r>
            <a:r>
              <a:rPr lang="en-US" altLang="en-US" sz="2200" dirty="0" smtClean="0"/>
              <a:t>2023.</a:t>
            </a:r>
            <a:endParaRPr lang="en-US" altLang="en-US" sz="2200" dirty="0"/>
          </a:p>
          <a:p>
            <a:pPr marL="0" indent="0" algn="just">
              <a:spcAft>
                <a:spcPts val="600"/>
              </a:spcAft>
            </a:pP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Review </a:t>
            </a:r>
            <a:r>
              <a:rPr lang="en-US" altLang="en-US" sz="2200" dirty="0">
                <a:cs typeface="Arial" panose="020B0604020202020204" pitchFamily="34" charset="0"/>
              </a:rPr>
              <a:t>and discuss the possibility of preparing response to selected ongoing </a:t>
            </a:r>
            <a:r>
              <a:rPr lang="en-US" altLang="en-US" sz="2200" dirty="0" smtClean="0">
                <a:cs typeface="Arial" panose="020B0604020202020204" pitchFamily="34" charset="0"/>
              </a:rPr>
              <a:t>consultations and liaison statements</a:t>
            </a:r>
            <a:endParaRPr lang="en-US" altLang="en-US" sz="2200" dirty="0" smtClean="0">
              <a:cs typeface="Arial" panose="020B0604020202020204" pitchFamily="34" charset="0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Japan MIC:  </a:t>
            </a:r>
            <a:r>
              <a:rPr lang="en-GB" sz="1800" u="sng" dirty="0">
                <a:hlinkClick r:id="rId3"/>
              </a:rPr>
              <a:t>Call for comments on the draft ministerial ordinance for partial revision of the Ordinance for Radio </a:t>
            </a:r>
            <a:r>
              <a:rPr lang="en-GB" sz="1800" u="sng" dirty="0" smtClean="0">
                <a:hlinkClick r:id="rId3"/>
              </a:rPr>
              <a:t>Equipment</a:t>
            </a:r>
            <a:endParaRPr lang="en-US" sz="18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EC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RSPG:  </a:t>
            </a:r>
            <a:r>
              <a:rPr lang="en-US" sz="1800" u="sng" dirty="0">
                <a:cs typeface="Arial"/>
                <a:hlinkClick r:id="rId4"/>
              </a:rPr>
              <a:t>Public Consultation on the Draft RSPG Opinion “The development of 6G and possible implications for spectrum needs and guidance on the rollout of future wireless broadband networks</a:t>
            </a:r>
            <a:r>
              <a:rPr lang="en-US" sz="1800" u="sng" dirty="0" smtClean="0">
                <a:cs typeface="Arial"/>
                <a:hlinkClick r:id="rId4"/>
              </a:rPr>
              <a:t>”</a:t>
            </a:r>
            <a:endParaRPr lang="en-US" sz="1800" u="sng" dirty="0" smtClean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APG23-6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meeting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ETSI ISG THZ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>
                <a:cs typeface="Arial" panose="020B0604020202020204" pitchFamily="34" charset="0"/>
              </a:rPr>
              <a:t>Discussed the latest topics related to spectrum and regulation in Europe, North America, and Asia Pacific.</a:t>
            </a: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20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847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4394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this </a:t>
            </a:r>
            <a:r>
              <a:rPr lang="en-US" sz="2800" dirty="0" smtClean="0">
                <a:solidFill>
                  <a:srgbClr val="0070C0"/>
                </a:solidFill>
              </a:rPr>
              <a:t>week 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4648200"/>
          </a:xfrm>
        </p:spPr>
        <p:txBody>
          <a:bodyPr/>
          <a:lstStyle/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en-US" sz="2200" dirty="0" smtClean="0">
                <a:cs typeface="Arial" panose="020B0604020202020204" pitchFamily="34" charset="0"/>
              </a:rPr>
              <a:t>Member </a:t>
            </a:r>
            <a:r>
              <a:rPr lang="en-US" altLang="en-US" sz="2200" dirty="0">
                <a:cs typeface="Arial" panose="020B0604020202020204" pitchFamily="34" charset="0"/>
              </a:rPr>
              <a:t>enrichment </a:t>
            </a:r>
            <a:r>
              <a:rPr lang="en-US" altLang="en-US" sz="2200" dirty="0" smtClean="0">
                <a:cs typeface="Arial" panose="020B0604020202020204" pitchFamily="34" charset="0"/>
              </a:rPr>
              <a:t>activities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Title:  Spectrum </a:t>
            </a:r>
            <a:r>
              <a:rPr lang="en-US" altLang="en-US" sz="1800" dirty="0">
                <a:cs typeface="Arial" panose="020B0604020202020204" pitchFamily="34" charset="0"/>
              </a:rPr>
              <a:t>Sensibilities: 2030 and </a:t>
            </a:r>
            <a:r>
              <a:rPr lang="en-US" altLang="en-US" sz="1800" dirty="0" smtClean="0">
                <a:cs typeface="Arial" panose="020B0604020202020204" pitchFamily="34" charset="0"/>
              </a:rPr>
              <a:t>Beyond</a:t>
            </a: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 smtClean="0">
                <a:cs typeface="Arial" panose="020B0604020202020204" pitchFamily="34" charset="0"/>
              </a:rPr>
              <a:t>Author:  Rich Kennedy </a:t>
            </a:r>
            <a:r>
              <a:rPr lang="en-US" altLang="en-US" sz="1800" smtClean="0">
                <a:cs typeface="Arial" panose="020B0604020202020204" pitchFamily="34" charset="0"/>
              </a:rPr>
              <a:t>(Bluetooth SIG)</a:t>
            </a:r>
            <a:endParaRPr lang="en-US" altLang="en-US" sz="1800" dirty="0" smtClean="0">
              <a:cs typeface="Arial" panose="020B0604020202020204" pitchFamily="34" charset="0"/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Abstract:  The global RF spectrum maps represent decades of adding licensees and unlicensed/license-exempt spectrum based on available spaces, not optimization of the applications being supported. This had led to a very complicated, and in some cases unworkable situations for new technologies.  The only real solution for the next 100 years is a full study of how best to remap spectrum based on today's understanding of spectrum needs, application optimization, and continued technology advances.</a:t>
            </a:r>
            <a:endParaRPr lang="en-US" sz="1800" dirty="0">
              <a:solidFill>
                <a:srgbClr val="FF0000"/>
              </a:solidFill>
            </a:endParaRPr>
          </a:p>
          <a:p>
            <a:pPr lvl="1" algn="just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en-US" sz="1800" dirty="0" smtClean="0">
              <a:cs typeface="Arial" panose="020B0604020202020204" pitchFamily="34" charset="0"/>
            </a:endParaRPr>
          </a:p>
          <a:p>
            <a:pPr algn="just">
              <a:spcBef>
                <a:spcPts val="1800"/>
              </a:spcBef>
              <a:buFont typeface="Arial" panose="020B0604020202020204" pitchFamily="34" charset="0"/>
              <a:buChar char="•"/>
            </a:pPr>
            <a:endParaRPr lang="en-US" altLang="en-US" sz="1800" dirty="0">
              <a:cs typeface="Arial" panose="020B0604020202020204" pitchFamily="34" charset="0"/>
            </a:endParaRPr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4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DF74957A-69EC-42A8-8BAE-B809CC315B71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200" b="0"/>
          </a:p>
        </p:txBody>
      </p:sp>
      <p:sp>
        <p:nvSpPr>
          <p:cNvPr id="29699" name="Rectangle 2"/>
          <p:cNvSpPr txBox="1">
            <a:spLocks noChangeArrowheads="1"/>
          </p:cNvSpPr>
          <p:nvPr/>
        </p:nvSpPr>
        <p:spPr bwMode="auto">
          <a:xfrm>
            <a:off x="914400" y="533400"/>
            <a:ext cx="10287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3200" dirty="0">
                <a:solidFill>
                  <a:schemeClr val="tx2"/>
                </a:solidFill>
              </a:rPr>
              <a:t>Future meeting schedule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2000" dirty="0">
                <a:solidFill>
                  <a:schemeClr val="tx2"/>
                </a:solidFill>
              </a:rPr>
              <a:t>(scheduled till the September 2023 interim)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3904825"/>
              </p:ext>
            </p:extLst>
          </p:nvPr>
        </p:nvGraphicFramePr>
        <p:xfrm>
          <a:off x="914400" y="1828801"/>
          <a:ext cx="10287000" cy="1925637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38400"/>
                <a:gridCol w="7848600"/>
              </a:tblGrid>
              <a:tr h="370901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Events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Date and time*</a:t>
                      </a:r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Weekly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dirty="0" smtClean="0"/>
                        <a:t>teleconference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3:00pm ET to 3:55pm ET,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Every Thursdays</a:t>
                      </a:r>
                    </a:p>
                    <a:p>
                      <a:r>
                        <a:rPr lang="en-US" sz="1500" dirty="0" smtClean="0"/>
                        <a:t>20 July 2023 to 21 September 2023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</a:tr>
              <a:tr h="77736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ISUS</a:t>
                      </a:r>
                      <a:r>
                        <a:rPr lang="en-US" sz="1500" baseline="0" dirty="0" smtClean="0"/>
                        <a:t> ad-hoc</a:t>
                      </a:r>
                      <a:endParaRPr lang="en-US" sz="1500" dirty="0"/>
                    </a:p>
                  </a:txBody>
                  <a:tcPr marL="91433" marR="91433" marT="45728" marB="45728"/>
                </a:tc>
                <a:tc>
                  <a:txBody>
                    <a:bodyPr/>
                    <a:lstStyle/>
                    <a:p>
                      <a:r>
                        <a:rPr lang="en-US" sz="1500" baseline="0" dirty="0" smtClean="0"/>
                        <a:t>12:00pm ET to 1:00pm ET,</a:t>
                      </a:r>
                    </a:p>
                    <a:p>
                      <a:r>
                        <a:rPr lang="en-US" sz="1500" baseline="0" dirty="0" smtClean="0"/>
                        <a:t>Every Fridays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21 July 2023 to 22 September 2023</a:t>
                      </a:r>
                    </a:p>
                  </a:txBody>
                  <a:tcPr marL="91433" marR="91433" marT="45728" marB="45728"/>
                </a:tc>
              </a:tr>
            </a:tbl>
          </a:graphicData>
        </a:graphic>
      </p:graphicFrame>
      <p:sp>
        <p:nvSpPr>
          <p:cNvPr id="29716" name="Rectangle 7"/>
          <p:cNvSpPr>
            <a:spLocks noChangeArrowheads="1"/>
          </p:cNvSpPr>
          <p:nvPr/>
        </p:nvSpPr>
        <p:spPr bwMode="auto">
          <a:xfrm>
            <a:off x="914400" y="6096000"/>
            <a:ext cx="105156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500" dirty="0">
                <a:cs typeface="Arial" panose="020B0604020202020204" pitchFamily="34" charset="0"/>
              </a:rPr>
              <a:t>*Call in info is also available at </a:t>
            </a:r>
            <a:r>
              <a:rPr lang="en-US" altLang="en-US" sz="1500" dirty="0">
                <a:cs typeface="Arial" panose="020B0604020202020204" pitchFamily="34" charset="0"/>
                <a:hlinkClick r:id="rId3"/>
              </a:rPr>
              <a:t>18-16/0038</a:t>
            </a:r>
            <a:r>
              <a:rPr lang="en-US" altLang="en-US" sz="1500" dirty="0">
                <a:cs typeface="Arial" panose="020B0604020202020204" pitchFamily="34" charset="0"/>
              </a:rPr>
              <a:t> and the 802.18 </a:t>
            </a:r>
            <a:r>
              <a:rPr lang="en-US" altLang="en-US" sz="1500" dirty="0">
                <a:cs typeface="Arial" panose="020B0604020202020204" pitchFamily="34" charset="0"/>
                <a:hlinkClick r:id="rId4"/>
              </a:rPr>
              <a:t>Google Calendar</a:t>
            </a:r>
            <a:endParaRPr lang="en-US" altLang="en-US" sz="1500" dirty="0">
              <a:cs typeface="Arial" panose="020B0604020202020204" pitchFamily="34" charset="0"/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July 2023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3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69315</TotalTime>
  <Words>619</Words>
  <Application>Microsoft Office PowerPoint</Application>
  <PresentationFormat>Widescreen</PresentationFormat>
  <Paragraphs>113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802.18 Liaison Report – July 2023</vt:lpstr>
      <vt:lpstr>RR-TAG at a glance</vt:lpstr>
      <vt:lpstr>Progress since the 2023 May interim (1)</vt:lpstr>
      <vt:lpstr>Progress since the 2023 May interim (2)</vt:lpstr>
      <vt:lpstr>Objectives this week (1)</vt:lpstr>
      <vt:lpstr>Objectives this week (2)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11-23/0964r0</dc:title>
  <dc:creator>Edward Au</dc:creator>
  <cp:keywords>10 July 2023</cp:keywords>
  <cp:lastModifiedBy>Edward Au</cp:lastModifiedBy>
  <cp:revision>4973</cp:revision>
  <cp:lastPrinted>1601-01-01T00:00:00Z</cp:lastPrinted>
  <dcterms:created xsi:type="dcterms:W3CDTF">2016-03-03T14:54:45Z</dcterms:created>
  <dcterms:modified xsi:type="dcterms:W3CDTF">2023-07-05T06:35:35Z</dcterms:modified>
  <cp:category>Liaison Report</cp:category>
</cp:coreProperties>
</file>