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comment1.xml" ContentType="application/vnd.openxmlformats-officedocument.presentationml.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7"/>
  </p:notesMasterIdLst>
  <p:handoutMasterIdLst>
    <p:handoutMasterId r:id="rId108"/>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204" r:id="rId20"/>
    <p:sldId id="1235" r:id="rId21"/>
    <p:sldId id="1236" r:id="rId22"/>
    <p:sldId id="1249" r:id="rId23"/>
    <p:sldId id="1260" r:id="rId24"/>
    <p:sldId id="1261" r:id="rId25"/>
    <p:sldId id="1066" r:id="rId26"/>
    <p:sldId id="933" r:id="rId27"/>
    <p:sldId id="877" r:id="rId28"/>
    <p:sldId id="1081" r:id="rId29"/>
    <p:sldId id="897" r:id="rId30"/>
    <p:sldId id="1201" r:id="rId31"/>
    <p:sldId id="1202" r:id="rId32"/>
    <p:sldId id="905" r:id="rId33"/>
    <p:sldId id="1163" r:id="rId34"/>
    <p:sldId id="1164" r:id="rId35"/>
    <p:sldId id="1165" r:id="rId36"/>
    <p:sldId id="1166" r:id="rId37"/>
    <p:sldId id="1205" r:id="rId38"/>
    <p:sldId id="1206" r:id="rId39"/>
    <p:sldId id="1207" r:id="rId40"/>
    <p:sldId id="1208" r:id="rId41"/>
    <p:sldId id="1209" r:id="rId42"/>
    <p:sldId id="1210" r:id="rId43"/>
    <p:sldId id="1211" r:id="rId44"/>
    <p:sldId id="1212" r:id="rId45"/>
    <p:sldId id="1213" r:id="rId46"/>
    <p:sldId id="1214" r:id="rId47"/>
    <p:sldId id="1215" r:id="rId48"/>
    <p:sldId id="1216" r:id="rId49"/>
    <p:sldId id="1217" r:id="rId50"/>
    <p:sldId id="1218" r:id="rId51"/>
    <p:sldId id="1219" r:id="rId52"/>
    <p:sldId id="1220" r:id="rId53"/>
    <p:sldId id="1221" r:id="rId54"/>
    <p:sldId id="1222" r:id="rId55"/>
    <p:sldId id="1223" r:id="rId56"/>
    <p:sldId id="1224" r:id="rId57"/>
    <p:sldId id="1225" r:id="rId58"/>
    <p:sldId id="1226" r:id="rId59"/>
    <p:sldId id="1227" r:id="rId60"/>
    <p:sldId id="1228" r:id="rId61"/>
    <p:sldId id="1229" r:id="rId62"/>
    <p:sldId id="1230" r:id="rId63"/>
    <p:sldId id="1232" r:id="rId64"/>
    <p:sldId id="1233" r:id="rId65"/>
    <p:sldId id="1234" r:id="rId66"/>
    <p:sldId id="1237" r:id="rId67"/>
    <p:sldId id="1238" r:id="rId68"/>
    <p:sldId id="1239" r:id="rId69"/>
    <p:sldId id="1240" r:id="rId70"/>
    <p:sldId id="1241" r:id="rId71"/>
    <p:sldId id="1242" r:id="rId72"/>
    <p:sldId id="1243" r:id="rId73"/>
    <p:sldId id="1244" r:id="rId74"/>
    <p:sldId id="1245" r:id="rId75"/>
    <p:sldId id="1246" r:id="rId76"/>
    <p:sldId id="1247" r:id="rId77"/>
    <p:sldId id="1248" r:id="rId78"/>
    <p:sldId id="1259" r:id="rId79"/>
    <p:sldId id="1251" r:id="rId80"/>
    <p:sldId id="1252" r:id="rId81"/>
    <p:sldId id="1253" r:id="rId82"/>
    <p:sldId id="1255" r:id="rId83"/>
    <p:sldId id="1256" r:id="rId84"/>
    <p:sldId id="1257" r:id="rId85"/>
    <p:sldId id="1258" r:id="rId86"/>
    <p:sldId id="1270" r:id="rId87"/>
    <p:sldId id="1271" r:id="rId88"/>
    <p:sldId id="1272" r:id="rId89"/>
    <p:sldId id="1273" r:id="rId90"/>
    <p:sldId id="1274" r:id="rId91"/>
    <p:sldId id="1275" r:id="rId92"/>
    <p:sldId id="1276" r:id="rId93"/>
    <p:sldId id="1277" r:id="rId94"/>
    <p:sldId id="1278" r:id="rId95"/>
    <p:sldId id="1279" r:id="rId96"/>
    <p:sldId id="1280" r:id="rId97"/>
    <p:sldId id="1281" r:id="rId98"/>
    <p:sldId id="1282" r:id="rId99"/>
    <p:sldId id="1283" r:id="rId100"/>
    <p:sldId id="1284" r:id="rId101"/>
    <p:sldId id="1287" r:id="rId102"/>
    <p:sldId id="1285" r:id="rId103"/>
    <p:sldId id="1286" r:id="rId104"/>
    <p:sldId id="842" r:id="rId105"/>
    <p:sldId id="1024" r:id="rId10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7" autoAdjust="0"/>
    <p:restoredTop sz="93213" autoAdjust="0"/>
  </p:normalViewPr>
  <p:slideViewPr>
    <p:cSldViewPr>
      <p:cViewPr varScale="1">
        <p:scale>
          <a:sx n="91" d="100"/>
          <a:sy n="91" d="100"/>
        </p:scale>
        <p:origin x="197"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notesMaster" Target="notesMasters/notes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handoutMaster" Target="handoutMasters/handout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commentAuthors" Target="commentAuthor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00086864"/>
        <c:axId val="-300081424"/>
      </c:barChart>
      <c:catAx>
        <c:axId val="-3000868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00081424"/>
        <c:crosses val="autoZero"/>
        <c:auto val="1"/>
        <c:lblAlgn val="ctr"/>
        <c:lblOffset val="100"/>
        <c:noMultiLvlLbl val="0"/>
      </c:catAx>
      <c:valAx>
        <c:axId val="-30008142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0008686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2337206"/>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128995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917469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0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28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349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11352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52324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7297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425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64543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3872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41403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83100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4144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0253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698790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80472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689274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524564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905426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266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997462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871751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431212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384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780351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648168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64205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14550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404610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61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239193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191977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454692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871370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211030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33490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77695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23209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341039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5497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724564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915903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672553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556883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941347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50821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56647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800248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12499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71083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950199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4457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27214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1583221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6997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978826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325682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458790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783724"/>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03883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054324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690725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955995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149459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063799"/>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909698"/>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7023175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9629398"/>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808120"/>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162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802.11-23/0957r13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1-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t>
            </a:r>
            <a:r>
              <a:rPr lang="en-US" altLang="zh-CN" sz="1800" b="1" kern="0" dirty="0"/>
              <a:t>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9784315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6764314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a:t>
            </a:r>
            <a:r>
              <a:rPr lang="en-US" altLang="zh-CN" sz="3200" dirty="0" smtClean="0"/>
              <a:t>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210825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971986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70823520"/>
              </p:ext>
            </p:extLst>
          </p:nvPr>
        </p:nvGraphicFramePr>
        <p:xfrm>
          <a:off x="3429000" y="1600200"/>
          <a:ext cx="8305801" cy="52384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200" kern="1200" dirty="0" smtClean="0">
                          <a:solidFill>
                            <a:srgbClr val="00B050"/>
                          </a:solidFill>
                          <a:latin typeface="+mn-lt"/>
                          <a:ea typeface="+mn-ea"/>
                          <a:cs typeface="+mn-cs"/>
                        </a:rPr>
                        <a:t>23/</a:t>
                      </a:r>
                      <a:r>
                        <a:rPr lang="pt-BR" altLang="zh-CN" sz="1200" kern="1200" dirty="0" smtClean="0">
                          <a:solidFill>
                            <a:srgbClr val="00B050"/>
                          </a:solidFill>
                          <a:latin typeface="+mn-lt"/>
                          <a:ea typeface="+mn-ea"/>
                          <a:cs typeface="+mn-cs"/>
                        </a:rPr>
                        <a:t>1223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Dibakar Das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CR for Misc CIDs (12 CIDs),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30 mins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23/1107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Zinan Lin (InterDigital)</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 1793</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346-373</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12912746"/>
              </p:ext>
            </p:extLst>
          </p:nvPr>
        </p:nvGraphicFramePr>
        <p:xfrm>
          <a:off x="3429000" y="1600200"/>
          <a:ext cx="8305801" cy="396264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Reporting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LB272_reporting_cid_resolution_part3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23/1197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1689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904438552"/>
              </p:ext>
            </p:extLst>
          </p:nvPr>
        </p:nvGraphicFramePr>
        <p:xfrm>
          <a:off x="3429000" y="1600200"/>
          <a:ext cx="8305801" cy="261499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 Part 2,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6935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742973191"/>
              </p:ext>
            </p:extLst>
          </p:nvPr>
        </p:nvGraphicFramePr>
        <p:xfrm>
          <a:off x="3429000" y="1600200"/>
          <a:ext cx="8305801" cy="41457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rgbClr val="00B050"/>
                          </a:solidFill>
                          <a:latin typeface="+mn-lt"/>
                          <a:ea typeface="+mn-ea"/>
                          <a:cs typeface="+mn-cs"/>
                        </a:rPr>
                        <a:t>lb272 cid 1673 utilizing legacy sta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23/1219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677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374-384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49329457"/>
              </p:ext>
            </p:extLst>
          </p:nvPr>
        </p:nvGraphicFramePr>
        <p:xfrm>
          <a:off x="3429000" y="1600200"/>
          <a:ext cx="8305801" cy="370816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37685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895132647"/>
              </p:ext>
            </p:extLst>
          </p:nvPr>
        </p:nvGraphicFramePr>
        <p:xfrm>
          <a:off x="3429000" y="1600200"/>
          <a:ext cx="8305801" cy="48010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200" kern="1200" dirty="0" smtClean="0">
                          <a:solidFill>
                            <a:schemeClr val="tx1"/>
                          </a:solidFill>
                          <a:latin typeface="+mn-lt"/>
                          <a:ea typeface="+mn-ea"/>
                          <a:cs typeface="+mn-cs"/>
                        </a:rPr>
                        <a:t>23/0896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Pu (Perry) Wang (MERL)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DMG Sensing Instance CIDs: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23/1265</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2036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2241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23/1222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23/1249r0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Ning Gao(OPPO) </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LB 272 CR for CIDs on DMG SR2SR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30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CID 2202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to CID1764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75714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385-391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077453591"/>
              </p:ext>
            </p:extLst>
          </p:nvPr>
        </p:nvGraphicFramePr>
        <p:xfrm>
          <a:off x="3429000" y="1600200"/>
          <a:ext cx="8305801" cy="352528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200" kern="1200" dirty="0" smtClean="0">
                          <a:solidFill>
                            <a:schemeClr val="tx1"/>
                          </a:solidFill>
                          <a:latin typeface="+mn-lt"/>
                          <a:ea typeface="+mn-ea"/>
                          <a:cs typeface="+mn-cs"/>
                        </a:rPr>
                        <a:t>23/0896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Pu (Perry) Wang (MERL)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DMG Sensing Instance CIDs: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DMG comment 2103 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23/1172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DMG comment 2063 resolution</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15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23/1249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Ning Gao(OPPO) </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LB 272 CR for CIDs on DMG SR2SR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30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 2202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23/1247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to CID1764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887538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181900683"/>
              </p:ext>
            </p:extLst>
          </p:nvPr>
        </p:nvGraphicFramePr>
        <p:xfrm>
          <a:off x="3429000" y="1600200"/>
          <a:ext cx="8305801" cy="265055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a:spcAft>
                          <a:spcPts val="0"/>
                        </a:spcAft>
                      </a:pPr>
                      <a:r>
                        <a:rPr lang="en-US" altLang="zh-CN" sz="1200" kern="1200" dirty="0" smtClean="0">
                          <a:solidFill>
                            <a:srgbClr val="00B050"/>
                          </a:solidFill>
                          <a:latin typeface="+mn-lt"/>
                          <a:ea typeface="+mn-ea"/>
                          <a:cs typeface="+mn-cs"/>
                        </a:rPr>
                        <a:t>23/0896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Pu (Perry) Wang (MERL)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LB272 DMG Sensing Instance CIDs: Part 2</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23/1249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Ning Gao(OPPO)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LB 272 CR for CIDs on DMG SR2SR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to CID1764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23/1084r2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 2088 2219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bug fix for SBP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7709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13</a:t>
            </a:r>
            <a:r>
              <a:rPr lang="en-US" altLang="en-US" sz="3200" dirty="0" smtClean="0">
                <a:solidFill>
                  <a:srgbClr val="0000FF"/>
                </a:solidFill>
                <a:cs typeface="Times New Roman" panose="02020603050405020304" pitchFamily="18" charset="0"/>
              </a:rPr>
              <a:t>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392-404 + 2</a:t>
            </a:r>
            <a:r>
              <a:rPr lang="en-US" altLang="zh-CN" sz="1600" dirty="0">
                <a:solidFill>
                  <a:srgbClr val="0000FF"/>
                </a:solidFill>
              </a:rPr>
              <a:t>?</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3387074457"/>
              </p:ext>
            </p:extLst>
          </p:nvPr>
        </p:nvGraphicFramePr>
        <p:xfrm>
          <a:off x="3429000" y="1600200"/>
          <a:ext cx="8305801" cy="286923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altLang="zh-CN" sz="1200" kern="1200" dirty="0" smtClean="0">
                          <a:solidFill>
                            <a:srgbClr val="00B050"/>
                          </a:solidFill>
                          <a:latin typeface="+mn-lt"/>
                          <a:ea typeface="+mn-ea"/>
                          <a:cs typeface="+mn-cs"/>
                        </a:rPr>
                        <a:t>23/1289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Pu (Perry) Wang (MERL)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LB272 DMG Sensing Instance CIDs: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mentor.ieee.org/802.11/dcn/23/11-23-1210-01-00bf-ieee-802-11bf-july-2023-ad-hoc-meeting-minutes.docx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Claudio da Silva</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4037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3887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515246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80995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54944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29970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297127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20055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5529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95334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02107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7420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954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33882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6666275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43512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37603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12774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00397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03834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3090178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46758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176074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7042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75013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16033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692296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70905538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50422080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468245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81527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0928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690631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8769880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202719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917715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544861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218210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97395710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130937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6839885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58229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430682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337090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9988700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39513372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0298354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94337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18581386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1906549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a:t>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131352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a:t>
            </a:r>
            <a:r>
              <a:rPr lang="en-US" altLang="zh-CN" sz="1800" b="1" kern="0" dirty="0"/>
              <a:t>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676169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a:t>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94952273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Yan Xin</a:t>
            </a:r>
            <a:r>
              <a:rPr lang="en-US" altLang="zh-CN" sz="1800" b="1" dirty="0"/>
              <a:t>	</a:t>
            </a:r>
            <a:r>
              <a:rPr lang="en-US" altLang="zh-CN" sz="1800" b="1" kern="0" dirty="0"/>
              <a:t>Second</a:t>
            </a:r>
            <a:r>
              <a:rPr lang="en-US" altLang="zh-CN" sz="1800" b="1" kern="0" dirty="0"/>
              <a:t>: Pu Perry Wang</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3481816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836807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t>
            </a:r>
            <a:r>
              <a:rPr lang="en-US" altLang="zh-CN" sz="1800" b="1" kern="0" dirty="0"/>
              <a:t>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9071052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a:t>
            </a:r>
            <a:r>
              <a:rPr lang="en-US" altLang="zh-CN" sz="1800" b="1" kern="0" dirty="0"/>
              <a:t>Pu Perry Wang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223261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 </a:t>
            </a:r>
            <a:r>
              <a:rPr lang="en-US" altLang="zh-CN" sz="1800" b="1" kern="0" dirty="0"/>
              <a:t>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69282808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570375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t>
            </a:r>
            <a:r>
              <a:rPr lang="en-US" altLang="zh-CN" sz="1800" b="1" kern="0" dirty="0"/>
              <a:t>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6991990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a:t>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041084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r>
              <a:rPr lang="en-US" altLang="zh-CN" sz="1800" b="1" kern="0" dirty="0"/>
              <a:t>: Alecsander Eitan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895535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140108</TotalTime>
  <Words>7965</Words>
  <Application>Microsoft Office PowerPoint</Application>
  <PresentationFormat>宽屏</PresentationFormat>
  <Paragraphs>2337</Paragraphs>
  <Slides>105</Slides>
  <Notes>104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105</vt:i4>
      </vt:variant>
    </vt:vector>
  </HeadingPairs>
  <TitlesOfParts>
    <vt:vector size="11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6186</cp:revision>
  <cp:lastPrinted>2014-11-04T15:04:57Z</cp:lastPrinted>
  <dcterms:created xsi:type="dcterms:W3CDTF">2007-04-17T18:10:23Z</dcterms:created>
  <dcterms:modified xsi:type="dcterms:W3CDTF">2023-07-13T14:48:26Z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