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omments/comment1.xml" ContentType="application/vnd.openxmlformats-officedocument.presentationml.comment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8"/>
  </p:notesMasterIdLst>
  <p:handoutMasterIdLst>
    <p:handoutMasterId r:id="rId69"/>
  </p:handoutMasterIdLst>
  <p:sldIdLst>
    <p:sldId id="269" r:id="rId2"/>
    <p:sldId id="813" r:id="rId3"/>
    <p:sldId id="424" r:id="rId4"/>
    <p:sldId id="423" r:id="rId5"/>
    <p:sldId id="1011" r:id="rId6"/>
    <p:sldId id="757" r:id="rId7"/>
    <p:sldId id="754" r:id="rId8"/>
    <p:sldId id="755" r:id="rId9"/>
    <p:sldId id="458" r:id="rId10"/>
    <p:sldId id="489" r:id="rId11"/>
    <p:sldId id="814" r:id="rId12"/>
    <p:sldId id="815" r:id="rId13"/>
    <p:sldId id="749" r:id="rId14"/>
    <p:sldId id="767" r:id="rId15"/>
    <p:sldId id="768" r:id="rId16"/>
    <p:sldId id="746" r:id="rId17"/>
    <p:sldId id="874" r:id="rId18"/>
    <p:sldId id="1160" r:id="rId19"/>
    <p:sldId id="1066" r:id="rId20"/>
    <p:sldId id="933" r:id="rId21"/>
    <p:sldId id="877" r:id="rId22"/>
    <p:sldId id="1081" r:id="rId23"/>
    <p:sldId id="897" r:id="rId24"/>
    <p:sldId id="1201" r:id="rId25"/>
    <p:sldId id="1202" r:id="rId26"/>
    <p:sldId id="905" r:id="rId27"/>
    <p:sldId id="1163" r:id="rId28"/>
    <p:sldId id="1164" r:id="rId29"/>
    <p:sldId id="1165" r:id="rId30"/>
    <p:sldId id="1166" r:id="rId31"/>
    <p:sldId id="1171" r:id="rId32"/>
    <p:sldId id="1172" r:id="rId33"/>
    <p:sldId id="1203" r:id="rId34"/>
    <p:sldId id="1174" r:id="rId35"/>
    <p:sldId id="1175" r:id="rId36"/>
    <p:sldId id="1176" r:id="rId37"/>
    <p:sldId id="1177" r:id="rId38"/>
    <p:sldId id="1178" r:id="rId39"/>
    <p:sldId id="1179" r:id="rId40"/>
    <p:sldId id="1180" r:id="rId41"/>
    <p:sldId id="1181" r:id="rId42"/>
    <p:sldId id="1182" r:id="rId43"/>
    <p:sldId id="1183" r:id="rId44"/>
    <p:sldId id="1184" r:id="rId45"/>
    <p:sldId id="1185" r:id="rId46"/>
    <p:sldId id="1186" r:id="rId47"/>
    <p:sldId id="1187" r:id="rId48"/>
    <p:sldId id="1188" r:id="rId49"/>
    <p:sldId id="1189" r:id="rId50"/>
    <p:sldId id="1190" r:id="rId51"/>
    <p:sldId id="1191" r:id="rId52"/>
    <p:sldId id="1192" r:id="rId53"/>
    <p:sldId id="1193" r:id="rId54"/>
    <p:sldId id="1194" r:id="rId55"/>
    <p:sldId id="1195" r:id="rId56"/>
    <p:sldId id="1196" r:id="rId57"/>
    <p:sldId id="1197" r:id="rId58"/>
    <p:sldId id="1198" r:id="rId59"/>
    <p:sldId id="1199" r:id="rId60"/>
    <p:sldId id="1200" r:id="rId61"/>
    <p:sldId id="1167" r:id="rId62"/>
    <p:sldId id="1168" r:id="rId63"/>
    <p:sldId id="1169" r:id="rId64"/>
    <p:sldId id="1170" r:id="rId65"/>
    <p:sldId id="842" r:id="rId66"/>
    <p:sldId id="1024" r:id="rId6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64" autoAdjust="0"/>
    <p:restoredTop sz="93213" autoAdjust="0"/>
  </p:normalViewPr>
  <p:slideViewPr>
    <p:cSldViewPr>
      <p:cViewPr varScale="1">
        <p:scale>
          <a:sx n="91" d="100"/>
          <a:sy n="91" d="100"/>
        </p:scale>
        <p:origin x="168" y="7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682</c:v>
                </c:pt>
                <c:pt idx="1">
                  <c:v>27</c:v>
                </c:pt>
                <c:pt idx="2">
                  <c:v>436</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665570832"/>
        <c:axId val="-1665575728"/>
      </c:barChart>
      <c:catAx>
        <c:axId val="-166557083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665575728"/>
        <c:crosses val="autoZero"/>
        <c:auto val="1"/>
        <c:lblAlgn val="ctr"/>
        <c:lblOffset val="100"/>
        <c:noMultiLvlLbl val="0"/>
      </c:catAx>
      <c:valAx>
        <c:axId val="-166557572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665570832"/>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33236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0382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82427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31028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87148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7226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09735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88594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265912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5923129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478784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4482395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734384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38737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236591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4280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3586585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618798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815177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079633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407966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7612807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2446989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2690862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771492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36092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7411099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5646026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0419249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416092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12003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7317026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734235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88368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943851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610427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7665331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349133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6569074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43817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802.11-23/0957r0</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3/11-23-0900-00-00bf-ieee-802-11bf-may-2023-interim-meeting-minutes.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comments" Target="../comments/comment1.xml"/><Relationship Id="rId5" Type="http://schemas.openxmlformats.org/officeDocument/2006/relationships/hyperlink" Target="https://mentor.ieee.org/802.11/dcn/23/11-23-1210-00-00bf-ieee-802-11bf-july-2023-ad-hoc-meeting-minutes.docx" TargetMode="External"/><Relationship Id="rId4" Type="http://schemas.openxmlformats.org/officeDocument/2006/relationships/hyperlink" Target="https://mentor.ieee.org/802.11/dcn/23/11-23-0922-10-00bf-ieee-802-11bf-teleconference-minutes-may-july-2023.doc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hyperlink" Target="https://mentor.ieee.org/802.11/dcn/23/11-23-0314-16-00bf-lb272-comments-and-approved-resolutions.xlsx" TargetMode="External"/><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July Plenary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2023-07-01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10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zh-CN" sz="1400" dirty="0" smtClean="0">
                <a:solidFill>
                  <a:srgbClr val="0000FF"/>
                </a:solidFill>
              </a:rPr>
              <a:t>May Interim</a:t>
            </a:r>
            <a:endParaRPr lang="en-US" altLang="en-US" sz="1400" dirty="0">
              <a:solidFill>
                <a:srgbClr val="0000FF"/>
              </a:solidFill>
            </a:endParaRPr>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4153978887"/>
              </p:ext>
            </p:extLst>
          </p:nvPr>
        </p:nvGraphicFramePr>
        <p:xfrm>
          <a:off x="3429000" y="1600200"/>
          <a:ext cx="8305801" cy="502001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sz="1200" kern="1200" dirty="0">
                          <a:solidFill>
                            <a:schemeClr val="tx1"/>
                          </a:solidFill>
                          <a:latin typeface="+mn-lt"/>
                          <a:ea typeface="+mn-ea"/>
                          <a:cs typeface="+mn-cs"/>
                        </a:rPr>
                        <a:t>23/1107</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a:solidFill>
                            <a:schemeClr val="tx1"/>
                          </a:solidFill>
                          <a:latin typeface="+mn-lt"/>
                          <a:ea typeface="+mn-ea"/>
                          <a:cs typeface="+mn-cs"/>
                        </a:rPr>
                        <a:t>Zinan Lin (InterDigital)</a:t>
                      </a:r>
                      <a:endParaRPr lang="zh-CN" sz="1200" kern="120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a:solidFill>
                            <a:schemeClr val="tx1"/>
                          </a:solidFill>
                          <a:latin typeface="+mn-lt"/>
                          <a:ea typeface="+mn-ea"/>
                          <a:cs typeface="+mn-cs"/>
                        </a:rPr>
                        <a:t>LB272 CR for CID 1793</a:t>
                      </a:r>
                      <a:endParaRPr lang="zh-CN" sz="1200" kern="120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10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CIDs (11.55.1.1 Overview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23/0759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Reporting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23/0833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Instance - Part 2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(1574, 1953)</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23/1042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LB272_reporting_cid_resolution_part3</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45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30mins</a:t>
                      </a:r>
                    </a:p>
                  </a:txBody>
                  <a:tcPr marL="36000" marR="36000" marT="17901" marB="17901" anchor="ctr"/>
                </a:tc>
              </a:tr>
              <a:tr h="89561">
                <a:tc>
                  <a:txBody>
                    <a:bodyPr/>
                    <a:lstStyle/>
                    <a:p>
                      <a:pPr>
                        <a:spcAft>
                          <a:spcPts val="0"/>
                        </a:spcAft>
                      </a:pPr>
                      <a:r>
                        <a:rPr lang="en-US" sz="1200" kern="1200" dirty="0">
                          <a:solidFill>
                            <a:srgbClr val="0000FF"/>
                          </a:solidFill>
                          <a:latin typeface="+mn-lt"/>
                          <a:ea typeface="+mn-ea"/>
                          <a:cs typeface="+mn-cs"/>
                        </a:rPr>
                        <a:t>23/1197</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Dong Wei (NXP)</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LB272 CR for CID 1689</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15 </a:t>
                      </a:r>
                      <a:r>
                        <a:rPr lang="en-US"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Bug fix: SBP response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Review Suggestions for Clause 11.55.3</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 1798 (Mon AM1 or Tues PM1?)</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10 (PM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zh-CN" sz="1400" dirty="0" smtClean="0">
                <a:solidFill>
                  <a:srgbClr val="0000FF"/>
                </a:solidFill>
              </a:rPr>
              <a:t>May Interim</a:t>
            </a:r>
            <a:endParaRPr lang="en-US" altLang="en-US" sz="1400" dirty="0">
              <a:solidFill>
                <a:srgbClr val="0000FF"/>
              </a:solidFill>
            </a:endParaRPr>
          </a:p>
          <a:p>
            <a:pPr algn="just"/>
            <a:r>
              <a:rPr lang="en-US" altLang="zh-CN" sz="1400" dirty="0"/>
              <a:t>Motion (</a:t>
            </a:r>
            <a:r>
              <a:rPr lang="en-US" altLang="zh-CN" sz="1400" dirty="0">
                <a:solidFill>
                  <a:srgbClr val="0000FF"/>
                </a:solidFill>
              </a:rPr>
              <a:t>XXX-XXX</a:t>
            </a:r>
            <a:r>
              <a:rPr lang="en-US" altLang="zh-CN" sz="1400" dirty="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nvPr>
        </p:nvGraphicFramePr>
        <p:xfrm>
          <a:off x="3429000" y="1600200"/>
          <a:ext cx="8305801" cy="308816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4123751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18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r>
              <a:rPr lang="en-US" altLang="zh-CN" sz="1600" dirty="0" smtClean="0"/>
              <a:t>Motion (</a:t>
            </a:r>
            <a:r>
              <a:rPr lang="en-US" altLang="zh-CN" sz="1600" dirty="0" smtClean="0">
                <a:solidFill>
                  <a:srgbClr val="0000FF"/>
                </a:solidFill>
              </a:rPr>
              <a:t>XXX-XXX</a:t>
            </a:r>
            <a:r>
              <a:rPr lang="en-US" altLang="zh-CN" sz="1600" dirty="0" smtClean="0"/>
              <a:t>)</a:t>
            </a:r>
            <a:endParaRPr lang="en-US" altLang="en-US" sz="1600" dirty="0" smtClean="0"/>
          </a:p>
          <a:p>
            <a:pPr algn="just"/>
            <a:r>
              <a:rPr lang="en-US" altLang="zh-CN" sz="1600" dirty="0">
                <a:solidFill>
                  <a:srgbClr val="0000FF"/>
                </a:solidFill>
              </a:rPr>
              <a:t>TG Motion: closing the remaining CIDs for LB 272</a:t>
            </a:r>
          </a:p>
          <a:p>
            <a:pPr algn="just"/>
            <a:r>
              <a:rPr lang="en-US" altLang="en-US" sz="1600" dirty="0">
                <a:solidFill>
                  <a:srgbClr val="0000FF"/>
                </a:solidFill>
              </a:rPr>
              <a:t>TG Motion: </a:t>
            </a:r>
            <a:r>
              <a:rPr lang="en-US" altLang="en-US" sz="1600" dirty="0" err="1">
                <a:solidFill>
                  <a:srgbClr val="0000FF"/>
                </a:solidFill>
              </a:rPr>
              <a:t>TGbf</a:t>
            </a:r>
            <a:r>
              <a:rPr lang="en-US" altLang="en-US" sz="1600" dirty="0">
                <a:solidFill>
                  <a:srgbClr val="0000FF"/>
                </a:solidFill>
              </a:rPr>
              <a:t> re-circulation letter ballot</a:t>
            </a:r>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877943931"/>
              </p:ext>
            </p:extLst>
          </p:nvPr>
        </p:nvGraphicFramePr>
        <p:xfrm>
          <a:off x="3429000" y="1600200"/>
          <a:ext cx="8305801" cy="286948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a:t>May </a:t>
            </a:r>
            <a:r>
              <a:rPr lang="en-US" altLang="zh-CN" sz="1600" dirty="0" smtClean="0"/>
              <a:t>Interim: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mentor.ieee.org/802.11/dcn/23/11-23-0900-00-00bf-ieee-802-11bf-may-2023-interim-meeting-minutes.docx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r>
              <a:rPr lang="en-US" altLang="zh-CN" sz="1600" dirty="0" smtClean="0"/>
              <a:t>Teleconferences May </a:t>
            </a:r>
            <a:r>
              <a:rPr lang="en-US" altLang="zh-CN" sz="1600" dirty="0"/>
              <a:t>- </a:t>
            </a:r>
            <a:r>
              <a:rPr lang="en-US" altLang="zh-CN" sz="1600" dirty="0" smtClean="0"/>
              <a:t>July: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mentor.ieee.org/802.11/dcn/23/11-23-0922-10-00bf-ieee-802-11bf-teleconference-minutes-may-july-2023.docx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r>
              <a:rPr lang="en-US" altLang="zh-CN" sz="1600" dirty="0" smtClean="0"/>
              <a:t>Ad-hoc </a:t>
            </a:r>
            <a:r>
              <a:rPr lang="en-US" altLang="zh-CN" sz="1600" dirty="0"/>
              <a:t>meeting in Lund, Sweden, July 2023</a:t>
            </a:r>
          </a:p>
          <a:p>
            <a:pPr marL="457200" lvl="1" indent="0" algn="just">
              <a:buNone/>
            </a:pPr>
            <a:r>
              <a:rPr lang="en-US" altLang="zh-CN" sz="1600" dirty="0" smtClean="0"/>
              <a:t>	</a:t>
            </a:r>
            <a:r>
              <a:rPr lang="en-US" altLang="zh-CN" sz="1600" dirty="0">
                <a:hlinkClick r:id="rId5"/>
              </a:rPr>
              <a:t>https://</a:t>
            </a:r>
            <a:r>
              <a:rPr lang="en-US" altLang="zh-CN" sz="1600" dirty="0" smtClean="0">
                <a:hlinkClick r:id="rId5"/>
              </a:rPr>
              <a:t>mentor.ieee.org/802.11/dcn/23/11-23-1210-00-00bf-ieee-802-11bf-july-2023-ad-hoc-meeting-minutes.docx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a:t>
            </a:r>
            <a:r>
              <a:rPr lang="en-US" altLang="zh-CN" sz="2000" dirty="0" smtClean="0"/>
              <a:t>Wilhelmsson </a:t>
            </a:r>
            <a:r>
              <a:rPr lang="en-US" altLang="zh-CN" sz="2000" dirty="0"/>
              <a:t>	Second</a:t>
            </a:r>
            <a:r>
              <a:rPr lang="en-US" altLang="zh-CN" sz="2000" dirty="0" smtClean="0"/>
              <a:t>:</a:t>
            </a:r>
          </a:p>
          <a:p>
            <a:pPr algn="just"/>
            <a:endParaRPr lang="en-US" altLang="zh-CN" sz="2000" dirty="0" smtClean="0"/>
          </a:p>
          <a:p>
            <a:pPr algn="just"/>
            <a:r>
              <a:rPr lang="en-US" altLang="zh-CN" sz="2000" dirty="0" smtClean="0"/>
              <a:t>Result</a:t>
            </a:r>
            <a:r>
              <a:rPr lang="en-US" altLang="zh-CN" sz="2000" dirty="0" smtClean="0"/>
              <a: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during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764346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a:t>
            </a:r>
            <a:r>
              <a:rPr lang="en-US" altLang="zh-CN" sz="1100" dirty="0" smtClean="0">
                <a:cs typeface="Times New Roman" panose="02020603050405020304" pitchFamily="18" charset="0"/>
              </a:rPr>
              <a:t>CAC</a:t>
            </a: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8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a:t>
            </a:r>
            <a:r>
              <a:rPr lang="en-US" altLang="zh-CN" sz="1100" dirty="0" smtClean="0">
                <a:solidFill>
                  <a:schemeClr val="bg2"/>
                </a:solidFill>
                <a:cs typeface="Times New Roman" panose="02020603050405020304" pitchFamily="18" charset="0"/>
              </a:rPr>
              <a:t>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15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27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Cancelled</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29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 </a:t>
            </a:r>
            <a:r>
              <a:rPr lang="en-US" altLang="zh-CN" sz="1100" dirty="0">
                <a:solidFill>
                  <a:schemeClr val="bg2"/>
                </a:solidFill>
                <a:cs typeface="Times New Roman" panose="02020603050405020304" pitchFamily="18" charset="0"/>
              </a:rPr>
              <a:t>Cancelled</a:t>
            </a:r>
            <a:endParaRPr lang="en-US" altLang="zh-CN" sz="1100" dirty="0">
              <a:solidFill>
                <a:srgbClr val="00B0F0"/>
              </a:solidFill>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err="1">
                <a:cs typeface="Times New Roman" panose="02020603050405020304" pitchFamily="18" charset="0"/>
              </a:rPr>
              <a:t>TGbf</a:t>
            </a:r>
            <a:r>
              <a:rPr lang="en-US" altLang="zh-CN" sz="1600" b="1" dirty="0">
                <a:cs typeface="Times New Roman" panose="02020603050405020304" pitchFamily="18" charset="0"/>
              </a:rPr>
              <a:t> </a:t>
            </a:r>
            <a:r>
              <a:rPr lang="en-US" altLang="zh-CN" sz="1600" b="1" dirty="0">
                <a:solidFill>
                  <a:srgbClr val="FF0000"/>
                </a:solidFill>
                <a:cs typeface="Times New Roman" panose="02020603050405020304" pitchFamily="18" charset="0"/>
              </a:rPr>
              <a:t>ad-hoc meeting </a:t>
            </a:r>
            <a:r>
              <a:rPr lang="en-US" altLang="zh-CN" sz="1600" b="1" dirty="0">
                <a:cs typeface="Times New Roman" panose="02020603050405020304" pitchFamily="18" charset="0"/>
              </a:rPr>
              <a:t>on </a:t>
            </a:r>
            <a:r>
              <a:rPr lang="en-US" altLang="zh-CN" sz="1600" b="1" dirty="0">
                <a:solidFill>
                  <a:srgbClr val="0000FF"/>
                </a:solidFill>
                <a:cs typeface="Times New Roman" panose="02020603050405020304" pitchFamily="18" charset="0"/>
              </a:rPr>
              <a:t>July 6, 7, 8, 2023</a:t>
            </a:r>
            <a:r>
              <a:rPr lang="en-US" altLang="zh-CN" sz="1600" b="1" dirty="0">
                <a:cs typeface="Times New Roman" panose="02020603050405020304" pitchFamily="18" charset="0"/>
              </a:rPr>
              <a:t>, in the </a:t>
            </a:r>
            <a:r>
              <a:rPr lang="en-US" altLang="zh-CN" sz="1600" b="1" dirty="0">
                <a:solidFill>
                  <a:srgbClr val="0000FF"/>
                </a:solidFill>
                <a:cs typeface="Times New Roman" panose="02020603050405020304" pitchFamily="18" charset="0"/>
              </a:rPr>
              <a:t>Ericsson Office, Lund, Sweden</a:t>
            </a: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July </a:t>
            </a:r>
            <a:r>
              <a:rPr lang="en-US" altLang="zh-CN" sz="1600" b="1" dirty="0"/>
              <a:t>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July 11    (Tuesday PM 1),</a:t>
            </a:r>
            <a:r>
              <a:rPr lang="en-US" altLang="zh-CN" sz="1200" dirty="0" smtClean="0">
                <a:solidFill>
                  <a:srgbClr val="7030A0"/>
                </a:solidFill>
                <a:cs typeface="Times New Roman" panose="02020603050405020304" pitchFamily="18" charset="0"/>
              </a:rPr>
              <a:t>		</a:t>
            </a:r>
            <a:r>
              <a:rPr lang="en-US" altLang="zh-CN" dirty="0" smtClean="0">
                <a:solidFill>
                  <a:srgbClr val="7030A0"/>
                </a:solidFill>
                <a:cs typeface="Times New Roman" panose="02020603050405020304" pitchFamily="18" charset="0"/>
              </a:rPr>
              <a:t>13:30-15:30 Berlin </a:t>
            </a:r>
            <a:r>
              <a:rPr lang="en-US" altLang="zh-CN" sz="1200" dirty="0" smtClean="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12    (Wednesday </a:t>
            </a:r>
            <a:r>
              <a:rPr lang="en-US" altLang="zh-CN" dirty="0" smtClean="0">
                <a:solidFill>
                  <a:srgbClr val="00B0F0"/>
                </a:solidFill>
                <a:ea typeface="宋体" panose="02010600030101010101" pitchFamily="2" charset="-122"/>
              </a:rPr>
              <a:t>AM </a:t>
            </a:r>
            <a:r>
              <a:rPr lang="en-US" altLang="zh-CN" dirty="0">
                <a:solidFill>
                  <a:srgbClr val="00B0F0"/>
                </a:solidFill>
                <a:ea typeface="宋体" panose="02010600030101010101" pitchFamily="2" charset="-122"/>
              </a:rPr>
              <a:t>2),</a:t>
            </a:r>
            <a:r>
              <a:rPr lang="en-US" altLang="zh-CN" sz="1200" dirty="0">
                <a:solidFill>
                  <a:srgbClr val="00B0F0"/>
                </a:solidFill>
                <a:ea typeface="宋体" panose="02010600030101010101" pitchFamily="2" charset="-122"/>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ea typeface="宋体" panose="02010600030101010101" pitchFamily="2" charset="-122"/>
              </a:rPr>
              <a:t> </a:t>
            </a:r>
            <a:r>
              <a:rPr lang="en-US" altLang="zh-CN" sz="1200" dirty="0">
                <a:solidFill>
                  <a:srgbClr val="00B0F0"/>
                </a:solidFill>
                <a:ea typeface="宋体" panose="02010600030101010101" pitchFamily="2" charset="-122"/>
              </a:rPr>
              <a:t>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(May 2023 </a:t>
            </a:r>
            <a:r>
              <a:rPr lang="en-US" altLang="zh-CN" sz="900" dirty="0" smtClean="0">
                <a:cs typeface="Times New Roman" panose="02020603050405020304" pitchFamily="18" charset="0"/>
              </a:rPr>
              <a:t>– July 2023 </a:t>
            </a:r>
            <a:r>
              <a:rPr lang="en-US" altLang="zh-CN" sz="900" dirty="0">
                <a:cs typeface="Times New Roman" panose="02020603050405020304" pitchFamily="18" charset="0"/>
              </a:rPr>
              <a:t>CAC calls: </a:t>
            </a:r>
            <a:r>
              <a:rPr lang="en-US" altLang="zh-CN" sz="900" dirty="0" smtClean="0">
                <a:solidFill>
                  <a:srgbClr val="0000FF"/>
                </a:solidFill>
                <a:cs typeface="Times New Roman" panose="02020603050405020304" pitchFamily="18" charset="0"/>
              </a:rPr>
              <a:t>Jun 5, June 26, July 9</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0000"/>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cxnSp>
        <p:nvCxnSpPr>
          <p:cNvPr id="9" name="直接箭头连接符 8"/>
          <p:cNvCxnSpPr/>
          <p:nvPr/>
        </p:nvCxnSpPr>
        <p:spPr bwMode="auto">
          <a:xfrm>
            <a:off x="76200" y="4566937"/>
            <a:ext cx="1295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Title 1"/>
          <p:cNvSpPr>
            <a:spLocks noGrp="1"/>
          </p:cNvSpPr>
          <p:nvPr>
            <p:ph type="title"/>
          </p:nvPr>
        </p:nvSpPr>
        <p:spPr>
          <a:xfrm>
            <a:off x="-5862" y="4343400"/>
            <a:ext cx="990600" cy="304800"/>
          </a:xfrm>
        </p:spPr>
        <p:txBody>
          <a:bodyPr/>
          <a:lstStyle/>
          <a:p>
            <a:r>
              <a:rPr lang="en-US" altLang="zh-CN" sz="1200" b="0" dirty="0" smtClean="0">
                <a:solidFill>
                  <a:srgbClr val="FF0000"/>
                </a:solidFill>
              </a:rPr>
              <a:t>Motion?</a:t>
            </a:r>
            <a:endParaRPr lang="en-GB" sz="1200" b="0" dirty="0">
              <a:solidFill>
                <a:srgbClr val="FF0000"/>
              </a:solidFill>
            </a:endParaRPr>
          </a:p>
        </p:txBody>
      </p:sp>
    </p:spTree>
    <p:extLst>
      <p:ext uri="{BB962C8B-B14F-4D97-AF65-F5344CB8AC3E}">
        <p14:creationId xmlns:p14="http://schemas.microsoft.com/office/powerpoint/2010/main" val="36355685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May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31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2"/>
                </a:solidFill>
                <a:cs typeface="Times New Roman" panose="02020603050405020304" pitchFamily="18" charset="0"/>
              </a:rPr>
              <a:t>Aug </a:t>
            </a:r>
            <a:r>
              <a:rPr lang="en-US" altLang="zh-CN" sz="1100" strike="sngStrike" dirty="0">
                <a:solidFill>
                  <a:schemeClr val="bg2"/>
                </a:solidFill>
                <a:cs typeface="Times New Roman" panose="02020603050405020304" pitchFamily="18" charset="0"/>
              </a:rPr>
              <a:t>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24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Sept 11    (Monday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a:t>
            </a:r>
            <a:r>
              <a:rPr lang="en-US" altLang="zh-CN" sz="1200"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Monday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 Atlanta time </a:t>
            </a: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12    (Tuesday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a:t>
            </a:r>
            <a:r>
              <a:rPr lang="en-US" altLang="zh-CN" sz="1200" dirty="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ea typeface="宋体" panose="02010600030101010101" pitchFamily="2" charset="-122"/>
              </a:rPr>
              <a:t>Sept</a:t>
            </a:r>
            <a:r>
              <a:rPr lang="en-US" altLang="zh-CN" dirty="0">
                <a:solidFill>
                  <a:srgbClr val="00B050"/>
                </a:solidFill>
                <a:cs typeface="Times New Roman" panose="02020603050405020304" pitchFamily="18" charset="0"/>
              </a:rPr>
              <a:t> 13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dirty="0">
                <a:solidFill>
                  <a:srgbClr val="00B050"/>
                </a:solidFill>
                <a:ea typeface="宋体" panose="02010600030101010101" pitchFamily="2" charset="-122"/>
              </a:rPr>
              <a:t>Atlanta</a:t>
            </a:r>
            <a:r>
              <a:rPr lang="en-US" altLang="zh-CN" sz="1200" dirty="0">
                <a:solidFill>
                  <a:srgbClr val="00B05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13    (Wednesday AM 2),</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10:30-12:30</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Atlanta</a:t>
            </a:r>
            <a:r>
              <a:rPr lang="en-US" altLang="zh-CN" sz="1200" dirty="0">
                <a:solidFill>
                  <a:srgbClr val="00B0F0"/>
                </a:solidFill>
                <a:ea typeface="宋体" panose="02010600030101010101" pitchFamily="2" charset="-122"/>
              </a:rPr>
              <a:t> time </a:t>
            </a:r>
          </a:p>
          <a:p>
            <a:pPr marL="400050" lvl="2" indent="0" algn="just">
              <a:spcBef>
                <a:spcPct val="0"/>
              </a:spcBef>
              <a:spcAft>
                <a:spcPts val="0"/>
              </a:spcAft>
              <a:buNone/>
              <a:defRPr/>
            </a:pPr>
            <a:endParaRPr lang="en-US" altLang="zh-CN" sz="1200"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sz="1200"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sz="1200" dirty="0">
                <a:solidFill>
                  <a:srgbClr val="7030A0"/>
                </a:solidFill>
                <a:cs typeface="Times New Roman" panose="02020603050405020304" pitchFamily="18" charset="0"/>
              </a:rPr>
              <a:t> 14    (</a:t>
            </a:r>
            <a:r>
              <a:rPr lang="en-US" altLang="zh-CN" dirty="0">
                <a:solidFill>
                  <a:srgbClr val="7030A0"/>
                </a:solidFill>
                <a:cs typeface="Times New Roman" panose="02020603050405020304" pitchFamily="18" charset="0"/>
              </a:rPr>
              <a:t>Thursday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a:t>
            </a:r>
            <a:r>
              <a:rPr lang="en-US" altLang="zh-CN" sz="1200" dirty="0">
                <a:solidFill>
                  <a:srgbClr val="7030A0"/>
                </a:solidFill>
                <a:cs typeface="Times New Roman" panose="02020603050405020304" pitchFamily="18" charset="0"/>
              </a:rPr>
              <a:t> </a:t>
            </a:r>
            <a:r>
              <a:rPr lang="en-US" altLang="zh-CN" dirty="0">
                <a:solidFill>
                  <a:srgbClr val="7030A0"/>
                </a:solidFill>
                <a:ea typeface="宋体" panose="02010600030101010101" pitchFamily="2" charset="-122"/>
              </a:rPr>
              <a:t>Atlanta</a:t>
            </a:r>
            <a:r>
              <a:rPr lang="en-US" altLang="zh-CN" sz="1200" dirty="0">
                <a:solidFill>
                  <a:srgbClr val="7030A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2175193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July 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a:t>
            </a:r>
            <a:r>
              <a:rPr lang="en-US" altLang="zh-CN" sz="1400" dirty="0" smtClean="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a:solidFill>
                  <a:srgbClr val="FF0000"/>
                </a:solidFill>
              </a:rPr>
              <a:t>87.94 </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a:solidFill>
                  <a:srgbClr val="FF0000"/>
                </a:solidFill>
              </a:rPr>
              <a:t>1145 /</a:t>
            </a:r>
            <a:r>
              <a:rPr lang="en-US" altLang="zh-CN" sz="1600" dirty="0" smtClean="0">
                <a:solidFill>
                  <a:srgbClr val="FF0000"/>
                </a:solidFill>
              </a:rPr>
              <a:t>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ext uri="{D42A27DB-BD31-4B8C-83A1-F6EECF244321}">
                <p14:modId xmlns:p14="http://schemas.microsoft.com/office/powerpoint/2010/main" val="2182509397"/>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245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94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989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1145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0.119815668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0.7596006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0.879416</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7"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745359512"/>
              </p:ext>
            </p:extLst>
          </p:nvPr>
        </p:nvGraphicFramePr>
        <p:xfrm>
          <a:off x="77724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179793109"/>
              </p:ext>
            </p:extLst>
          </p:nvPr>
        </p:nvGraphicFramePr>
        <p:xfrm>
          <a:off x="1917834" y="667352"/>
          <a:ext cx="8369166" cy="5809648"/>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 </a:t>
                      </a:r>
                      <a:r>
                        <a:rPr lang="en-US" sz="1050" b="1" dirty="0">
                          <a:solidFill>
                            <a:srgbClr val="0000FF"/>
                          </a:solidFill>
                          <a:effectLst/>
                          <a:latin typeface="Calibri" panose="020F0502020204030204" pitchFamily="34" charset="0"/>
                          <a:ea typeface="宋体" panose="02010600030101010101" pitchFamily="2" charset="-122"/>
                        </a:rPr>
                        <a:t>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97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Claudio (E)</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226</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48</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(10+</a:t>
                      </a:r>
                      <a:r>
                        <a:rPr lang="en-US" altLang="zh-CN" sz="1050" baseline="0" dirty="0" smtClean="0">
                          <a:solidFill>
                            <a:schemeClr val="tx1"/>
                          </a:solidFill>
                          <a:effectLst/>
                          <a:latin typeface="Calibri" panose="020F0502020204030204" pitchFamily="34" charset="0"/>
                          <a:ea typeface="宋体" panose="02010600030101010101" pitchFamily="2" charset="-122"/>
                        </a:rPr>
                        <a:t> TBD</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35</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 (6</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(2-3</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7</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1</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989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0.119815668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0.7596006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0.8794163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600" kern="0" dirty="0" smtClean="0"/>
              <a:t>Discussion and plan for the remaining CIDs for LB272</a:t>
            </a:r>
            <a:endParaRPr lang="en-US" altLang="zh-CN" sz="3600" dirty="0"/>
          </a:p>
        </p:txBody>
      </p:sp>
      <p:sp>
        <p:nvSpPr>
          <p:cNvPr id="5" name="Rectangle 3"/>
          <p:cNvSpPr txBox="1">
            <a:spLocks noChangeArrowheads="1"/>
          </p:cNvSpPr>
          <p:nvPr/>
        </p:nvSpPr>
        <p:spPr bwMode="auto">
          <a:xfrm>
            <a:off x="457200" y="1524000"/>
            <a:ext cx="112776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b="1" kern="0" dirty="0" smtClean="0"/>
              <a:t>Deadline </a:t>
            </a:r>
            <a:r>
              <a:rPr lang="en-US" altLang="zh-CN" b="1" kern="0" dirty="0"/>
              <a:t>for comment </a:t>
            </a:r>
            <a:r>
              <a:rPr lang="en-US" altLang="zh-CN" b="1" kern="0" dirty="0" smtClean="0"/>
              <a:t>resolution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latin typeface="Times New Roman" panose="02020603050405020304" pitchFamily="18" charset="0"/>
                <a:cs typeface="Times New Roman" panose="02020603050405020304" pitchFamily="18" charset="0"/>
              </a:rPr>
              <a:t>July 13    (Thursday AM 1),		08:00-10:00 Berlin </a:t>
            </a:r>
            <a:r>
              <a:rPr lang="en-US" altLang="zh-CN" sz="1600" dirty="0" smtClean="0">
                <a:solidFill>
                  <a:srgbClr val="00B050"/>
                </a:solidFill>
                <a:latin typeface="Times New Roman" panose="02020603050405020304" pitchFamily="18" charset="0"/>
                <a:cs typeface="Times New Roman" panose="02020603050405020304" pitchFamily="18" charset="0"/>
              </a:rPr>
              <a:t>time </a:t>
            </a:r>
          </a:p>
          <a:p>
            <a:pPr marL="342900" lvl="1" indent="-342900" algn="just">
              <a:buFont typeface="Arial" panose="020B0604020202020204" pitchFamily="34" charset="0"/>
              <a:buChar char="•"/>
              <a:defRPr/>
            </a:pPr>
            <a:endParaRPr lang="en-US" altLang="zh-CN" b="1" kern="0" dirty="0" smtClean="0"/>
          </a:p>
          <a:p>
            <a:pPr marL="342900" lvl="1" indent="-342900" algn="just">
              <a:buFont typeface="Arial" panose="020B0604020202020204" pitchFamily="34" charset="0"/>
              <a:buChar char="•"/>
              <a:defRPr/>
            </a:pPr>
            <a:r>
              <a:rPr lang="en-US" altLang="zh-CN" b="1" kern="0" dirty="0" smtClean="0"/>
              <a:t>Motion for closing the remaining CIDs </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latin typeface="Times New Roman" panose="02020603050405020304" pitchFamily="18" charset="0"/>
              <a:cs typeface="Times New Roman" panose="02020603050405020304" pitchFamily="18" charset="0"/>
            </a:endParaRPr>
          </a:p>
          <a:p>
            <a:pPr marL="685800" lvl="2" indent="-342900" algn="just">
              <a:buFont typeface="Arial" panose="020B0604020202020204" pitchFamily="34" charset="0"/>
              <a:buChar char="•"/>
              <a:defRPr/>
            </a:pPr>
            <a:endParaRPr lang="en-US" altLang="zh-CN" sz="1400" b="1" dirty="0" smtClean="0"/>
          </a:p>
          <a:p>
            <a:pPr marL="685800" lvl="2" indent="-342900" algn="just">
              <a:buFont typeface="Arial" panose="020B0604020202020204" pitchFamily="34" charset="0"/>
              <a:buChar char="•"/>
              <a:defRPr/>
            </a:pPr>
            <a:r>
              <a:rPr lang="en-US" altLang="zh-CN" sz="1400" b="1" dirty="0" smtClean="0">
                <a:solidFill>
                  <a:srgbClr val="FF0000"/>
                </a:solidFill>
              </a:rPr>
              <a:t>Move </a:t>
            </a:r>
            <a:r>
              <a:rPr lang="en-US" altLang="zh-CN" sz="1400" b="1" dirty="0">
                <a:solidFill>
                  <a:srgbClr val="FF0000"/>
                </a:solidFill>
              </a:rPr>
              <a:t>to approve “Rejected” resolutions to the CIDs:</a:t>
            </a:r>
            <a:endParaRPr lang="en-US" altLang="zh-CN" sz="1400" b="1" kern="0" dirty="0">
              <a:solidFill>
                <a:srgbClr val="FF0000"/>
              </a:solidFill>
            </a:endParaRPr>
          </a:p>
          <a:p>
            <a:pPr lvl="2" algn="just">
              <a:buFont typeface="Arial" panose="020B0604020202020204" pitchFamily="34" charset="0"/>
              <a:buChar char="–"/>
              <a:defRPr/>
            </a:pPr>
            <a:r>
              <a:rPr lang="en-US" altLang="zh-CN" sz="1100" dirty="0">
                <a:solidFill>
                  <a:srgbClr val="FF0000"/>
                </a:solidFill>
              </a:rPr>
              <a:t>CID: </a:t>
            </a:r>
            <a:r>
              <a:rPr lang="en-GB" altLang="zh-CN" sz="1100" dirty="0" smtClean="0">
                <a:solidFill>
                  <a:srgbClr val="FF0000"/>
                </a:solidFill>
              </a:rPr>
              <a:t>XXX</a:t>
            </a:r>
            <a:endParaRPr lang="zh-CN" altLang="zh-CN" sz="1100" dirty="0">
              <a:solidFill>
                <a:srgbClr val="FF0000"/>
              </a:solidFill>
            </a:endParaRPr>
          </a:p>
          <a:p>
            <a:pPr marL="685800" lvl="2" indent="-342900" algn="just">
              <a:buFont typeface="Arial" panose="020B0604020202020204" pitchFamily="34" charset="0"/>
              <a:buChar char="•"/>
              <a:defRPr/>
            </a:pPr>
            <a:r>
              <a:rPr lang="en-US" altLang="zh-CN" sz="1400" b="1" dirty="0">
                <a:solidFill>
                  <a:srgbClr val="FF0000"/>
                </a:solidFill>
              </a:rPr>
              <a:t>With the following rejection reason: </a:t>
            </a:r>
            <a:r>
              <a:rPr lang="en-US" altLang="zh-CN" sz="1400" b="1" dirty="0" smtClean="0">
                <a:solidFill>
                  <a:srgbClr val="FF0000"/>
                </a:solidFill>
              </a:rPr>
              <a:t>“Lack </a:t>
            </a:r>
            <a:r>
              <a:rPr lang="en-US" altLang="zh-CN" sz="1400" b="1" dirty="0">
                <a:solidFill>
                  <a:srgbClr val="FF0000"/>
                </a:solidFill>
              </a:rPr>
              <a:t>of </a:t>
            </a:r>
            <a:r>
              <a:rPr lang="en-US" altLang="zh-CN" sz="1400" b="1" dirty="0" smtClean="0">
                <a:solidFill>
                  <a:srgbClr val="FF0000"/>
                </a:solidFill>
              </a:rPr>
              <a:t>technical contribution/consensus</a:t>
            </a:r>
            <a:r>
              <a:rPr lang="en-US" altLang="zh-CN" sz="1400" b="1" dirty="0">
                <a:solidFill>
                  <a:srgbClr val="FF0000"/>
                </a:solidFill>
              </a:rPr>
              <a:t>”.</a:t>
            </a:r>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a:t>TG Motion: Initial </a:t>
            </a:r>
            <a:r>
              <a:rPr lang="en-US" altLang="zh-CN" b="1" kern="0" dirty="0" smtClean="0"/>
              <a:t>LB (</a:t>
            </a:r>
            <a:r>
              <a:rPr lang="en-US" altLang="zh-CN" kern="0" dirty="0" smtClean="0"/>
              <a:t>Then</a:t>
            </a:r>
            <a:r>
              <a:rPr lang="en-US" altLang="zh-CN" b="1" kern="0" dirty="0" smtClean="0"/>
              <a:t> </a:t>
            </a:r>
            <a:r>
              <a:rPr lang="en-US" altLang="en-US" dirty="0">
                <a:solidFill>
                  <a:schemeClr val="tx2"/>
                </a:solidFill>
              </a:rPr>
              <a:t>SP for Timeline </a:t>
            </a:r>
            <a:r>
              <a:rPr lang="en-US" altLang="en-US" dirty="0" smtClean="0">
                <a:solidFill>
                  <a:schemeClr val="tx2"/>
                </a:solidFill>
              </a:rPr>
              <a:t>change of D2.0 and …</a:t>
            </a:r>
            <a:r>
              <a:rPr lang="en-US" altLang="zh-CN" b="1" kern="0" dirty="0" smtClean="0"/>
              <a:t>)</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600" dirty="0">
                <a:solidFill>
                  <a:srgbClr val="0070C0"/>
                </a:solidFill>
                <a:ea typeface="宋体" panose="02010600030101010101" pitchFamily="2" charset="-122"/>
              </a:rPr>
              <a:t>July</a:t>
            </a:r>
            <a:r>
              <a:rPr lang="en-US" altLang="zh-CN" sz="1600" dirty="0">
                <a:solidFill>
                  <a:srgbClr val="0070C0"/>
                </a:solidFill>
                <a:cs typeface="Times New Roman" panose="02020603050405020304" pitchFamily="18" charset="0"/>
              </a:rPr>
              <a:t> 13    (Thursday PM 2),		</a:t>
            </a:r>
            <a:r>
              <a:rPr lang="en-US" altLang="zh-CN" sz="1600" dirty="0">
                <a:solidFill>
                  <a:srgbClr val="0070C0"/>
                </a:solidFill>
                <a:ea typeface="宋体" panose="02010600030101010101" pitchFamily="2" charset="-122"/>
              </a:rPr>
              <a:t>16:00-18:00</a:t>
            </a:r>
            <a:r>
              <a:rPr lang="en-US" altLang="zh-CN" sz="1600" dirty="0">
                <a:solidFill>
                  <a:srgbClr val="0070C0"/>
                </a:solidFill>
                <a:cs typeface="Times New Roman" panose="02020603050405020304" pitchFamily="18" charset="0"/>
              </a:rPr>
              <a:t> Berlin time</a:t>
            </a:r>
          </a:p>
          <a:p>
            <a:pPr lvl="1" algn="just">
              <a:buFont typeface="Arial" panose="020B0604020202020204" pitchFamily="34" charset="0"/>
              <a:buChar char="–"/>
              <a:defRPr/>
            </a:pPr>
            <a:endParaRPr lang="en-US" altLang="zh-CN" sz="1400" dirty="0" smtClean="0"/>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smtClean="0"/>
              <a:t>Any other suggestion?</a:t>
            </a:r>
            <a:endParaRPr lang="en-US" altLang="zh-CN" b="1" kern="0" dirty="0"/>
          </a:p>
        </p:txBody>
      </p:sp>
    </p:spTree>
    <p:extLst>
      <p:ext uri="{BB962C8B-B14F-4D97-AF65-F5344CB8AC3E}">
        <p14:creationId xmlns:p14="http://schemas.microsoft.com/office/powerpoint/2010/main" val="39209832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(Monday PM 2), 	 	16:00-18:00 Berlin time</a:t>
            </a: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July 11    (Tuesday PM 1),		13:30-15:30 Berlin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		08:00-10:00 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 12    (Wednesday AM 2),		10:30-12:30 Berlin time </a:t>
            </a:r>
          </a:p>
          <a:p>
            <a:pPr marL="400050" lvl="2" indent="0" algn="just">
              <a:spcBef>
                <a:spcPct val="0"/>
              </a:spcBef>
              <a:spcAft>
                <a:spcPts val="0"/>
              </a:spcAft>
              <a:buNone/>
              <a:defRPr/>
            </a:pPr>
            <a:endParaRPr lang="en-US" altLang="zh-CN"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		08:00-10:00 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dirty="0">
                <a:solidFill>
                  <a:srgbClr val="0070C0"/>
                </a:solidFill>
                <a:cs typeface="Times New Roman" panose="02020603050405020304" pitchFamily="18" charset="0"/>
              </a:rPr>
              <a:t> 13    (Thursday PM 2),		</a:t>
            </a:r>
            <a:r>
              <a:rPr lang="en-US" altLang="zh-CN" dirty="0">
                <a:solidFill>
                  <a:srgbClr val="0070C0"/>
                </a:solidFill>
                <a:ea typeface="宋体" panose="02010600030101010101" pitchFamily="2" charset="-122"/>
              </a:rPr>
              <a:t>16:00-18:00</a:t>
            </a:r>
            <a:r>
              <a:rPr lang="en-US" altLang="zh-CN" dirty="0">
                <a:solidFill>
                  <a:srgbClr val="0070C0"/>
                </a:solidFill>
                <a:cs typeface="Times New Roman" panose="02020603050405020304" pitchFamily="18" charset="0"/>
              </a:rPr>
              <a:t> Berlin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Privacy discussion for 802.11bf</a:t>
            </a:r>
          </a:p>
        </p:txBody>
      </p:sp>
      <p:sp>
        <p:nvSpPr>
          <p:cNvPr id="26628" name="Rectangle 3"/>
          <p:cNvSpPr txBox="1">
            <a:spLocks noChangeArrowheads="1"/>
          </p:cNvSpPr>
          <p:nvPr/>
        </p:nvSpPr>
        <p:spPr bwMode="auto">
          <a:xfrm>
            <a:off x="457200" y="14478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smtClean="0">
                <a:solidFill>
                  <a:srgbClr val="0000FF"/>
                </a:solidFill>
              </a:rPr>
              <a:t>Privacy</a:t>
            </a:r>
            <a:r>
              <a:rPr lang="en-US" altLang="zh-CN" sz="2000" dirty="0" smtClean="0"/>
              <a:t> </a:t>
            </a:r>
            <a:r>
              <a:rPr lang="en-US" altLang="zh-CN" sz="2000" dirty="0"/>
              <a:t>issue is </a:t>
            </a:r>
            <a:r>
              <a:rPr lang="en-US" altLang="zh-CN" sz="2000" dirty="0" smtClean="0"/>
              <a:t>recently mentioned </a:t>
            </a:r>
            <a:r>
              <a:rPr lang="en-US" altLang="zh-CN" sz="2000" dirty="0"/>
              <a:t>for WLAN sensing (802.11bf), by different people, in different </a:t>
            </a:r>
            <a:r>
              <a:rPr lang="en-US" altLang="zh-CN" sz="2000" dirty="0" smtClean="0"/>
              <a:t>ways</a:t>
            </a:r>
            <a:endParaRPr lang="en-US" altLang="zh-CN" sz="2000" dirty="0"/>
          </a:p>
          <a:p>
            <a:pPr lvl="1" algn="just"/>
            <a:endParaRPr lang="en-US" altLang="zh-CN" sz="1800" dirty="0"/>
          </a:p>
          <a:p>
            <a:r>
              <a:rPr lang="en-US" altLang="zh-CN" dirty="0"/>
              <a:t>The tentative </a:t>
            </a:r>
            <a:r>
              <a:rPr lang="en-US" altLang="zh-CN" dirty="0">
                <a:solidFill>
                  <a:srgbClr val="0000FF"/>
                </a:solidFill>
              </a:rPr>
              <a:t>plan</a:t>
            </a:r>
            <a:r>
              <a:rPr lang="en-US" altLang="zh-CN" dirty="0"/>
              <a:t> (Please let me know your opinion):</a:t>
            </a:r>
            <a:endParaRPr lang="zh-CN" altLang="zh-CN" sz="2800" dirty="0"/>
          </a:p>
          <a:p>
            <a:pPr lvl="1" algn="just"/>
            <a:r>
              <a:rPr lang="en-US" altLang="zh-CN" sz="1800" dirty="0" smtClean="0"/>
              <a:t>We </a:t>
            </a:r>
            <a:r>
              <a:rPr lang="en-US" altLang="zh-CN" sz="1800" dirty="0"/>
              <a:t>need to find what the actual </a:t>
            </a:r>
            <a:r>
              <a:rPr lang="en-US" altLang="zh-CN" sz="1800" dirty="0">
                <a:solidFill>
                  <a:srgbClr val="0000FF"/>
                </a:solidFill>
              </a:rPr>
              <a:t>concern</a:t>
            </a:r>
            <a:r>
              <a:rPr lang="en-US" altLang="zh-CN" sz="1800" dirty="0"/>
              <a:t> for privacy issue for </a:t>
            </a:r>
            <a:r>
              <a:rPr lang="en-US" altLang="zh-CN" sz="1800" dirty="0" smtClean="0"/>
              <a:t>802.11bf, </a:t>
            </a:r>
            <a:r>
              <a:rPr lang="en-US" altLang="zh-CN" sz="1800" dirty="0"/>
              <a:t>before starting to discuss solutions</a:t>
            </a:r>
            <a:endParaRPr lang="zh-CN" altLang="zh-CN" sz="1800" dirty="0"/>
          </a:p>
          <a:p>
            <a:pPr lvl="1" algn="just"/>
            <a:r>
              <a:rPr lang="en-US" altLang="zh-CN" sz="1800" dirty="0" smtClean="0"/>
              <a:t>We </a:t>
            </a:r>
            <a:r>
              <a:rPr lang="en-US" altLang="zh-CN" sz="1800" dirty="0"/>
              <a:t>need to either </a:t>
            </a:r>
            <a:r>
              <a:rPr lang="en-US" altLang="zh-CN" sz="1800" dirty="0">
                <a:solidFill>
                  <a:srgbClr val="0000FF"/>
                </a:solidFill>
              </a:rPr>
              <a:t>solve</a:t>
            </a:r>
            <a:r>
              <a:rPr lang="en-US" altLang="zh-CN" sz="1800" dirty="0"/>
              <a:t> the </a:t>
            </a:r>
            <a:r>
              <a:rPr lang="en-US" altLang="zh-CN" sz="1800" dirty="0" smtClean="0"/>
              <a:t>problem, </a:t>
            </a:r>
            <a:r>
              <a:rPr lang="en-US" altLang="zh-CN" sz="1800" dirty="0"/>
              <a:t>or </a:t>
            </a:r>
            <a:r>
              <a:rPr lang="en-US" altLang="zh-CN" sz="1800" dirty="0">
                <a:solidFill>
                  <a:srgbClr val="0000FF"/>
                </a:solidFill>
              </a:rPr>
              <a:t>convince</a:t>
            </a:r>
            <a:r>
              <a:rPr lang="en-US" altLang="zh-CN" sz="1800" dirty="0"/>
              <a:t> them that 802.11bf is </a:t>
            </a:r>
            <a:r>
              <a:rPr lang="en-US" altLang="zh-CN" sz="1800" dirty="0" smtClean="0"/>
              <a:t>safe</a:t>
            </a:r>
            <a:endParaRPr lang="en-US" altLang="zh-CN" sz="1800" dirty="0" smtClean="0"/>
          </a:p>
          <a:p>
            <a:pPr lvl="2" algn="just"/>
            <a:r>
              <a:rPr lang="en-US" altLang="zh-CN" sz="1400" dirty="0" smtClean="0"/>
              <a:t>Should not slow down D2.0, but rather this is something we must consider after D2.0.</a:t>
            </a:r>
            <a:endParaRPr lang="zh-CN" altLang="zh-CN" sz="1400" dirty="0" smtClean="0"/>
          </a:p>
          <a:p>
            <a:pPr lvl="1" algn="just"/>
            <a:r>
              <a:rPr lang="en-US" altLang="zh-CN" sz="1800" dirty="0" smtClean="0"/>
              <a:t>We could have (ad hoc or </a:t>
            </a:r>
            <a:r>
              <a:rPr lang="en-US" altLang="zh-CN" sz="1800" dirty="0" err="1" smtClean="0"/>
              <a:t>TGbf</a:t>
            </a:r>
            <a:r>
              <a:rPr lang="en-US" altLang="zh-CN" sz="1800" dirty="0" smtClean="0"/>
              <a:t>) </a:t>
            </a:r>
            <a:r>
              <a:rPr lang="en-US" altLang="zh-CN" sz="1800" dirty="0" smtClean="0">
                <a:solidFill>
                  <a:srgbClr val="0000FF"/>
                </a:solidFill>
              </a:rPr>
              <a:t>meetings</a:t>
            </a:r>
            <a:r>
              <a:rPr lang="en-US" altLang="zh-CN" sz="1800" dirty="0" smtClean="0"/>
              <a:t> dedicated to this issue</a:t>
            </a:r>
            <a:endParaRPr lang="zh-CN" altLang="zh-CN" sz="1800" dirty="0" smtClean="0"/>
          </a:p>
          <a:p>
            <a:pPr lvl="2" algn="just"/>
            <a:r>
              <a:rPr lang="en-US" altLang="zh-CN" sz="1400" dirty="0" smtClean="0"/>
              <a:t>The </a:t>
            </a:r>
            <a:r>
              <a:rPr lang="en-US" altLang="zh-CN" sz="1400" dirty="0">
                <a:solidFill>
                  <a:srgbClr val="0000FF"/>
                </a:solidFill>
              </a:rPr>
              <a:t>online</a:t>
            </a:r>
            <a:r>
              <a:rPr lang="en-US" altLang="zh-CN" sz="1400" dirty="0"/>
              <a:t> discussion could start during the </a:t>
            </a:r>
            <a:r>
              <a:rPr lang="en-US" altLang="zh-CN" sz="1400" dirty="0" err="1"/>
              <a:t>TGbf</a:t>
            </a:r>
            <a:r>
              <a:rPr lang="en-US" altLang="zh-CN" sz="1400" dirty="0"/>
              <a:t> Ad hoc meeting @ Lund, Sweden or even before</a:t>
            </a:r>
            <a:endParaRPr lang="zh-CN" altLang="zh-CN" sz="1400" dirty="0"/>
          </a:p>
          <a:p>
            <a:pPr lvl="2" algn="just"/>
            <a:r>
              <a:rPr lang="en-US" altLang="zh-CN" sz="1400" dirty="0"/>
              <a:t>The </a:t>
            </a:r>
            <a:r>
              <a:rPr lang="en-US" altLang="zh-CN" sz="1400" dirty="0">
                <a:solidFill>
                  <a:srgbClr val="0000FF"/>
                </a:solidFill>
              </a:rPr>
              <a:t>offline</a:t>
            </a:r>
            <a:r>
              <a:rPr lang="en-US" altLang="zh-CN" sz="1400" dirty="0"/>
              <a:t> Email discussion could </a:t>
            </a:r>
            <a:r>
              <a:rPr lang="en-US" altLang="zh-CN" sz="1400" dirty="0" smtClean="0"/>
              <a:t>start now (A new Email Thread, anyone could join)</a:t>
            </a:r>
            <a:endParaRPr lang="zh-CN" altLang="zh-CN" sz="1400" dirty="0"/>
          </a:p>
          <a:p>
            <a:pPr lvl="1" algn="just"/>
            <a:endParaRPr lang="en-US" altLang="zh-CN" sz="1800" dirty="0"/>
          </a:p>
        </p:txBody>
      </p:sp>
    </p:spTree>
    <p:extLst>
      <p:ext uri="{BB962C8B-B14F-4D97-AF65-F5344CB8AC3E}">
        <p14:creationId xmlns:p14="http://schemas.microsoft.com/office/powerpoint/2010/main" val="39805941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algn="ctr">
              <a:buFontTx/>
              <a:buNone/>
            </a:pPr>
            <a:r>
              <a:rPr lang="en-US" altLang="en-US" sz="4000" dirty="0" smtClean="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4901350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1290, 1775, 1776, 1800, 2158, 2159, 2284</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980070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1216, 1217, 1218, 1219, 1225, 1466, 1467, 1468, 1469, 1470, 1471, 1472, 1473, 1474, 1475, 1476, 1778, 2162</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36643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1604</a:t>
            </a:r>
          </a:p>
          <a:p>
            <a:pPr lvl="1" algn="just">
              <a:buFont typeface="Arial" panose="020B0604020202020204" pitchFamily="34" charset="0"/>
              <a:buChar char="–"/>
              <a:defRPr/>
            </a:pPr>
            <a:r>
              <a:rPr lang="en-US" altLang="zh-CN" sz="1600" dirty="0"/>
              <a:t>as specified </a:t>
            </a:r>
            <a:r>
              <a:rPr lang="en-US" altLang="zh-CN" sz="1600" dirty="0" smtClean="0"/>
              <a:t>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890649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1629, 1642, 1685, 1686, 1687, 1759, 1767, 1768, 1769, 1770, 1824, 1825, 1826, 1827, 1828, and 1829 </a:t>
            </a:r>
            <a:endParaRPr lang="en-US" altLang="zh-CN" sz="1600" dirty="0" smtClean="0"/>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7335790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2224, 2061, 1422, 1557, 1618, 1620, 1493, 2261, 2262, 2264, 1977, 1262, 1794, 2023, 2191, 1239, 1335, 1780, 1781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11-23/0994r1 </a:t>
            </a:r>
            <a:r>
              <a:rPr lang="en-US" altLang="zh-CN" sz="1600" dirty="0"/>
              <a:t>‘Proposed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7661664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1055, 1737, 1738, 1783, 1982, 1984, 1985, 2039, and </a:t>
            </a:r>
            <a:r>
              <a:rPr lang="en-US" altLang="zh-CN" sz="1600" dirty="0" smtClean="0"/>
              <a:t>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9850518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2165, 1561, 1038, 1562 and </a:t>
            </a:r>
            <a:r>
              <a:rPr lang="en-US" altLang="zh-CN" sz="1600" dirty="0" smtClean="0"/>
              <a:t>1598</a:t>
            </a:r>
          </a:p>
          <a:p>
            <a:pPr lvl="1" algn="just">
              <a:buFont typeface="Arial" panose="020B0604020202020204" pitchFamily="34" charset="0"/>
              <a:buChar char="–"/>
              <a:defRPr/>
            </a:pPr>
            <a:r>
              <a:rPr lang="en-US" altLang="zh-CN" sz="1600" dirty="0"/>
              <a:t>as specified </a:t>
            </a:r>
            <a:r>
              <a:rPr lang="en-US" altLang="zh-CN" sz="1600" dirty="0" smtClean="0"/>
              <a:t>in 11-23/0530r2 </a:t>
            </a:r>
            <a:r>
              <a:rPr lang="en-US" altLang="zh-CN" sz="1600" dirty="0"/>
              <a:t>‘LB272 comments measurement setup comments resolution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4790057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2072</a:t>
            </a:r>
          </a:p>
          <a:p>
            <a:pPr lvl="1" algn="just">
              <a:buFont typeface="Arial" panose="020B0604020202020204" pitchFamily="34" charset="0"/>
              <a:buChar char="–"/>
              <a:defRPr/>
            </a:pPr>
            <a:r>
              <a:rPr lang="en-US" altLang="zh-CN" sz="1600" dirty="0" smtClean="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11-23/0867r1</a:t>
            </a:r>
            <a:r>
              <a:rPr lang="en-US" altLang="zh-CN" dirty="0" smtClean="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056644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de-DE" altLang="zh-CN" sz="1600" dirty="0" smtClean="0"/>
              <a:t>1978</a:t>
            </a:r>
            <a:endParaRPr lang="en-US" altLang="zh-CN" sz="1600" dirty="0" smtClean="0"/>
          </a:p>
          <a:p>
            <a:pPr lvl="1" algn="just">
              <a:buFont typeface="Arial" panose="020B0604020202020204" pitchFamily="34" charset="0"/>
              <a:buChar char="–"/>
              <a:defRPr/>
            </a:pPr>
            <a:r>
              <a:rPr lang="en-US" altLang="zh-CN" sz="1600" dirty="0" smtClean="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1532912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1755, </a:t>
            </a:r>
            <a:r>
              <a:rPr lang="en-US" altLang="zh-CN" sz="1600" dirty="0" smtClean="0"/>
              <a:t>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1997760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1013, 1453, 1573, 1610, 1612, 1613, 1615, 1617, 1712, 1866, 2014, 2034, 2035, 2037, and 2282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11-23/1126r3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7964594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smtClean="0"/>
              <a:t>as </a:t>
            </a:r>
            <a:r>
              <a:rPr lang="en-US" altLang="zh-CN" sz="1600" dirty="0"/>
              <a:t>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a:t>
            </a:r>
            <a:r>
              <a:rPr lang="en-US" altLang="zh-CN" sz="1800" b="1" kern="0" dirty="0" smtClean="0"/>
              <a:t>Chitrakar</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9906386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1990, 1763, 1766 </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Yan Xin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7265571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1987, 1988, 1989, 1765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proposed in 11-23/1082r1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8230528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2077</a:t>
            </a:r>
          </a:p>
          <a:p>
            <a:pPr lvl="1" algn="just">
              <a:buFont typeface="Arial" panose="020B0604020202020204" pitchFamily="34" charset="0"/>
              <a:buChar char="–"/>
              <a:defRPr/>
            </a:pPr>
            <a:r>
              <a:rPr lang="en-US" altLang="zh-CN" sz="1600" dirty="0"/>
              <a:t>as specified </a:t>
            </a:r>
            <a:r>
              <a:rPr lang="en-US" altLang="zh-CN" sz="1600" dirty="0" smtClean="0"/>
              <a:t>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Rui Du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2211945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2209</a:t>
            </a:r>
          </a:p>
          <a:p>
            <a:pPr lvl="1" algn="just">
              <a:buFont typeface="Arial" panose="020B0604020202020204" pitchFamily="34" charset="0"/>
              <a:buChar char="–"/>
              <a:defRPr/>
            </a:pPr>
            <a:r>
              <a:rPr lang="en-US" altLang="zh-CN" sz="1600" dirty="0" smtClean="0"/>
              <a:t>as specified in </a:t>
            </a:r>
            <a:r>
              <a:rPr lang="pt-BR" altLang="zh-CN" sz="1600" dirty="0" smtClean="0"/>
              <a:t>11-23/1170r2</a:t>
            </a:r>
            <a:r>
              <a:rPr lang="pt-BR" altLang="zh-CN" sz="1600" dirty="0"/>
              <a:t>, LB272 CR for SBP CID 2209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177792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2283</a:t>
            </a:r>
          </a:p>
          <a:p>
            <a:pPr lvl="1" algn="just">
              <a:buFont typeface="Arial" panose="020B0604020202020204" pitchFamily="34" charset="0"/>
              <a:buChar char="–"/>
              <a:defRPr/>
            </a:pPr>
            <a:r>
              <a:rPr lang="en-US" altLang="zh-CN" sz="1600" dirty="0"/>
              <a:t>as specified </a:t>
            </a:r>
            <a:r>
              <a:rPr lang="en-US" altLang="zh-CN" sz="1600" dirty="0" smtClean="0"/>
              <a:t>in 11-23/1150r1</a:t>
            </a:r>
            <a:r>
              <a:rPr lang="en-US" altLang="zh-CN" sz="1600" dirty="0"/>
              <a:t>,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7177386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1376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11-23-1091r1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63739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altLang="zh-CN" dirty="0">
                <a:solidFill>
                  <a:srgbClr val="0000FF"/>
                </a:solidFill>
              </a:rPr>
              <a:t>July </a:t>
            </a:r>
            <a:r>
              <a:rPr lang="en-US" altLang="zh-CN" dirty="0" smtClean="0"/>
              <a:t>IEEE </a:t>
            </a:r>
            <a:r>
              <a:rPr lang="en-US" altLang="zh-CN" dirty="0"/>
              <a:t>802 wireless </a:t>
            </a:r>
            <a:r>
              <a:rPr lang="en-US" altLang="zh-CN" dirty="0">
                <a:solidFill>
                  <a:srgbClr val="0000FF"/>
                </a:solidFill>
              </a:rPr>
              <a:t>plenary </a:t>
            </a:r>
            <a:r>
              <a:rPr lang="en-US" altLang="zh-CN"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altLang="zh-CN" dirty="0"/>
              <a:t>This meeting is part of the </a:t>
            </a:r>
            <a:r>
              <a:rPr lang="en-US" altLang="zh-CN" dirty="0">
                <a:solidFill>
                  <a:srgbClr val="0000FF"/>
                </a:solidFill>
              </a:rPr>
              <a:t>July </a:t>
            </a:r>
            <a:r>
              <a:rPr lang="en-US" altLang="zh-CN" dirty="0" smtClean="0"/>
              <a:t>IEEE </a:t>
            </a:r>
            <a:r>
              <a:rPr lang="en-US" altLang="zh-CN" dirty="0"/>
              <a:t>802 wireless </a:t>
            </a:r>
            <a:r>
              <a:rPr lang="en-US" altLang="zh-CN" dirty="0">
                <a:solidFill>
                  <a:srgbClr val="0000FF"/>
                </a:solidFill>
              </a:rPr>
              <a:t>plenary </a:t>
            </a:r>
            <a:r>
              <a:rPr lang="en-US" altLang="zh-CN" dirty="0" smtClean="0"/>
              <a:t>session</a:t>
            </a: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You must pay the registration fee whether attending in-person or remotely</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have not already done so, you can register here: </a:t>
            </a:r>
            <a:r>
              <a:rPr lang="en-US" altLang="zh-CN" dirty="0">
                <a:hlinkClick r:id="rId2"/>
              </a:rPr>
              <a:t>https://web.cvent.com/event/c8c74da9-42ef-4650-bbf6-d33d40c6bedc/summary</a:t>
            </a: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do not intend to register for this session you must leave this meeting and, if you have logged attendance on IMAT, email the 802.11 chair or vice chairs to have your attendance cancelled</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Tree>
    <p:extLst>
      <p:ext uri="{BB962C8B-B14F-4D97-AF65-F5344CB8AC3E}">
        <p14:creationId xmlns:p14="http://schemas.microsoft.com/office/powerpoint/2010/main" val="8272791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Zhuqing</a:t>
            </a:r>
            <a:r>
              <a:rPr lang="en-US" altLang="zh-CN" sz="1800" dirty="0" smtClean="0"/>
              <a:t> Tang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3725651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1589 </a:t>
            </a:r>
          </a:p>
          <a:p>
            <a:pPr lvl="1" algn="just">
              <a:buFont typeface="Arial" panose="020B0604020202020204" pitchFamily="34" charset="0"/>
              <a:buChar char="–"/>
              <a:defRPr/>
            </a:pPr>
            <a:r>
              <a:rPr lang="en-US" altLang="zh-CN" sz="1600" dirty="0" smtClean="0"/>
              <a:t>as </a:t>
            </a:r>
            <a:r>
              <a:rPr lang="en-US" altLang="zh-CN" sz="1600" dirty="0"/>
              <a:t>specified in 11-23-1184r0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464228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2063</a:t>
            </a:r>
          </a:p>
          <a:p>
            <a:pPr lvl="1" algn="just">
              <a:buFont typeface="Arial" panose="020B0604020202020204" pitchFamily="34" charset="0"/>
              <a:buChar char="–"/>
              <a:defRPr/>
            </a:pPr>
            <a:r>
              <a:rPr lang="en-US" altLang="zh-CN" sz="1600" dirty="0" smtClean="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2098281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1626, 2225, 1700, 1754, 1753, 1249, 1250 and </a:t>
            </a:r>
            <a:r>
              <a:rPr lang="en-US" altLang="zh-CN" sz="1600" dirty="0" smtClean="0"/>
              <a:t>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4730965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1855, 1902, 2069, 2131, 2186, 2189, 2206, </a:t>
            </a:r>
            <a:r>
              <a:rPr lang="en-US" altLang="zh-CN" sz="1600" dirty="0" smtClean="0"/>
              <a:t>2266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11-23/1032r1</a:t>
            </a:r>
            <a:endParaRPr lang="en-US" altLang="zh-CN" sz="160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2551977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1420  </a:t>
            </a:r>
            <a:endParaRPr lang="en-US" altLang="zh-CN" sz="1600" dirty="0" smtClean="0"/>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109539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68345569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 2296</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23/0748r2</a:t>
            </a:r>
            <a:endParaRPr lang="en-US" altLang="zh-CN" sz="1800" b="1" kern="0" dirty="0"/>
          </a:p>
          <a:p>
            <a:pPr marL="342900" lvl="1" indent="-342900" algn="just">
              <a:buFont typeface="Arial" panose="020B0604020202020204" pitchFamily="34" charset="0"/>
              <a:buChar char="•"/>
              <a:defRPr/>
            </a:pPr>
            <a:endParaRPr lang="en-US" altLang="zh-CN" sz="18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23/0748r2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2893133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1464</a:t>
            </a:r>
            <a:r>
              <a:rPr lang="en-US" altLang="zh-CN" sz="1600" dirty="0"/>
              <a:t>, 1340, 1463, 1465, 1461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Yang</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1267543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2217</a:t>
            </a:r>
            <a:endParaRPr lang="en-US" altLang="zh-CN" sz="1600" dirty="0" smtClean="0"/>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0385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smtClean="0"/>
              <a:t>23/1178r1 </a:t>
            </a:r>
            <a:r>
              <a:rPr lang="en-US" altLang="zh-CN" sz="1600" dirty="0"/>
              <a:t>Bug fix: SBP response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23/1178r1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2555385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July </a:t>
            </a:r>
            <a:r>
              <a:rPr lang="en-US" altLang="zh-CN" sz="4000" dirty="0" smtClean="0">
                <a:solidFill>
                  <a:srgbClr val="0000FF"/>
                </a:solidFill>
              </a:rPr>
              <a:t>Interim</a:t>
            </a:r>
            <a:r>
              <a:rPr lang="en-US" altLang="en-US" sz="4000" dirty="0" smtClean="0">
                <a:solidFill>
                  <a:srgbClr val="0000FF"/>
                </a:solidFill>
              </a:rPr>
              <a:t> </a:t>
            </a:r>
          </a:p>
          <a:p>
            <a:pPr algn="ctr">
              <a:buFontTx/>
              <a:buNone/>
            </a:pPr>
            <a:r>
              <a:rPr lang="en-US" altLang="zh-CN" sz="4000" dirty="0">
                <a:solidFill>
                  <a:srgbClr val="00B050"/>
                </a:solidFill>
                <a:ea typeface="宋体" panose="02010600030101010101" pitchFamily="2" charset="-122"/>
              </a:rPr>
              <a:t>July 13    (Thursday AM 1)</a:t>
            </a:r>
            <a:r>
              <a:rPr lang="en-US" altLang="en-US" sz="4000" dirty="0" smtClean="0">
                <a:solidFill>
                  <a:srgbClr val="00B050"/>
                </a:solidFill>
              </a:rPr>
              <a:t>.</a:t>
            </a:r>
            <a:endParaRPr lang="en-US" altLang="en-US" sz="4000" dirty="0">
              <a:solidFill>
                <a:srgbClr val="00B050"/>
              </a:solidFill>
            </a:endParaRPr>
          </a:p>
          <a:p>
            <a:pPr lvl="1"/>
            <a:endParaRPr lang="en-US" altLang="en-US" sz="3600" dirty="0"/>
          </a:p>
          <a:p>
            <a:pPr lvl="1"/>
            <a:endParaRPr lang="en-US" altLang="en-US" sz="3600" dirty="0"/>
          </a:p>
        </p:txBody>
      </p:sp>
    </p:spTree>
    <p:extLst>
      <p:ext uri="{BB962C8B-B14F-4D97-AF65-F5344CB8AC3E}">
        <p14:creationId xmlns:p14="http://schemas.microsoft.com/office/powerpoint/2010/main" val="149500675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1371600" y="762000"/>
            <a:ext cx="9525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a:t>closing the remaining CIDs </a:t>
            </a:r>
            <a:r>
              <a:rPr lang="en-US" altLang="en-US" sz="3200" dirty="0" smtClean="0"/>
              <a:t>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XXX</a:t>
            </a:r>
          </a:p>
          <a:p>
            <a:pPr lvl="0"/>
            <a:r>
              <a:rPr lang="en-US" altLang="zh-CN" dirty="0"/>
              <a:t>With the following rejection reason: “Lack of </a:t>
            </a:r>
            <a:r>
              <a:rPr lang="en-US" altLang="zh-CN" dirty="0" smtClean="0"/>
              <a:t>technical contribution/consensus</a:t>
            </a:r>
            <a:r>
              <a:rPr lang="en-US" altLang="zh-CN" dirty="0"/>
              <a:t>”.</a:t>
            </a:r>
          </a:p>
          <a:p>
            <a:endParaRPr lang="zh-CN" altLang="zh-CN" dirty="0"/>
          </a:p>
          <a:p>
            <a:pPr lvl="0"/>
            <a:r>
              <a:rPr lang="en-GB" altLang="zh-CN" dirty="0"/>
              <a:t>Moved: &lt;name&gt;,  Seconded: &lt;name&gt;, </a:t>
            </a:r>
          </a:p>
          <a:p>
            <a:pPr lvl="0"/>
            <a:r>
              <a:rPr lang="en-GB" altLang="zh-CN" dirty="0"/>
              <a:t>Result: y-n-a</a:t>
            </a:r>
            <a:endParaRPr lang="zh-CN" altLang="zh-CN"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0990992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July </a:t>
            </a:r>
            <a:r>
              <a:rPr lang="en-US" altLang="zh-CN" sz="4000" dirty="0" smtClean="0">
                <a:solidFill>
                  <a:srgbClr val="0000FF"/>
                </a:solidFill>
              </a:rPr>
              <a:t>Interim</a:t>
            </a:r>
            <a:r>
              <a:rPr lang="en-US" altLang="en-US" sz="4000" dirty="0" smtClean="0">
                <a:solidFill>
                  <a:srgbClr val="0000FF"/>
                </a:solidFill>
              </a:rPr>
              <a:t> </a:t>
            </a:r>
          </a:p>
          <a:p>
            <a:pPr algn="ctr">
              <a:buFontTx/>
              <a:buNone/>
            </a:pPr>
            <a:r>
              <a:rPr lang="en-US" altLang="zh-CN" sz="4000" dirty="0">
                <a:solidFill>
                  <a:srgbClr val="00B050"/>
                </a:solidFill>
                <a:ea typeface="宋体" panose="02010600030101010101" pitchFamily="2" charset="-122"/>
              </a:rPr>
              <a:t>July 13    (Thursday AM 1)</a:t>
            </a:r>
            <a:r>
              <a:rPr lang="en-US" altLang="en-US" sz="4000" dirty="0" smtClean="0">
                <a:solidFill>
                  <a:srgbClr val="00B050"/>
                </a:solidFill>
              </a:rPr>
              <a:t>.</a:t>
            </a:r>
            <a:endParaRPr lang="en-US" altLang="en-US" sz="4000" dirty="0">
              <a:solidFill>
                <a:srgbClr val="00B050"/>
              </a:solidFill>
            </a:endParaRPr>
          </a:p>
          <a:p>
            <a:pPr lvl="1"/>
            <a:endParaRPr lang="en-US" altLang="en-US" sz="3600" dirty="0"/>
          </a:p>
          <a:p>
            <a:pPr lvl="1"/>
            <a:endParaRPr lang="en-US" altLang="en-US" sz="3600" dirty="0"/>
          </a:p>
        </p:txBody>
      </p:sp>
    </p:spTree>
    <p:extLst>
      <p:ext uri="{BB962C8B-B14F-4D97-AF65-F5344CB8AC3E}">
        <p14:creationId xmlns:p14="http://schemas.microsoft.com/office/powerpoint/2010/main" val="315114924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err="1" smtClean="0"/>
              <a:t>TGbf</a:t>
            </a:r>
            <a:r>
              <a:rPr lang="en-US" altLang="en-US" sz="3200" dirty="0" smtClean="0"/>
              <a:t> re-circulation </a:t>
            </a:r>
            <a:r>
              <a:rPr lang="en-US" altLang="en-US" sz="3200" dirty="0"/>
              <a:t>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11-22/0314r</a:t>
            </a:r>
            <a:r>
              <a:rPr lang="en-US" altLang="zh-CN" sz="2000" dirty="0">
                <a:solidFill>
                  <a:srgbClr val="FF0000"/>
                </a:solidFill>
              </a:rPr>
              <a:t>XX</a:t>
            </a:r>
            <a:r>
              <a:rPr lang="en-US" altLang="zh-CN" sz="2000" dirty="0"/>
              <a:t>,</a:t>
            </a:r>
          </a:p>
          <a:p>
            <a:pPr marL="354013" indent="0" algn="just">
              <a:buNone/>
            </a:pPr>
            <a:r>
              <a:rPr lang="en-US" altLang="zh-CN" sz="2000" dirty="0">
                <a:hlinkClick r:id="rId3"/>
              </a:rPr>
              <a:t>https://mentor.ieee.org/802.11/dcn/23/11-23-0314-16-00bf-lb272-comments-and-approved-resolutions.xlsx</a:t>
            </a:r>
            <a:endParaRPr lang="en-US" altLang="zh-CN" sz="2000" dirty="0"/>
          </a:p>
          <a:p>
            <a:pPr algn="just"/>
            <a:r>
              <a:rPr lang="en-US" altLang="zh-CN" sz="2000" dirty="0"/>
              <a:t>Instruct the editor to prepare P802.11bf D2.0 incorporating these resolutions and,</a:t>
            </a:r>
          </a:p>
          <a:p>
            <a:pPr algn="just"/>
            <a:r>
              <a:rPr lang="en-US" altLang="zh-CN" sz="2000" dirty="0"/>
              <a:t>Approve a 15 day Working Group Recirculation Ballot asking the question “Should P802.11bf D2.0 be forwarded to SA Ballot?”</a:t>
            </a:r>
          </a:p>
          <a:p>
            <a:endParaRPr lang="zh-CN" altLang="zh-CN" sz="2000" dirty="0"/>
          </a:p>
          <a:p>
            <a:pPr lvl="0"/>
            <a:r>
              <a:rPr lang="en-GB" altLang="zh-CN" sz="2000" dirty="0"/>
              <a:t>Moved: </a:t>
            </a:r>
            <a:r>
              <a:rPr lang="en-GB" altLang="zh-CN" sz="2000" dirty="0" smtClean="0"/>
              <a:t>    ,  </a:t>
            </a:r>
            <a:r>
              <a:rPr lang="en-GB" altLang="zh-CN" sz="2000" dirty="0"/>
              <a:t>Seconded</a:t>
            </a:r>
            <a:r>
              <a:rPr lang="en-GB" altLang="zh-CN" sz="2000" dirty="0" smtClean="0"/>
              <a:t>:   </a:t>
            </a:r>
            <a:endParaRPr lang="en-GB" altLang="zh-CN" sz="2000" dirty="0"/>
          </a:p>
          <a:p>
            <a:r>
              <a:rPr lang="en-US" altLang="zh-CN" sz="2000" kern="0" dirty="0"/>
              <a:t>Preliminary Result: (   </a:t>
            </a:r>
            <a:r>
              <a:rPr lang="en-US" altLang="zh-CN" sz="2000" kern="0" dirty="0" smtClean="0"/>
              <a:t> Y</a:t>
            </a:r>
            <a:r>
              <a:rPr lang="en-US" altLang="zh-CN" sz="2000" kern="0" dirty="0"/>
              <a:t>/  </a:t>
            </a:r>
            <a:r>
              <a:rPr lang="en-US" altLang="zh-CN" sz="2000" kern="0" dirty="0" smtClean="0"/>
              <a:t> N</a:t>
            </a:r>
            <a:r>
              <a:rPr lang="en-US" altLang="zh-CN" sz="2000" kern="0" dirty="0"/>
              <a:t>/  </a:t>
            </a:r>
            <a:r>
              <a:rPr lang="en-US" altLang="zh-CN" sz="2000" kern="0" dirty="0" smtClean="0"/>
              <a:t> A</a:t>
            </a:r>
            <a:r>
              <a:rPr lang="en-US" altLang="zh-CN" sz="2000" kern="0" dirty="0"/>
              <a:t>)</a:t>
            </a:r>
          </a:p>
          <a:p>
            <a:pPr lvl="0"/>
            <a:r>
              <a:rPr lang="en-GB" altLang="zh-CN" sz="2000" dirty="0" smtClean="0"/>
              <a:t>Result</a:t>
            </a:r>
            <a:r>
              <a:rPr lang="en-US" altLang="zh-CN" sz="2000" kern="0" dirty="0" smtClean="0"/>
              <a:t>*</a:t>
            </a:r>
            <a:r>
              <a:rPr lang="en-GB" altLang="zh-CN" sz="2000" dirty="0" smtClean="0"/>
              <a:t>:    ( y- n- a)</a:t>
            </a:r>
            <a:endParaRPr lang="en-US" altLang="zh-CN" sz="140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smtClean="0">
                <a:solidFill>
                  <a:srgbClr val="FF0000"/>
                </a:solidFill>
              </a:rPr>
              <a:t>X</a:t>
            </a:r>
            <a:r>
              <a:rPr lang="en-US" altLang="zh-CN" kern="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8974102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138194</TotalTime>
  <Words>4676</Words>
  <Application>Microsoft Office PowerPoint</Application>
  <PresentationFormat>宽屏</PresentationFormat>
  <Paragraphs>1381</Paragraphs>
  <Slides>66</Slides>
  <Notes>65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66</vt:i4>
      </vt:variant>
    </vt:vector>
  </HeadingPairs>
  <TitlesOfParts>
    <vt:vector size="77"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July Plenary 2023</vt:lpstr>
      <vt:lpstr>IEEE 802.11 Task Group bf WLAN Sensing </vt:lpstr>
      <vt:lpstr>PowerPoint 演示文稿</vt:lpstr>
      <vt:lpstr>PowerPoint 演示文稿</vt:lpstr>
      <vt:lpstr>Registration for the July IEEE 802 wireless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Motion?</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5928</cp:revision>
  <cp:lastPrinted>2014-11-04T15:04:57Z</cp:lastPrinted>
  <dcterms:created xsi:type="dcterms:W3CDTF">2007-04-17T18:10:23Z</dcterms:created>
  <dcterms:modified xsi:type="dcterms:W3CDTF">2023-07-09T17:08:35Z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(3)jURHzpjb/rtdgDvB5CHQP/JMK77jSeCY1Cmz9xWePKk2LlZn6VI0NbNqdxnuVFz8ruguaCUk
sc1f9+wVf7hgjl5DFtV8q5uGK+bjYtU0LaAxTp9chCCVttm5+yjSNGLG0Ok1FkKP2J+9fP3q
35AmhsGLPt7prOg0aTwIF8sYuFSyLAXkJJqco5LfakzlXMetJ7ujI6nR+S0KjloKJbwv8V8T
fEOoV+1wg+sUTqt3BR</vt:lpwstr>
  </property>
  <property fmtid="{D5CDD505-2E9C-101B-9397-08002B2CF9AE}" pid="27" name="_2015_ms_pID_7253431">
    <vt:lpwstr>5oKKKZ6DUSYqY72o+3OTH3pqsK1AaCTJecT90cT4YXYkX+Xpcr+hm6
NSNOgoldHGu1zPFkXEnO80z4m51EAlPjx3OLAjk2MU5IGZNkkFbKj6AB/csushxPgxsJB7ut
Qn2jWQyiu2T1zL87zNfUZKN2dlnq5Pjzs6kBaPbSO2YmnlxTnRLkQ4QZxDEI6ivoh2cyOhMb
6ASpJjN18PGkM6q9Ry20L2Oiu2npn+marjDm</vt:lpwstr>
  </property>
  <property fmtid="{D5CDD505-2E9C-101B-9397-08002B2CF9AE}" pid="28" name="_2015_ms_pID_7253432">
    <vt:lpwstr>ZQDwa+BOGAn+4NK1LPSnMcI=</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