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850" r:id="rId2"/>
    <p:sldId id="851" r:id="rId3"/>
    <p:sldId id="2367" r:id="rId4"/>
    <p:sldId id="423" r:id="rId5"/>
    <p:sldId id="2369" r:id="rId6"/>
    <p:sldId id="2368" r:id="rId7"/>
    <p:sldId id="2370" r:id="rId8"/>
    <p:sldId id="863" r:id="rId9"/>
    <p:sldId id="2371" r:id="rId10"/>
    <p:sldId id="2372" r:id="rId11"/>
    <p:sldId id="848" r:id="rId12"/>
    <p:sldId id="2373" r:id="rId13"/>
    <p:sldId id="754" r:id="rId14"/>
    <p:sldId id="755" r:id="rId15"/>
    <p:sldId id="458" r:id="rId16"/>
    <p:sldId id="489" r:id="rId17"/>
    <p:sldId id="814" r:id="rId18"/>
    <p:sldId id="815" r:id="rId19"/>
    <p:sldId id="749" r:id="rId20"/>
    <p:sldId id="767" r:id="rId21"/>
    <p:sldId id="768" r:id="rId22"/>
    <p:sldId id="746" r:id="rId23"/>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2367"/>
            <p14:sldId id="423"/>
          </p14:sldIdLst>
        </p14:section>
        <p14:section name="Untitled Section" id="{F44E1842-5D5B-4EA7-906B-C061226394F5}">
          <p14:sldIdLst>
            <p14:sldId id="2369"/>
            <p14:sldId id="2368"/>
            <p14:sldId id="2370"/>
            <p14:sldId id="863"/>
            <p14:sldId id="2371"/>
            <p14:sldId id="2372"/>
            <p14:sldId id="848"/>
            <p14:sldId id="2373"/>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B9FD165-240A-47CE-A88C-F6790EEE673C}" v="38" dt="2023-07-12T07:23:31.36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21" autoAdjust="0"/>
    <p:restoredTop sz="96371" autoAdjust="0"/>
  </p:normalViewPr>
  <p:slideViewPr>
    <p:cSldViewPr>
      <p:cViewPr varScale="1">
        <p:scale>
          <a:sx n="83" d="100"/>
          <a:sy n="83" d="100"/>
        </p:scale>
        <p:origin x="24" y="29"/>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2C618B0F-E10D-4407-BC3A-379A3718AE41}"/>
    <pc:docChg chg="custSel modSld modMainMaster">
      <pc:chgData name="Mike Montemurro" userId="40c20c913ca7511e" providerId="LiveId" clId="{2C618B0F-E10D-4407-BC3A-379A3718AE41}" dt="2023-07-12T11:37:49.253" v="78" actId="20577"/>
      <pc:docMkLst>
        <pc:docMk/>
      </pc:docMkLst>
      <pc:sldChg chg="modSp mod">
        <pc:chgData name="Mike Montemurro" userId="40c20c913ca7511e" providerId="LiveId" clId="{2C618B0F-E10D-4407-BC3A-379A3718AE41}" dt="2023-07-12T11:35:19.548" v="65" actId="20577"/>
        <pc:sldMkLst>
          <pc:docMk/>
          <pc:sldMk cId="2822743645" sldId="850"/>
        </pc:sldMkLst>
        <pc:spChg chg="mod">
          <ac:chgData name="Mike Montemurro" userId="40c20c913ca7511e" providerId="LiveId" clId="{2C618B0F-E10D-4407-BC3A-379A3718AE41}" dt="2023-07-12T11:35:19.548" v="65" actId="20577"/>
          <ac:spMkLst>
            <pc:docMk/>
            <pc:sldMk cId="2822743645" sldId="850"/>
            <ac:spMk id="5" creationId="{5C289E12-1085-4168-A398-0F7249308ABA}"/>
          </ac:spMkLst>
        </pc:spChg>
      </pc:sldChg>
      <pc:sldChg chg="modSp mod">
        <pc:chgData name="Mike Montemurro" userId="40c20c913ca7511e" providerId="LiveId" clId="{2C618B0F-E10D-4407-BC3A-379A3718AE41}" dt="2023-07-12T11:37:49.253" v="78" actId="20577"/>
        <pc:sldMkLst>
          <pc:docMk/>
          <pc:sldMk cId="3028779059" sldId="2368"/>
        </pc:sldMkLst>
        <pc:spChg chg="mod">
          <ac:chgData name="Mike Montemurro" userId="40c20c913ca7511e" providerId="LiveId" clId="{2C618B0F-E10D-4407-BC3A-379A3718AE41}" dt="2023-07-12T09:26:18.152" v="61" actId="20577"/>
          <ac:spMkLst>
            <pc:docMk/>
            <pc:sldMk cId="3028779059" sldId="2368"/>
            <ac:spMk id="8" creationId="{4CD249A7-B25B-4413-A490-DA16C7C17DEA}"/>
          </ac:spMkLst>
        </pc:spChg>
        <pc:spChg chg="mod">
          <ac:chgData name="Mike Montemurro" userId="40c20c913ca7511e" providerId="LiveId" clId="{2C618B0F-E10D-4407-BC3A-379A3718AE41}" dt="2023-07-12T11:37:49.253" v="78" actId="20577"/>
          <ac:spMkLst>
            <pc:docMk/>
            <pc:sldMk cId="3028779059" sldId="2368"/>
            <ac:spMk id="10" creationId="{CC2AB40D-EE73-4F6E-AF6C-5BB8815A67AA}"/>
          </ac:spMkLst>
        </pc:spChg>
      </pc:sldChg>
      <pc:sldMasterChg chg="modSp mod">
        <pc:chgData name="Mike Montemurro" userId="40c20c913ca7511e" providerId="LiveId" clId="{2C618B0F-E10D-4407-BC3A-379A3718AE41}" dt="2023-07-12T11:35:07.700" v="63" actId="20577"/>
        <pc:sldMasterMkLst>
          <pc:docMk/>
          <pc:sldMasterMk cId="0" sldId="2147483648"/>
        </pc:sldMasterMkLst>
        <pc:spChg chg="mod">
          <ac:chgData name="Mike Montemurro" userId="40c20c913ca7511e" providerId="LiveId" clId="{2C618B0F-E10D-4407-BC3A-379A3718AE41}" dt="2023-07-12T11:35:07.700" v="63"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057142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8957041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el und Inhalt">
    <p:spTree>
      <p:nvGrpSpPr>
        <p:cNvPr id="1" name=""/>
        <p:cNvGrpSpPr/>
        <p:nvPr/>
      </p:nvGrpSpPr>
      <p:grpSpPr>
        <a:xfrm>
          <a:off x="0" y="0"/>
          <a:ext cx="0" cy="0"/>
          <a:chOff x="0" y="0"/>
          <a:chExt cx="0" cy="0"/>
        </a:xfrm>
      </p:grpSpPr>
      <p:sp>
        <p:nvSpPr>
          <p:cNvPr id="4" name="TextBox 3"/>
          <p:cNvSpPr txBox="1"/>
          <p:nvPr userDrawn="1"/>
        </p:nvSpPr>
        <p:spPr>
          <a:xfrm>
            <a:off x="8026400" y="381001"/>
            <a:ext cx="711200" cy="276225"/>
          </a:xfrm>
          <a:prstGeom prst="rect">
            <a:avLst/>
          </a:prstGeom>
          <a:noFill/>
        </p:spPr>
        <p:txBody>
          <a:bodyPr>
            <a:spAutoFit/>
          </a:bodyPr>
          <a:lstStyle/>
          <a:p>
            <a:pPr eaLnBrk="0" hangingPunct="0">
              <a:defRPr/>
            </a:pPr>
            <a:endParaRPr lang="en-US" sz="1200" dirty="0">
              <a:latin typeface="Times New Roman" pitchFamily="18" charset="0"/>
            </a:endParaRPr>
          </a:p>
        </p:txBody>
      </p:sp>
      <p:sp>
        <p:nvSpPr>
          <p:cNvPr id="3" name="Inhaltsplatzhalter 2"/>
          <p:cNvSpPr>
            <a:spLocks noGrp="1"/>
          </p:cNvSpPr>
          <p:nvPr>
            <p:ph idx="1"/>
          </p:nvPr>
        </p:nvSpPr>
        <p:spPr/>
        <p:txBody>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2" name="Title 1">
            <a:extLst>
              <a:ext uri="{FF2B5EF4-FFF2-40B4-BE49-F238E27FC236}">
                <a16:creationId xmlns:a16="http://schemas.microsoft.com/office/drawing/2014/main" id="{2CB95CDD-E1F6-2D43-A6DE-DFE5E038FF14}"/>
              </a:ext>
            </a:extLst>
          </p:cNvPr>
          <p:cNvSpPr>
            <a:spLocks noGrp="1"/>
          </p:cNvSpPr>
          <p:nvPr>
            <p:ph type="title"/>
          </p:nvPr>
        </p:nvSpPr>
        <p:spPr/>
        <p:txBody>
          <a:bodyPr/>
          <a:lstStyle/>
          <a:p>
            <a:r>
              <a:rPr lang="en-US"/>
              <a:t>Click to edit Master title style</a:t>
            </a:r>
          </a:p>
        </p:txBody>
      </p:sp>
      <p:sp>
        <p:nvSpPr>
          <p:cNvPr id="11" name="Date Placeholder 10">
            <a:extLst>
              <a:ext uri="{FF2B5EF4-FFF2-40B4-BE49-F238E27FC236}">
                <a16:creationId xmlns:a16="http://schemas.microsoft.com/office/drawing/2014/main" id="{E8C9794E-61A5-714F-A1C3-0B830A40B19C}"/>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13" name="Footer Placeholder 12">
            <a:extLst>
              <a:ext uri="{FF2B5EF4-FFF2-40B4-BE49-F238E27FC236}">
                <a16:creationId xmlns:a16="http://schemas.microsoft.com/office/drawing/2014/main" id="{8DF689E7-6B72-2C4B-99D0-CD708FC1A435}"/>
              </a:ext>
            </a:extLst>
          </p:cNvPr>
          <p:cNvSpPr>
            <a:spLocks noGrp="1"/>
          </p:cNvSpPr>
          <p:nvPr>
            <p:ph type="ftr" sz="quarter" idx="11"/>
          </p:nvPr>
        </p:nvSpPr>
        <p:spPr/>
        <p:txBody>
          <a:bodyPr/>
          <a:lstStyle/>
          <a:p>
            <a:pPr>
              <a:defRPr/>
            </a:pPr>
            <a:r>
              <a:rPr lang="en-US"/>
              <a:t>Michael Montemurro, Huawei</a:t>
            </a:r>
          </a:p>
        </p:txBody>
      </p:sp>
      <p:sp>
        <p:nvSpPr>
          <p:cNvPr id="14" name="Slide Number Placeholder 13">
            <a:extLst>
              <a:ext uri="{FF2B5EF4-FFF2-40B4-BE49-F238E27FC236}">
                <a16:creationId xmlns:a16="http://schemas.microsoft.com/office/drawing/2014/main" id="{92BF0E52-58D7-5042-997A-535993AD5256}"/>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a:t>
            </a:fld>
            <a:endParaRPr lang="en-US"/>
          </a:p>
        </p:txBody>
      </p:sp>
    </p:spTree>
    <p:extLst>
      <p:ext uri="{BB962C8B-B14F-4D97-AF65-F5344CB8AC3E}">
        <p14:creationId xmlns:p14="http://schemas.microsoft.com/office/powerpoint/2010/main" val="32225306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29063"/>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802.11-23/956r5</a:t>
            </a:r>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810034" y="304800"/>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July 2023</a:t>
            </a:r>
            <a:endParaRPr lang="en-US" altLang="en-US" sz="1800" b="1" dirty="0"/>
          </a:p>
        </p:txBody>
      </p:sp>
      <p:sp>
        <p:nvSpPr>
          <p:cNvPr id="4" name="Line 10">
            <a:extLst>
              <a:ext uri="{FF2B5EF4-FFF2-40B4-BE49-F238E27FC236}">
                <a16:creationId xmlns:a16="http://schemas.microsoft.com/office/drawing/2014/main" id="{ECD59C23-7D48-0029-0129-5474E5469AF5}"/>
              </a:ext>
            </a:extLst>
          </p:cNvPr>
          <p:cNvSpPr>
            <a:spLocks noChangeShapeType="1"/>
          </p:cNvSpPr>
          <p:nvPr userDrawn="1"/>
        </p:nvSpPr>
        <p:spPr bwMode="auto">
          <a:xfrm>
            <a:off x="762000" y="6096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eb.cvent.com/event/c50eaa77-9484-4a50-9d20-378149a0ecb6/summary"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3/11-23-0932-05-000m-minutes-for-revme-2023-may-and-june-telecons.docx" TargetMode="External"/><Relationship Id="rId2" Type="http://schemas.openxmlformats.org/officeDocument/2006/relationships/hyperlink" Target="https://mentor.ieee.org/802.11/dcn/23/11-23-0863-00-000m-minutes-for-revme-2023-may-interim-orlando.docx"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July 2023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2023-07-12</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6EA7B30-6898-B557-187E-5DBC2CF7F632}"/>
              </a:ext>
            </a:extLst>
          </p:cNvPr>
          <p:cNvSpPr>
            <a:spLocks noGrp="1"/>
          </p:cNvSpPr>
          <p:nvPr>
            <p:ph idx="1"/>
          </p:nvPr>
        </p:nvSpPr>
        <p:spPr/>
        <p:txBody>
          <a:bodyPr/>
          <a:lstStyle/>
          <a:p>
            <a:pPr marL="0" lvl="0" indent="0">
              <a:buNone/>
              <a:tabLst>
                <a:tab pos="457200" algn="l"/>
              </a:tabLst>
            </a:pPr>
            <a:r>
              <a:rPr lang="en-US" sz="1800" b="1" dirty="0">
                <a:effectLst/>
                <a:latin typeface="Times New Roman" panose="02020603050405020304" pitchFamily="18" charset="0"/>
                <a:ea typeface="Times New Roman" panose="02020603050405020304" pitchFamily="18" charset="0"/>
              </a:rPr>
              <a:t>Approve document &lt;11-32/1041&gt; as the report to the IEEE 802 Executive Committee on the requirements for conditional approval to forward </a:t>
            </a:r>
            <a:r>
              <a:rPr lang="en-US" sz="1800" b="1" dirty="0" err="1">
                <a:effectLst/>
                <a:latin typeface="Times New Roman" panose="02020603050405020304" pitchFamily="18" charset="0"/>
                <a:ea typeface="Times New Roman" panose="02020603050405020304" pitchFamily="18" charset="0"/>
              </a:rPr>
              <a:t>REVme</a:t>
            </a:r>
            <a:r>
              <a:rPr lang="en-US" sz="1800" b="1" dirty="0">
                <a:effectLst/>
                <a:latin typeface="Times New Roman" panose="02020603050405020304" pitchFamily="18" charset="0"/>
                <a:ea typeface="Times New Roman" panose="02020603050405020304" pitchFamily="18" charset="0"/>
              </a:rPr>
              <a:t> to SA Ballot, </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US" sz="1800" b="1" dirty="0">
                <a:effectLst/>
                <a:latin typeface="Times New Roman" panose="02020603050405020304" pitchFamily="18" charset="0"/>
                <a:ea typeface="Times New Roman" panose="02020603050405020304" pitchFamily="18" charset="0"/>
              </a:rPr>
              <a:t>And</a:t>
            </a:r>
            <a:r>
              <a:rPr lang="en-CA" sz="1800" dirty="0">
                <a:latin typeface="Times New Roman" panose="02020603050405020304" pitchFamily="18" charset="0"/>
                <a:ea typeface="Times New Roman" panose="02020603050405020304" pitchFamily="18" charset="0"/>
              </a:rPr>
              <a:t> </a:t>
            </a:r>
            <a:r>
              <a:rPr lang="en-US" sz="1800" dirty="0">
                <a:latin typeface="Times New Roman" panose="02020603050405020304" pitchFamily="18" charset="0"/>
                <a:ea typeface="Times New Roman" panose="02020603050405020304" pitchFamily="18" charset="0"/>
              </a:rPr>
              <a:t>r</a:t>
            </a:r>
            <a:r>
              <a:rPr lang="en-US" sz="1800" b="1" dirty="0">
                <a:effectLst/>
                <a:latin typeface="Times New Roman" panose="02020603050405020304" pitchFamily="18" charset="0"/>
                <a:ea typeface="Times New Roman" panose="02020603050405020304" pitchFamily="18" charset="0"/>
              </a:rPr>
              <a:t>equest the IEEE 802 Executive Committee to conditionally approve forwarding </a:t>
            </a:r>
            <a:r>
              <a:rPr lang="en-US" sz="1800" b="1" dirty="0" err="1">
                <a:effectLst/>
                <a:latin typeface="Times New Roman" panose="02020603050405020304" pitchFamily="18" charset="0"/>
                <a:ea typeface="Times New Roman" panose="02020603050405020304" pitchFamily="18" charset="0"/>
              </a:rPr>
              <a:t>REVme</a:t>
            </a:r>
            <a:r>
              <a:rPr lang="en-US" sz="1800" b="1" dirty="0">
                <a:effectLst/>
                <a:latin typeface="Times New Roman" panose="02020603050405020304" pitchFamily="18" charset="0"/>
                <a:ea typeface="Times New Roman" panose="02020603050405020304" pitchFamily="18" charset="0"/>
              </a:rPr>
              <a:t> to SA </a:t>
            </a:r>
            <a:r>
              <a:rPr lang="en-US" sz="1800" dirty="0">
                <a:latin typeface="Times New Roman" panose="02020603050405020304" pitchFamily="18" charset="0"/>
                <a:ea typeface="Times New Roman" panose="02020603050405020304" pitchFamily="18" charset="0"/>
              </a:rPr>
              <a:t>B</a:t>
            </a:r>
            <a:r>
              <a:rPr lang="en-US" sz="1800" b="1" dirty="0">
                <a:effectLst/>
                <a:latin typeface="Times New Roman" panose="02020603050405020304" pitchFamily="18" charset="0"/>
                <a:ea typeface="Times New Roman" panose="02020603050405020304" pitchFamily="18" charset="0"/>
              </a:rPr>
              <a:t>allot.</a:t>
            </a:r>
            <a:endParaRPr lang="en-CA" sz="1800" dirty="0">
              <a:effectLst/>
              <a:latin typeface="Times New Roman" panose="02020603050405020304" pitchFamily="18" charset="0"/>
              <a:ea typeface="Times New Roman" panose="02020603050405020304" pitchFamily="18" charset="0"/>
            </a:endParaRPr>
          </a:p>
          <a:p>
            <a:pPr marL="0" indent="0">
              <a:buNone/>
            </a:pPr>
            <a:r>
              <a:rPr lang="en-US" sz="1800"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CA" sz="1800" b="1" dirty="0">
                <a:effectLst/>
                <a:latin typeface="Times New Roman" panose="02020603050405020304" pitchFamily="18" charset="0"/>
                <a:ea typeface="Times New Roman" panose="02020603050405020304" pitchFamily="18" charset="0"/>
              </a:rPr>
              <a:t>Moved:</a:t>
            </a:r>
          </a:p>
          <a:p>
            <a:pPr marL="0" lvl="0" indent="0">
              <a:buNone/>
              <a:tabLst>
                <a:tab pos="457200" algn="l"/>
              </a:tabLst>
            </a:pPr>
            <a:r>
              <a:rPr lang="en-CA" sz="1800" dirty="0">
                <a:latin typeface="Times New Roman" panose="02020603050405020304" pitchFamily="18" charset="0"/>
                <a:ea typeface="Times New Roman" panose="02020603050405020304" pitchFamily="18" charset="0"/>
              </a:rPr>
              <a:t>Second:</a:t>
            </a:r>
          </a:p>
          <a:p>
            <a:pPr marL="0" lvl="0" indent="0">
              <a:buNone/>
              <a:tabLst>
                <a:tab pos="457200" algn="l"/>
              </a:tabLst>
            </a:pPr>
            <a:r>
              <a:rPr lang="en-CA" sz="1800" dirty="0">
                <a:effectLst/>
                <a:latin typeface="Times New Roman" panose="02020603050405020304" pitchFamily="18" charset="0"/>
                <a:ea typeface="Times New Roman" panose="02020603050405020304" pitchFamily="18" charset="0"/>
              </a:rPr>
              <a:t>Result: </a:t>
            </a:r>
          </a:p>
          <a:p>
            <a:pPr marL="0" indent="0">
              <a:buNone/>
            </a:pPr>
            <a:endParaRPr lang="en-CA" dirty="0"/>
          </a:p>
        </p:txBody>
      </p:sp>
      <p:sp>
        <p:nvSpPr>
          <p:cNvPr id="3" name="Title 2">
            <a:extLst>
              <a:ext uri="{FF2B5EF4-FFF2-40B4-BE49-F238E27FC236}">
                <a16:creationId xmlns:a16="http://schemas.microsoft.com/office/drawing/2014/main" id="{0A495611-3706-18E7-1DB7-585F06BC2240}"/>
              </a:ext>
            </a:extLst>
          </p:cNvPr>
          <p:cNvSpPr>
            <a:spLocks noGrp="1"/>
          </p:cNvSpPr>
          <p:nvPr>
            <p:ph type="title"/>
          </p:nvPr>
        </p:nvSpPr>
        <p:spPr/>
        <p:txBody>
          <a:bodyPr/>
          <a:lstStyle/>
          <a:p>
            <a:r>
              <a:rPr lang="en-CA" dirty="0"/>
              <a:t>Conditional SA Ballot approval</a:t>
            </a:r>
          </a:p>
        </p:txBody>
      </p:sp>
      <p:sp>
        <p:nvSpPr>
          <p:cNvPr id="4" name="Footer Placeholder 3">
            <a:extLst>
              <a:ext uri="{FF2B5EF4-FFF2-40B4-BE49-F238E27FC236}">
                <a16:creationId xmlns:a16="http://schemas.microsoft.com/office/drawing/2014/main" id="{4E50F649-032A-E1A9-364C-8F6B2E6DA4DA}"/>
              </a:ext>
            </a:extLst>
          </p:cNvPr>
          <p:cNvSpPr>
            <a:spLocks noGrp="1"/>
          </p:cNvSpPr>
          <p:nvPr>
            <p:ph type="ftr" sz="quarter" idx="11"/>
          </p:nvPr>
        </p:nvSpPr>
        <p:spPr/>
        <p:txBody>
          <a:bodyPr/>
          <a:lstStyle/>
          <a:p>
            <a:pPr>
              <a:defRPr/>
            </a:pPr>
            <a:r>
              <a:rPr lang="en-US"/>
              <a:t>Michael Montemurro, Huawei</a:t>
            </a:r>
          </a:p>
        </p:txBody>
      </p:sp>
      <p:sp>
        <p:nvSpPr>
          <p:cNvPr id="5" name="Slide Number Placeholder 4">
            <a:extLst>
              <a:ext uri="{FF2B5EF4-FFF2-40B4-BE49-F238E27FC236}">
                <a16:creationId xmlns:a16="http://schemas.microsoft.com/office/drawing/2014/main" id="{01B05D33-56E0-2A76-59F9-EE27B81822FA}"/>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10</a:t>
            </a:fld>
            <a:endParaRPr lang="en-US"/>
          </a:p>
        </p:txBody>
      </p:sp>
    </p:spTree>
    <p:extLst>
      <p:ext uri="{BB962C8B-B14F-4D97-AF65-F5344CB8AC3E}">
        <p14:creationId xmlns:p14="http://schemas.microsoft.com/office/powerpoint/2010/main" val="16289460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Telecons: </a:t>
            </a:r>
          </a:p>
          <a:p>
            <a:pPr>
              <a:lnSpc>
                <a:spcPct val="80000"/>
              </a:lnSpc>
            </a:pPr>
            <a:r>
              <a:rPr lang="en-US" altLang="en-US" sz="2000" dirty="0" err="1"/>
              <a:t>Adhoc</a:t>
            </a:r>
            <a:r>
              <a:rPr lang="en-US" altLang="en-US" sz="2000" dirty="0"/>
              <a:t>: should </a:t>
            </a:r>
            <a:r>
              <a:rPr lang="en-US" altLang="en-US" sz="2000"/>
              <a:t>likely authorize one.</a:t>
            </a:r>
            <a:endParaRPr lang="en-US" altLang="en-US" sz="2000" dirty="0"/>
          </a:p>
          <a:p>
            <a:pPr>
              <a:lnSpc>
                <a:spcPct val="80000"/>
              </a:lnSpc>
            </a:pPr>
            <a:r>
              <a:rPr lang="en-US" altLang="en-US" sz="2000" dirty="0"/>
              <a:t>For the September Interim: 5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11</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6EA7B30-6898-B557-187E-5DBC2CF7F632}"/>
              </a:ext>
            </a:extLst>
          </p:cNvPr>
          <p:cNvSpPr>
            <a:spLocks noGrp="1"/>
          </p:cNvSpPr>
          <p:nvPr>
            <p:ph idx="1"/>
          </p:nvPr>
        </p:nvSpPr>
        <p:spPr/>
        <p:txBody>
          <a:bodyPr/>
          <a:lstStyle/>
          <a:p>
            <a:pPr marL="0" lvl="0" indent="0">
              <a:buNone/>
              <a:tabLst>
                <a:tab pos="457200" algn="l"/>
              </a:tabLst>
            </a:pPr>
            <a:r>
              <a:rPr lang="en-GB" sz="1800" b="1" dirty="0">
                <a:effectLst/>
                <a:latin typeface="Times New Roman" panose="02020603050405020304" pitchFamily="18" charset="0"/>
                <a:ea typeface="Times New Roman" panose="02020603050405020304" pitchFamily="18" charset="0"/>
              </a:rPr>
              <a:t>Authorize </a:t>
            </a:r>
            <a:r>
              <a:rPr lang="en-GB" sz="1800" b="1" dirty="0" err="1">
                <a:effectLst/>
                <a:latin typeface="Times New Roman" panose="02020603050405020304" pitchFamily="18" charset="0"/>
                <a:ea typeface="Times New Roman" panose="02020603050405020304" pitchFamily="18" charset="0"/>
              </a:rPr>
              <a:t>TGme</a:t>
            </a:r>
            <a:r>
              <a:rPr lang="en-GB" sz="1800" b="1" dirty="0">
                <a:effectLst/>
                <a:latin typeface="Times New Roman" panose="02020603050405020304" pitchFamily="18" charset="0"/>
                <a:ea typeface="Times New Roman" panose="02020603050405020304" pitchFamily="18" charset="0"/>
              </a:rPr>
              <a:t> to hold an ad-hoc meeting on &lt;Sep 26-28, Oct 3-5, Oct 10-12&gt; , with the preferred venue being &lt;Toronto, Others?&gt;, for the purpose of SA Ballot comment resolution.</a:t>
            </a:r>
            <a:endParaRPr lang="en-CA" sz="1800" dirty="0">
              <a:effectLst/>
              <a:latin typeface="Times New Roman" panose="02020603050405020304" pitchFamily="18" charset="0"/>
              <a:ea typeface="Times New Roman" panose="02020603050405020304" pitchFamily="18" charset="0"/>
            </a:endParaRPr>
          </a:p>
          <a:p>
            <a:pPr marL="0" indent="0">
              <a:buNone/>
            </a:pPr>
            <a:r>
              <a:rPr lang="en-GB" sz="1800" b="1"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indent="0">
              <a:buNone/>
            </a:pPr>
            <a:r>
              <a:rPr lang="en-US" sz="1800"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CA" sz="1800" b="1" dirty="0">
                <a:effectLst/>
                <a:latin typeface="Times New Roman" panose="02020603050405020304" pitchFamily="18" charset="0"/>
                <a:ea typeface="Times New Roman" panose="02020603050405020304" pitchFamily="18" charset="0"/>
              </a:rPr>
              <a:t>Moved:</a:t>
            </a:r>
          </a:p>
          <a:p>
            <a:pPr marL="0" lvl="0" indent="0">
              <a:buNone/>
              <a:tabLst>
                <a:tab pos="457200" algn="l"/>
              </a:tabLst>
            </a:pPr>
            <a:r>
              <a:rPr lang="en-CA" sz="1800" dirty="0">
                <a:latin typeface="Times New Roman" panose="02020603050405020304" pitchFamily="18" charset="0"/>
                <a:ea typeface="Times New Roman" panose="02020603050405020304" pitchFamily="18" charset="0"/>
              </a:rPr>
              <a:t>Second:</a:t>
            </a:r>
          </a:p>
          <a:p>
            <a:pPr marL="0" lvl="0" indent="0">
              <a:buNone/>
              <a:tabLst>
                <a:tab pos="457200" algn="l"/>
              </a:tabLst>
            </a:pPr>
            <a:r>
              <a:rPr lang="en-CA" sz="1800" dirty="0">
                <a:effectLst/>
                <a:latin typeface="Times New Roman" panose="02020603050405020304" pitchFamily="18" charset="0"/>
                <a:ea typeface="Times New Roman" panose="02020603050405020304" pitchFamily="18" charset="0"/>
              </a:rPr>
              <a:t>Result: </a:t>
            </a:r>
          </a:p>
          <a:p>
            <a:pPr marL="0" indent="0">
              <a:buNone/>
            </a:pPr>
            <a:endParaRPr lang="en-CA" dirty="0"/>
          </a:p>
        </p:txBody>
      </p:sp>
      <p:sp>
        <p:nvSpPr>
          <p:cNvPr id="3" name="Title 2">
            <a:extLst>
              <a:ext uri="{FF2B5EF4-FFF2-40B4-BE49-F238E27FC236}">
                <a16:creationId xmlns:a16="http://schemas.microsoft.com/office/drawing/2014/main" id="{0A495611-3706-18E7-1DB7-585F06BC2240}"/>
              </a:ext>
            </a:extLst>
          </p:cNvPr>
          <p:cNvSpPr>
            <a:spLocks noGrp="1"/>
          </p:cNvSpPr>
          <p:nvPr>
            <p:ph type="title"/>
          </p:nvPr>
        </p:nvSpPr>
        <p:spPr/>
        <p:txBody>
          <a:bodyPr/>
          <a:lstStyle/>
          <a:p>
            <a:r>
              <a:rPr lang="en-CA" dirty="0"/>
              <a:t>Recirculation Motion</a:t>
            </a:r>
          </a:p>
        </p:txBody>
      </p:sp>
      <p:sp>
        <p:nvSpPr>
          <p:cNvPr id="4" name="Footer Placeholder 3">
            <a:extLst>
              <a:ext uri="{FF2B5EF4-FFF2-40B4-BE49-F238E27FC236}">
                <a16:creationId xmlns:a16="http://schemas.microsoft.com/office/drawing/2014/main" id="{4E50F649-032A-E1A9-364C-8F6B2E6DA4DA}"/>
              </a:ext>
            </a:extLst>
          </p:cNvPr>
          <p:cNvSpPr>
            <a:spLocks noGrp="1"/>
          </p:cNvSpPr>
          <p:nvPr>
            <p:ph type="ftr" sz="quarter" idx="11"/>
          </p:nvPr>
        </p:nvSpPr>
        <p:spPr/>
        <p:txBody>
          <a:bodyPr/>
          <a:lstStyle/>
          <a:p>
            <a:pPr>
              <a:defRPr/>
            </a:pPr>
            <a:r>
              <a:rPr lang="en-US"/>
              <a:t>Michael Montemurro, Huawei</a:t>
            </a:r>
          </a:p>
        </p:txBody>
      </p:sp>
      <p:sp>
        <p:nvSpPr>
          <p:cNvPr id="5" name="Slide Number Placeholder 4">
            <a:extLst>
              <a:ext uri="{FF2B5EF4-FFF2-40B4-BE49-F238E27FC236}">
                <a16:creationId xmlns:a16="http://schemas.microsoft.com/office/drawing/2014/main" id="{01B05D33-56E0-2A76-59F9-EE27B81822FA}"/>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12</a:t>
            </a:fld>
            <a:endParaRPr lang="en-US"/>
          </a:p>
        </p:txBody>
      </p:sp>
    </p:spTree>
    <p:extLst>
      <p:ext uri="{BB962C8B-B14F-4D97-AF65-F5344CB8AC3E}">
        <p14:creationId xmlns:p14="http://schemas.microsoft.com/office/powerpoint/2010/main" val="37667630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13</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14</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15</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16</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18</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19</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July 2023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20</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21</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22</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a:hlinkClick r:id="rId7"/>
              </a:rPr>
              <a:t>https://mentor.ieee.org/802.11/dcn/14/11-14-0629-26-0000-802-11-operations-manual.docx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July </a:t>
            </a:r>
            <a:r>
              <a:rPr lang="en-US"/>
              <a:t>802 plenary session</a:t>
            </a:r>
            <a:endParaRPr lang="en-CA" dirty="0"/>
          </a:p>
        </p:txBody>
      </p:sp>
      <p:sp>
        <p:nvSpPr>
          <p:cNvPr id="8195" name="Rectangle 3"/>
          <p:cNvSpPr>
            <a:spLocks noGrp="1" noChangeArrowheads="1"/>
          </p:cNvSpPr>
          <p:nvPr>
            <p:ph idx="1"/>
          </p:nvPr>
        </p:nvSpPr>
        <p:spPr/>
        <p:txBody>
          <a:bodyPr/>
          <a:lstStyle/>
          <a:p>
            <a:pPr>
              <a:buFont typeface="Arial" panose="020B0604020202020204" pitchFamily="34" charset="0"/>
              <a:buChar char="•"/>
            </a:pPr>
            <a:r>
              <a:rPr lang="en-US" sz="1800" dirty="0"/>
              <a:t>This meeting is part of the July 802 plenary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 If you have not already done so, you can register here: </a:t>
            </a:r>
            <a:r>
              <a:rPr lang="en-US" sz="1800" dirty="0">
                <a:hlinkClick r:id="rId3"/>
              </a:rPr>
              <a:t>https://web.cvent.com/event/c50eaa77-9484-4a50-9d20-378149a0ecb6/summary</a:t>
            </a: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do not intend to register for this session you must leave this meeting and, if you have logged attendance on IMAT, email the 802.11 chair or vice chairs to have your attendance cancelled</a:t>
            </a:r>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10-19</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152399" y="1295400"/>
            <a:ext cx="6210807"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Monday July 10, 4pm  CET</a:t>
            </a:r>
          </a:p>
          <a:p>
            <a:pPr lvl="1"/>
            <a:r>
              <a:rPr lang="en-US" altLang="en-US" sz="1400" dirty="0"/>
              <a:t>Chair’s Welcome, Policy &amp; patent reminder</a:t>
            </a:r>
          </a:p>
          <a:p>
            <a:pPr lvl="1"/>
            <a:r>
              <a:rPr lang="en-US" altLang="en-US" sz="1400" dirty="0"/>
              <a:t>Approve agenda</a:t>
            </a:r>
          </a:p>
          <a:p>
            <a:pPr lvl="1"/>
            <a:r>
              <a:rPr lang="en-GB" sz="1400" dirty="0"/>
              <a:t>Motions </a:t>
            </a:r>
          </a:p>
          <a:p>
            <a:pPr lvl="2"/>
            <a:r>
              <a:rPr lang="en-GB" sz="1400" dirty="0"/>
              <a:t>May Interim minutes (Slide 7)</a:t>
            </a:r>
          </a:p>
          <a:p>
            <a:pPr lvl="1"/>
            <a:r>
              <a:rPr lang="en-GB" sz="1400" dirty="0"/>
              <a:t>Editor Report</a:t>
            </a:r>
          </a:p>
          <a:p>
            <a:pPr lvl="1"/>
            <a:r>
              <a:rPr lang="en-GB" sz="1400" dirty="0"/>
              <a:t>Discussion on Timeline</a:t>
            </a:r>
          </a:p>
          <a:p>
            <a:pPr lvl="1"/>
            <a:r>
              <a:rPr lang="en-GB" sz="1400" dirty="0"/>
              <a:t>Comment Resolution</a:t>
            </a:r>
          </a:p>
          <a:p>
            <a:pPr lvl="2"/>
            <a:r>
              <a:rPr lang="en-CA" altLang="en-US" sz="1400" dirty="0"/>
              <a:t>CID 4122 – doc 11-23/1059 – Hamilton (Ruckus/</a:t>
            </a:r>
            <a:r>
              <a:rPr lang="en-CA" altLang="en-US" sz="1400" dirty="0" err="1"/>
              <a:t>Commscope</a:t>
            </a:r>
            <a:r>
              <a:rPr lang="en-CA" altLang="en-US" sz="1400" dirty="0"/>
              <a:t>)</a:t>
            </a:r>
          </a:p>
          <a:p>
            <a:pPr lvl="2"/>
            <a:r>
              <a:rPr lang="en-CA" altLang="en-US" sz="1400" dirty="0"/>
              <a:t>CID 4341, 4225, 4223, 4134, 4195, 4196, 4187, 4200 – Rison (Samsung)</a:t>
            </a:r>
          </a:p>
          <a:p>
            <a:pPr lvl="2"/>
            <a:r>
              <a:rPr lang="en-CA" altLang="en-US" sz="1400" dirty="0"/>
              <a:t>PHY Review/Discuss CIDs – Rison (Samsung)</a:t>
            </a:r>
          </a:p>
          <a:p>
            <a:pPr lvl="1"/>
            <a:r>
              <a:rPr lang="es-ES" sz="1400" dirty="0" err="1"/>
              <a:t>Recess</a:t>
            </a:r>
            <a:endParaRPr lang="en-GB" sz="1400" dirty="0"/>
          </a:p>
          <a:p>
            <a:pPr lvl="2"/>
            <a:endParaRPr lang="en-GB" sz="1800" dirty="0"/>
          </a:p>
          <a:p>
            <a:pPr lvl="2"/>
            <a:br>
              <a:rPr lang="en-GB" sz="300" dirty="0"/>
            </a:br>
            <a:endParaRPr lang="en-GB" sz="3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5562600" y="1232694"/>
            <a:ext cx="6248400" cy="1815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800" dirty="0"/>
              <a:t>Tuesday July 11, 10:30am CET</a:t>
            </a:r>
          </a:p>
          <a:p>
            <a:pPr lvl="1"/>
            <a:r>
              <a:rPr lang="en-CA" altLang="en-US" sz="1400" dirty="0"/>
              <a:t>Comment Resolution </a:t>
            </a:r>
          </a:p>
          <a:p>
            <a:pPr lvl="2"/>
            <a:r>
              <a:rPr lang="en-CA" altLang="en-US" sz="1400" dirty="0"/>
              <a:t>CID 4398, 4399 – Withdrawn by commenter</a:t>
            </a:r>
          </a:p>
          <a:p>
            <a:pPr lvl="2"/>
            <a:r>
              <a:rPr lang="en-CA" altLang="en-US" sz="1400" dirty="0"/>
              <a:t>CID 4034 – Rison (Samsung)</a:t>
            </a:r>
          </a:p>
          <a:p>
            <a:pPr lvl="2"/>
            <a:r>
              <a:rPr lang="en-CA" altLang="en-US" sz="1400" dirty="0"/>
              <a:t>CID 4006, 4010, and 4009 – doc 11-23/1092 - </a:t>
            </a:r>
            <a:r>
              <a:rPr lang="en-CA" altLang="en-US" sz="1400" dirty="0" err="1"/>
              <a:t>Ajami</a:t>
            </a:r>
            <a:r>
              <a:rPr lang="en-CA" altLang="en-US" sz="1400" dirty="0"/>
              <a:t> (Qualcomm)</a:t>
            </a:r>
          </a:p>
          <a:p>
            <a:pPr lvl="2"/>
            <a:r>
              <a:rPr lang="en-CA" altLang="en-US" sz="1400" dirty="0"/>
              <a:t>CID 4005 – doc 11-23/951r2 – Asterjadhi (Qualcomm)</a:t>
            </a:r>
          </a:p>
          <a:p>
            <a:pPr lvl="2"/>
            <a:r>
              <a:rPr lang="en-CA" altLang="en-US" sz="1400" dirty="0"/>
              <a:t>CID 4415 – doc 11-23/1076 – Asterjadhi (Qualcomm)</a:t>
            </a:r>
          </a:p>
          <a:p>
            <a:pPr lvl="2"/>
            <a:r>
              <a:rPr lang="en-CA" altLang="en-US" sz="1400" dirty="0" err="1"/>
              <a:t>Misc</a:t>
            </a:r>
            <a:r>
              <a:rPr lang="en-CA" altLang="en-US" sz="1400" dirty="0"/>
              <a:t> CIDs – doc 11-23/1075 – Asterjadhi (Qualcomm)</a:t>
            </a:r>
          </a:p>
          <a:p>
            <a:pPr lvl="2"/>
            <a:r>
              <a:rPr lang="en-CA" altLang="en-US" sz="1400" dirty="0"/>
              <a:t>MAC Discuss CIDs – </a:t>
            </a:r>
            <a:r>
              <a:rPr lang="en-CA" altLang="en-US" sz="1400" dirty="0" err="1"/>
              <a:t>Hamliton</a:t>
            </a:r>
            <a:r>
              <a:rPr lang="en-CA" altLang="en-US" sz="1400" dirty="0"/>
              <a:t> (Ruckus-</a:t>
            </a:r>
            <a:r>
              <a:rPr lang="en-CA" altLang="en-US" sz="1400" dirty="0" err="1"/>
              <a:t>Commscope</a:t>
            </a:r>
            <a:r>
              <a:rPr lang="en-CA" altLang="en-US" sz="1400" dirty="0"/>
              <a:t>)</a:t>
            </a:r>
          </a:p>
          <a:p>
            <a:pPr lvl="1"/>
            <a:r>
              <a:rPr lang="en-CA" altLang="en-US" sz="1600" dirty="0"/>
              <a:t>Recess</a:t>
            </a:r>
            <a:endParaRPr lang="en-CA" altLang="en-US" sz="1400" dirty="0"/>
          </a:p>
          <a:p>
            <a:pPr marL="914400" lvl="2" indent="0">
              <a:buNone/>
            </a:pPr>
            <a:endParaRPr lang="en-CA" altLang="en-US" sz="1100" dirty="0"/>
          </a:p>
        </p:txBody>
      </p:sp>
      <p:sp>
        <p:nvSpPr>
          <p:cNvPr id="2" name="Rectangle 19">
            <a:extLst>
              <a:ext uri="{FF2B5EF4-FFF2-40B4-BE49-F238E27FC236}">
                <a16:creationId xmlns:a16="http://schemas.microsoft.com/office/drawing/2014/main" id="{8211A302-4641-71B1-864E-4DAB70DF602C}"/>
              </a:ext>
            </a:extLst>
          </p:cNvPr>
          <p:cNvSpPr>
            <a:spLocks noChangeArrowheads="1"/>
          </p:cNvSpPr>
          <p:nvPr/>
        </p:nvSpPr>
        <p:spPr bwMode="auto">
          <a:xfrm>
            <a:off x="5410200" y="3982497"/>
            <a:ext cx="6629400" cy="14909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Tuesday July 11, 4pm ET</a:t>
            </a:r>
          </a:p>
          <a:p>
            <a:pPr lvl="1"/>
            <a:r>
              <a:rPr lang="en-CA" altLang="en-US" sz="1400" dirty="0"/>
              <a:t>Comment Resolution </a:t>
            </a:r>
          </a:p>
          <a:p>
            <a:pPr lvl="2"/>
            <a:r>
              <a:rPr lang="en-GB" sz="1400" dirty="0">
                <a:effectLst/>
                <a:latin typeface="Times New Roman" panose="02020603050405020304" pitchFamily="18" charset="0"/>
                <a:ea typeface="Times New Roman" panose="02020603050405020304" pitchFamily="18" charset="0"/>
              </a:rPr>
              <a:t>CID 4371 – doc 11-23/1038 – </a:t>
            </a:r>
            <a:r>
              <a:rPr lang="en-GB" sz="1400" dirty="0" err="1">
                <a:effectLst/>
                <a:latin typeface="Times New Roman" panose="02020603050405020304" pitchFamily="18" charset="0"/>
                <a:ea typeface="Times New Roman" panose="02020603050405020304" pitchFamily="18" charset="0"/>
              </a:rPr>
              <a:t>Koundourakis</a:t>
            </a:r>
            <a:r>
              <a:rPr lang="en-GB" sz="1400" dirty="0">
                <a:effectLst/>
                <a:latin typeface="Times New Roman" panose="02020603050405020304" pitchFamily="18" charset="0"/>
                <a:ea typeface="Times New Roman" panose="02020603050405020304" pitchFamily="18" charset="0"/>
              </a:rPr>
              <a:t> (Samsung) </a:t>
            </a:r>
            <a:endParaRPr lang="it-IT" altLang="en-US" sz="1400" dirty="0"/>
          </a:p>
          <a:p>
            <a:pPr lvl="2"/>
            <a:r>
              <a:rPr lang="en-US" altLang="en-US" sz="1400" dirty="0"/>
              <a:t>CIDs 4012, 4014-4022 – doc 11-23/734 and 11-23/831 – Hart (Cisco)</a:t>
            </a:r>
          </a:p>
          <a:p>
            <a:pPr lvl="2"/>
            <a:r>
              <a:rPr lang="en-US" altLang="en-US" sz="1400" dirty="0"/>
              <a:t>CIDs 4048,  4045,  4049,  4051,  4052,  4053,  4046 – Coffey (Realtek)</a:t>
            </a:r>
          </a:p>
          <a:p>
            <a:pPr lvl="2"/>
            <a:r>
              <a:rPr lang="en-US" altLang="en-US" sz="1400" dirty="0"/>
              <a:t>CID 4407, 4408, 4409 – Urabe (Panasonic)</a:t>
            </a:r>
          </a:p>
          <a:p>
            <a:pPr lvl="2"/>
            <a:r>
              <a:rPr lang="en-US" altLang="en-US" sz="1400" dirty="0" err="1"/>
              <a:t>Misc</a:t>
            </a:r>
            <a:r>
              <a:rPr lang="en-US" altLang="en-US" sz="1400" dirty="0"/>
              <a:t> CIDs – doc 11-23/1127 – Kim (Qualcomm)</a:t>
            </a:r>
          </a:p>
          <a:p>
            <a:pPr lvl="2"/>
            <a:r>
              <a:rPr lang="en-US" altLang="en-US" sz="1400" dirty="0" err="1"/>
              <a:t>Misc</a:t>
            </a:r>
            <a:r>
              <a:rPr lang="en-US" altLang="en-US" sz="1400" dirty="0"/>
              <a:t> CIDs – doc 11-23/933 – Rison (Samsung)</a:t>
            </a:r>
          </a:p>
          <a:p>
            <a:pPr lvl="1"/>
            <a:r>
              <a:rPr lang="es-ES" sz="1400" dirty="0" err="1"/>
              <a:t>Recess</a:t>
            </a:r>
            <a:endParaRPr lang="en-GB" sz="1400" dirty="0"/>
          </a:p>
        </p:txBody>
      </p:sp>
    </p:spTree>
    <p:extLst>
      <p:ext uri="{BB962C8B-B14F-4D97-AF65-F5344CB8AC3E}">
        <p14:creationId xmlns:p14="http://schemas.microsoft.com/office/powerpoint/2010/main" val="2478274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762000" y="4146773"/>
            <a:ext cx="5562599"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800" dirty="0"/>
              <a:t>Thursday May 13, 10:30 am CET</a:t>
            </a:r>
          </a:p>
          <a:p>
            <a:pPr lvl="1"/>
            <a:r>
              <a:rPr lang="en-CA" altLang="en-US" sz="1400" dirty="0"/>
              <a:t>Comment Resolution </a:t>
            </a:r>
          </a:p>
          <a:p>
            <a:pPr lvl="2"/>
            <a:r>
              <a:rPr lang="en-CA" altLang="en-US" sz="1400" dirty="0"/>
              <a:t>MAC Discuss CIDs – Hamilton (Ruckus-</a:t>
            </a:r>
            <a:r>
              <a:rPr lang="en-CA" altLang="en-US" sz="1400" dirty="0" err="1"/>
              <a:t>Commscope</a:t>
            </a:r>
            <a:r>
              <a:rPr lang="en-CA" altLang="en-US" sz="1400" dirty="0"/>
              <a:t>)</a:t>
            </a:r>
          </a:p>
          <a:p>
            <a:pPr lvl="2"/>
            <a:r>
              <a:rPr lang="en-CA" altLang="en-US" sz="1400" dirty="0" err="1"/>
              <a:t>Misc</a:t>
            </a:r>
            <a:r>
              <a:rPr lang="en-CA" altLang="en-US" sz="1400" dirty="0"/>
              <a:t> CIDs – doc 11-23/933 – Rison (Samsung)</a:t>
            </a:r>
          </a:p>
          <a:p>
            <a:pPr lvl="1"/>
            <a:r>
              <a:rPr lang="en-CA" altLang="en-US" sz="1400" dirty="0"/>
              <a:t>Recess</a:t>
            </a:r>
          </a:p>
        </p:txBody>
      </p:sp>
      <p:sp>
        <p:nvSpPr>
          <p:cNvPr id="8" name="Rectangle 19">
            <a:extLst>
              <a:ext uri="{FF2B5EF4-FFF2-40B4-BE49-F238E27FC236}">
                <a16:creationId xmlns:a16="http://schemas.microsoft.com/office/drawing/2014/main" id="{4CD249A7-B25B-4413-A490-DA16C7C17DEA}"/>
              </a:ext>
            </a:extLst>
          </p:cNvPr>
          <p:cNvSpPr>
            <a:spLocks noChangeArrowheads="1"/>
          </p:cNvSpPr>
          <p:nvPr/>
        </p:nvSpPr>
        <p:spPr bwMode="auto">
          <a:xfrm>
            <a:off x="838200" y="1219200"/>
            <a:ext cx="48006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800" dirty="0"/>
              <a:t>Wednesday July 12, 10:30am CET</a:t>
            </a:r>
            <a:endParaRPr lang="en-CA" altLang="en-US" sz="1400" dirty="0"/>
          </a:p>
          <a:p>
            <a:pPr lvl="1"/>
            <a:r>
              <a:rPr lang="en-CA" altLang="en-US" sz="1400" dirty="0"/>
              <a:t>MDR Review – doc-11-23/717 – Qi (Intel)</a:t>
            </a:r>
          </a:p>
          <a:p>
            <a:pPr lvl="1"/>
            <a:r>
              <a:rPr lang="en-CA" altLang="en-US" sz="1400" dirty="0"/>
              <a:t>Review EC Cond – doc 11-23/1041 - Chair</a:t>
            </a:r>
          </a:p>
          <a:p>
            <a:pPr lvl="1"/>
            <a:r>
              <a:rPr lang="en-CA" altLang="en-US" sz="1400" dirty="0"/>
              <a:t>Comment Resolution</a:t>
            </a:r>
            <a:endParaRPr lang="pt-BR" sz="1400" dirty="0"/>
          </a:p>
          <a:p>
            <a:pPr lvl="2"/>
            <a:r>
              <a:rPr lang="en-CA" sz="1400" dirty="0"/>
              <a:t>CID 4126 - </a:t>
            </a:r>
            <a:r>
              <a:rPr lang="en-CA" sz="1400" dirty="0" err="1"/>
              <a:t>WIthdrawn</a:t>
            </a:r>
            <a:endParaRPr lang="en-CA" sz="1400" dirty="0"/>
          </a:p>
          <a:p>
            <a:pPr lvl="2"/>
            <a:r>
              <a:rPr lang="en-CA" sz="1400" dirty="0"/>
              <a:t>CID 4049 – Levy (Interdigital)</a:t>
            </a:r>
          </a:p>
          <a:p>
            <a:pPr lvl="2"/>
            <a:r>
              <a:rPr lang="en-CA" sz="1400" dirty="0"/>
              <a:t>GEN Discuss/Review CIDs</a:t>
            </a:r>
          </a:p>
          <a:p>
            <a:pPr lvl="2"/>
            <a:r>
              <a:rPr lang="en-CA" sz="1400" dirty="0"/>
              <a:t>ED2 Review CIDs</a:t>
            </a:r>
          </a:p>
          <a:p>
            <a:pPr lvl="2"/>
            <a:r>
              <a:rPr lang="en-CA" sz="1400" dirty="0" err="1"/>
              <a:t>Misc</a:t>
            </a:r>
            <a:r>
              <a:rPr lang="en-CA" sz="1400" dirty="0"/>
              <a:t> CIDs – doc 11-23/933 – Rison </a:t>
            </a:r>
            <a:r>
              <a:rPr lang="en-CA" sz="1400"/>
              <a:t>(Samsung)</a:t>
            </a:r>
            <a:endParaRPr lang="nl-NL" sz="1400" dirty="0"/>
          </a:p>
          <a:p>
            <a:pPr lvl="1"/>
            <a:r>
              <a:rPr lang="en-CA" altLang="en-US" sz="1400" dirty="0"/>
              <a:t>Recess</a:t>
            </a:r>
            <a:endParaRPr lang="en-CA" altLang="en-US" sz="1100" dirty="0"/>
          </a:p>
        </p:txBody>
      </p:sp>
      <p:sp>
        <p:nvSpPr>
          <p:cNvPr id="2" name="Rectangle 19">
            <a:extLst>
              <a:ext uri="{FF2B5EF4-FFF2-40B4-BE49-F238E27FC236}">
                <a16:creationId xmlns:a16="http://schemas.microsoft.com/office/drawing/2014/main" id="{75B62368-BC7E-49AD-CAA7-F066EF88E3B6}"/>
              </a:ext>
            </a:extLst>
          </p:cNvPr>
          <p:cNvSpPr>
            <a:spLocks noChangeArrowheads="1"/>
          </p:cNvSpPr>
          <p:nvPr/>
        </p:nvSpPr>
        <p:spPr bwMode="auto">
          <a:xfrm>
            <a:off x="6069106" y="1181100"/>
            <a:ext cx="65532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800" dirty="0"/>
              <a:t>Wednesday July 12, 4:00pm CET</a:t>
            </a:r>
          </a:p>
          <a:p>
            <a:pPr lvl="1"/>
            <a:r>
              <a:rPr lang="en-CA" altLang="en-US" sz="1400" dirty="0"/>
              <a:t>Comment Resolution</a:t>
            </a:r>
            <a:endParaRPr lang="pt-BR" sz="1400" dirty="0"/>
          </a:p>
          <a:p>
            <a:pPr lvl="2"/>
            <a:r>
              <a:rPr lang="en-CA" sz="1400" dirty="0"/>
              <a:t>SEC Review CIDs</a:t>
            </a:r>
          </a:p>
          <a:p>
            <a:pPr lvl="2"/>
            <a:r>
              <a:rPr lang="en-CA" sz="1400" dirty="0"/>
              <a:t>SEC CIDs – Malinen (Qualcomm)</a:t>
            </a:r>
          </a:p>
          <a:p>
            <a:pPr lvl="2"/>
            <a:r>
              <a:rPr lang="en-CA" sz="1400" dirty="0"/>
              <a:t>Follow-up on Password Identifiers  (10 min)</a:t>
            </a:r>
          </a:p>
          <a:p>
            <a:pPr lvl="2"/>
            <a:r>
              <a:rPr lang="en-CA" altLang="en-US" sz="1400" dirty="0"/>
              <a:t>CID 4383  – doc 11-23/1012 – </a:t>
            </a:r>
            <a:r>
              <a:rPr lang="en-CA" altLang="en-US" sz="1400" dirty="0" err="1"/>
              <a:t>Schelstraete</a:t>
            </a:r>
            <a:r>
              <a:rPr lang="en-CA" altLang="en-US" sz="1400" dirty="0"/>
              <a:t> (</a:t>
            </a:r>
            <a:r>
              <a:rPr lang="en-CA" altLang="en-US" sz="1400" dirty="0" err="1"/>
              <a:t>MaxLinear</a:t>
            </a:r>
            <a:r>
              <a:rPr lang="en-CA" altLang="en-US" sz="1400" dirty="0"/>
              <a:t>)</a:t>
            </a:r>
          </a:p>
          <a:p>
            <a:pPr lvl="2"/>
            <a:r>
              <a:rPr lang="en-CA" altLang="en-US" sz="1400" dirty="0"/>
              <a:t>Doc 11-23/1179 - </a:t>
            </a:r>
            <a:r>
              <a:rPr lang="en-CA" altLang="en-US" sz="1400" dirty="0" err="1"/>
              <a:t>Schelstraete</a:t>
            </a:r>
            <a:r>
              <a:rPr lang="en-CA" altLang="en-US" sz="1400" dirty="0"/>
              <a:t> (</a:t>
            </a:r>
            <a:r>
              <a:rPr lang="en-CA" altLang="en-US" sz="1400" dirty="0" err="1"/>
              <a:t>MaxLinear</a:t>
            </a:r>
            <a:r>
              <a:rPr lang="en-CA" altLang="en-US" sz="1400" dirty="0"/>
              <a:t>)</a:t>
            </a:r>
          </a:p>
          <a:p>
            <a:pPr lvl="2"/>
            <a:r>
              <a:rPr lang="en-US" altLang="en-US" sz="1400" dirty="0" err="1"/>
              <a:t>Misc</a:t>
            </a:r>
            <a:r>
              <a:rPr lang="en-US" altLang="en-US" sz="1400" dirty="0"/>
              <a:t> CIDs – doc 11-23/1127 – Kim (Qualcomm)</a:t>
            </a:r>
          </a:p>
          <a:p>
            <a:pPr lvl="2"/>
            <a:r>
              <a:rPr lang="en-CA" altLang="en-US" sz="1400" dirty="0"/>
              <a:t>PHY Discuss/Review CIDs – Rison (Samsung)</a:t>
            </a:r>
          </a:p>
          <a:p>
            <a:pPr lvl="1"/>
            <a:r>
              <a:rPr lang="en-CA" altLang="en-US" sz="1400" dirty="0"/>
              <a:t>Recess</a:t>
            </a:r>
            <a:endParaRPr lang="en-CA" altLang="en-US" sz="1100" dirty="0"/>
          </a:p>
        </p:txBody>
      </p:sp>
      <p:sp>
        <p:nvSpPr>
          <p:cNvPr id="3" name="Rectangle 19">
            <a:extLst>
              <a:ext uri="{FF2B5EF4-FFF2-40B4-BE49-F238E27FC236}">
                <a16:creationId xmlns:a16="http://schemas.microsoft.com/office/drawing/2014/main" id="{5B8DD137-6145-B9BE-7DF1-F35ABF1216E8}"/>
              </a:ext>
            </a:extLst>
          </p:cNvPr>
          <p:cNvSpPr>
            <a:spLocks noChangeArrowheads="1"/>
          </p:cNvSpPr>
          <p:nvPr/>
        </p:nvSpPr>
        <p:spPr bwMode="auto">
          <a:xfrm>
            <a:off x="6172200" y="4114800"/>
            <a:ext cx="5562599"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800" dirty="0"/>
              <a:t>Thursday May 13, 4pm CET</a:t>
            </a:r>
          </a:p>
          <a:p>
            <a:pPr lvl="1"/>
            <a:r>
              <a:rPr lang="en-CA" altLang="en-US" sz="1400" dirty="0"/>
              <a:t>Comment Resolution </a:t>
            </a:r>
          </a:p>
          <a:p>
            <a:pPr lvl="2"/>
            <a:r>
              <a:rPr lang="en-CA" altLang="en-US" sz="1400" dirty="0"/>
              <a:t>CID 4279, 4282, 4373 – doc 11-23/945 – Huang (Intel)</a:t>
            </a:r>
          </a:p>
          <a:p>
            <a:pPr lvl="1"/>
            <a:r>
              <a:rPr lang="en-CA" altLang="en-US" sz="1400" dirty="0"/>
              <a:t>Motions</a:t>
            </a:r>
            <a:endParaRPr lang="en-CA" sz="1400" dirty="0"/>
          </a:p>
          <a:p>
            <a:pPr lvl="2"/>
            <a:r>
              <a:rPr lang="en-CA" altLang="en-US" sz="1400" dirty="0"/>
              <a:t>Doc 11-23/24r&lt;z&gt; - slides &lt;x&gt; through &lt;y&gt;</a:t>
            </a:r>
          </a:p>
          <a:p>
            <a:pPr lvl="1"/>
            <a:r>
              <a:rPr lang="en-CA" altLang="en-US" sz="1600" dirty="0"/>
              <a:t>Teleconferences, </a:t>
            </a:r>
            <a:r>
              <a:rPr lang="en-CA" altLang="en-US" sz="1600" dirty="0" err="1"/>
              <a:t>Adhoc</a:t>
            </a:r>
            <a:r>
              <a:rPr lang="en-CA" altLang="en-US" sz="1600" dirty="0"/>
              <a:t>, Plans for September</a:t>
            </a:r>
          </a:p>
          <a:p>
            <a:pPr lvl="1"/>
            <a:r>
              <a:rPr lang="en-CA" altLang="en-US" sz="1400" dirty="0" err="1"/>
              <a:t>AoB</a:t>
            </a:r>
            <a:endParaRPr lang="en-CA" altLang="en-US" sz="1400" dirty="0"/>
          </a:p>
        </p:txBody>
      </p:sp>
    </p:spTree>
    <p:extLst>
      <p:ext uri="{BB962C8B-B14F-4D97-AF65-F5344CB8AC3E}">
        <p14:creationId xmlns:p14="http://schemas.microsoft.com/office/powerpoint/2010/main" val="3028779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2000" dirty="0"/>
              <a:t>May Interim: </a:t>
            </a:r>
          </a:p>
          <a:p>
            <a:pPr marL="0" indent="0">
              <a:lnSpc>
                <a:spcPct val="80000"/>
              </a:lnSpc>
              <a:buNone/>
            </a:pPr>
            <a:r>
              <a:rPr lang="en-US" altLang="en-US" sz="2000" dirty="0"/>
              <a:t>	</a:t>
            </a:r>
            <a:r>
              <a:rPr lang="en-US" altLang="en-US" sz="2000" b="0" dirty="0">
                <a:hlinkClick r:id="rId2"/>
              </a:rPr>
              <a:t>https://mentor.ieee.org/802.11/dcn/23/11-23-0863-00-000m-minutes-for-revme-2023-may-interim-orlando.docx</a:t>
            </a:r>
            <a:r>
              <a:rPr lang="en-US" altLang="en-US" sz="2000" b="0" dirty="0"/>
              <a:t> </a:t>
            </a:r>
          </a:p>
          <a:p>
            <a:pPr>
              <a:lnSpc>
                <a:spcPct val="80000"/>
              </a:lnSpc>
            </a:pPr>
            <a:r>
              <a:rPr lang="en-US" altLang="en-US" sz="2000" dirty="0"/>
              <a:t>Teleconferences:</a:t>
            </a:r>
          </a:p>
          <a:p>
            <a:pPr marL="457200" lvl="1" indent="0">
              <a:lnSpc>
                <a:spcPct val="80000"/>
              </a:lnSpc>
              <a:buNone/>
            </a:pPr>
            <a:r>
              <a:rPr lang="en-US" sz="1600" dirty="0"/>
              <a:t>	</a:t>
            </a:r>
            <a:r>
              <a:rPr lang="en-US" dirty="0">
                <a:hlinkClick r:id="rId3"/>
              </a:rPr>
              <a:t>https://mentor.ieee.org/802.11/dcn/23/11-23-0932-05-000m-minutes-for-revme-2023-may-and-june-telecons.docx</a:t>
            </a:r>
            <a:r>
              <a:rPr lang="en-US" dirty="0"/>
              <a:t> </a:t>
            </a:r>
            <a:endParaRPr lang="en-CA" dirty="0"/>
          </a:p>
          <a:p>
            <a:pPr marL="0" indent="0">
              <a:lnSpc>
                <a:spcPct val="80000"/>
              </a:lnSpc>
              <a:buNone/>
            </a:pPr>
            <a:r>
              <a:rPr lang="en-CA" dirty="0"/>
              <a:t>Moved: Jon Rosdahl</a:t>
            </a:r>
          </a:p>
          <a:p>
            <a:pPr marL="0" indent="0">
              <a:buNone/>
            </a:pPr>
            <a:r>
              <a:rPr lang="en-CA" dirty="0"/>
              <a:t>Seconded: Stephen McCann</a:t>
            </a:r>
          </a:p>
          <a:p>
            <a:pPr marL="0" indent="0">
              <a:buNone/>
            </a:pPr>
            <a:r>
              <a:rPr lang="en-CA" dirty="0"/>
              <a:t>Results: Unanimous. Approved</a:t>
            </a:r>
            <a:endParaRPr lang="en-US" altLang="en-US" dirty="0"/>
          </a:p>
          <a:p>
            <a:pPr lvl="1">
              <a:lnSpc>
                <a:spcPct val="80000"/>
              </a:lnSpc>
            </a:pPr>
            <a:endParaRPr lang="en-US" altLang="en-US"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36384054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F345F46-AFF6-18FA-4D1E-837DFE5D44B7}"/>
              </a:ext>
            </a:extLst>
          </p:cNvPr>
          <p:cNvSpPr>
            <a:spLocks noGrp="1"/>
          </p:cNvSpPr>
          <p:nvPr>
            <p:ph idx="1"/>
          </p:nvPr>
        </p:nvSpPr>
        <p:spPr/>
        <p:txBody>
          <a:bodyPr/>
          <a:lstStyle/>
          <a:p>
            <a:pPr>
              <a:lnSpc>
                <a:spcPct val="80000"/>
              </a:lnSpc>
            </a:pPr>
            <a:r>
              <a:rPr lang="en-US" altLang="en-US" sz="1800" dirty="0">
                <a:solidFill>
                  <a:srgbClr val="00B050"/>
                </a:solidFill>
              </a:rPr>
              <a:t>Feb 2021 – PAR Approval</a:t>
            </a:r>
          </a:p>
          <a:p>
            <a:pPr>
              <a:lnSpc>
                <a:spcPct val="80000"/>
              </a:lnSpc>
            </a:pPr>
            <a:r>
              <a:rPr lang="en-US" altLang="en-US" sz="1800" dirty="0">
                <a:solidFill>
                  <a:srgbClr val="00B050"/>
                </a:solidFill>
              </a:rPr>
              <a:t>March 2021– Initial meeting, issue comment collection on IEEE Std 802.11-2020 (if published)</a:t>
            </a:r>
          </a:p>
          <a:p>
            <a:pPr>
              <a:lnSpc>
                <a:spcPct val="80000"/>
              </a:lnSpc>
            </a:pPr>
            <a:r>
              <a:rPr lang="en-US" altLang="en-US" sz="1800" dirty="0">
                <a:solidFill>
                  <a:srgbClr val="00B050"/>
                </a:solidFill>
              </a:rPr>
              <a:t>March 2021 – Draft 0.00 available</a:t>
            </a:r>
          </a:p>
          <a:p>
            <a:pPr>
              <a:lnSpc>
                <a:spcPct val="80000"/>
              </a:lnSpc>
            </a:pPr>
            <a:r>
              <a:rPr lang="en-US" altLang="en-US" sz="1800" dirty="0">
                <a:solidFill>
                  <a:srgbClr val="00B050"/>
                </a:solidFill>
              </a:rPr>
              <a:t>May 2021 – Process CC input, 11ax, 11ay, 11ba integration begins</a:t>
            </a:r>
          </a:p>
          <a:p>
            <a:pPr>
              <a:lnSpc>
                <a:spcPct val="80000"/>
              </a:lnSpc>
            </a:pPr>
            <a:r>
              <a:rPr lang="en-US" altLang="en-US" sz="1800" dirty="0">
                <a:solidFill>
                  <a:srgbClr val="00B050"/>
                </a:solidFill>
              </a:rPr>
              <a:t>Nov 2021 – Initial D1.0 WG Letter ballot </a:t>
            </a:r>
          </a:p>
          <a:p>
            <a:pPr>
              <a:lnSpc>
                <a:spcPct val="80000"/>
              </a:lnSpc>
            </a:pPr>
            <a:r>
              <a:rPr lang="en-US" altLang="en-US" sz="1800" dirty="0">
                <a:solidFill>
                  <a:srgbClr val="00B050"/>
                </a:solidFill>
              </a:rPr>
              <a:t>Sep 2022 – D2.0 Recirculation LB </a:t>
            </a:r>
          </a:p>
          <a:p>
            <a:pPr>
              <a:lnSpc>
                <a:spcPct val="80000"/>
              </a:lnSpc>
            </a:pPr>
            <a:r>
              <a:rPr lang="en-US" altLang="en-US" sz="1800" dirty="0">
                <a:solidFill>
                  <a:srgbClr val="00B050"/>
                </a:solidFill>
              </a:rPr>
              <a:t>Mar 2023 – D3.0 Recirculation LB </a:t>
            </a:r>
            <a:endParaRPr lang="en-US" altLang="en-US" sz="1800" dirty="0">
              <a:solidFill>
                <a:srgbClr val="00B0F0"/>
              </a:solidFill>
            </a:endParaRPr>
          </a:p>
          <a:p>
            <a:pPr>
              <a:lnSpc>
                <a:spcPct val="80000"/>
              </a:lnSpc>
            </a:pPr>
            <a:r>
              <a:rPr lang="en-US" altLang="en-US" sz="1800" dirty="0">
                <a:solidFill>
                  <a:srgbClr val="00B0F0"/>
                </a:solidFill>
              </a:rPr>
              <a:t>July 2023 – D4.0 Recirculation </a:t>
            </a:r>
          </a:p>
          <a:p>
            <a:pPr>
              <a:lnSpc>
                <a:spcPct val="80000"/>
              </a:lnSpc>
            </a:pPr>
            <a:r>
              <a:rPr lang="en-US" altLang="en-US" sz="1800" dirty="0">
                <a:solidFill>
                  <a:srgbClr val="00B0F0"/>
                </a:solidFill>
              </a:rPr>
              <a:t>Sep 2023 – D5.0 Initial SA Ballot </a:t>
            </a:r>
          </a:p>
          <a:p>
            <a:pPr>
              <a:lnSpc>
                <a:spcPct val="80000"/>
              </a:lnSpc>
            </a:pPr>
            <a:r>
              <a:rPr lang="en-US" altLang="en-US" sz="1800" dirty="0">
                <a:solidFill>
                  <a:srgbClr val="00B0F0"/>
                </a:solidFill>
              </a:rPr>
              <a:t>Feb 2024 – D6.0 Recirculation SA Ballot (roll-in of published amendment 11az, 11bd, 11bc, 11bb)</a:t>
            </a:r>
          </a:p>
          <a:p>
            <a:pPr>
              <a:lnSpc>
                <a:spcPct val="80000"/>
              </a:lnSpc>
            </a:pPr>
            <a:r>
              <a:rPr lang="en-US" altLang="en-US" sz="1800" dirty="0">
                <a:solidFill>
                  <a:srgbClr val="00B0F0"/>
                </a:solidFill>
              </a:rPr>
              <a:t>May 2024 – D7.0 Recirculation SA Ballot</a:t>
            </a:r>
          </a:p>
          <a:p>
            <a:pPr>
              <a:lnSpc>
                <a:spcPct val="80000"/>
              </a:lnSpc>
            </a:pPr>
            <a:r>
              <a:rPr lang="en-US" altLang="en-US" sz="1800" dirty="0">
                <a:solidFill>
                  <a:srgbClr val="00B0F0"/>
                </a:solidFill>
              </a:rPr>
              <a:t>Jul 2024 – D8.0 Recirculation SA Ballot (clean recirculation)</a:t>
            </a:r>
          </a:p>
          <a:p>
            <a:pPr>
              <a:lnSpc>
                <a:spcPct val="80000"/>
              </a:lnSpc>
            </a:pPr>
            <a:r>
              <a:rPr lang="en-US" altLang="en-US" sz="1800" dirty="0">
                <a:solidFill>
                  <a:srgbClr val="00B0F0"/>
                </a:solidFill>
              </a:rPr>
              <a:t>Sep 2024 – </a:t>
            </a:r>
            <a:r>
              <a:rPr lang="en-US" altLang="en-US" sz="1800" dirty="0" err="1">
                <a:solidFill>
                  <a:srgbClr val="00B0F0"/>
                </a:solidFill>
              </a:rPr>
              <a:t>RevCom</a:t>
            </a:r>
            <a:r>
              <a:rPr lang="en-US" altLang="en-US" sz="1800" dirty="0">
                <a:solidFill>
                  <a:srgbClr val="00B0F0"/>
                </a:solidFill>
              </a:rPr>
              <a:t>/SASB Approval</a:t>
            </a:r>
          </a:p>
        </p:txBody>
      </p:sp>
      <p:sp>
        <p:nvSpPr>
          <p:cNvPr id="3" name="Title 2">
            <a:extLst>
              <a:ext uri="{FF2B5EF4-FFF2-40B4-BE49-F238E27FC236}">
                <a16:creationId xmlns:a16="http://schemas.microsoft.com/office/drawing/2014/main" id="{C15AE0E6-06E4-00FD-8348-9A2CF3BA10EA}"/>
              </a:ext>
            </a:extLst>
          </p:cNvPr>
          <p:cNvSpPr>
            <a:spLocks noGrp="1"/>
          </p:cNvSpPr>
          <p:nvPr>
            <p:ph type="title"/>
          </p:nvPr>
        </p:nvSpPr>
        <p:spPr/>
        <p:txBody>
          <a:bodyPr/>
          <a:lstStyle/>
          <a:p>
            <a:r>
              <a:rPr lang="en-CA" dirty="0" err="1"/>
              <a:t>TGme</a:t>
            </a:r>
            <a:r>
              <a:rPr lang="en-CA" dirty="0"/>
              <a:t> Timeline</a:t>
            </a:r>
          </a:p>
        </p:txBody>
      </p:sp>
      <p:sp>
        <p:nvSpPr>
          <p:cNvPr id="4" name="Date Placeholder 3">
            <a:extLst>
              <a:ext uri="{FF2B5EF4-FFF2-40B4-BE49-F238E27FC236}">
                <a16:creationId xmlns:a16="http://schemas.microsoft.com/office/drawing/2014/main" id="{25A70A58-D5AD-74D1-22BA-E43E9F5ED6FE}"/>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5" name="Footer Placeholder 4">
            <a:extLst>
              <a:ext uri="{FF2B5EF4-FFF2-40B4-BE49-F238E27FC236}">
                <a16:creationId xmlns:a16="http://schemas.microsoft.com/office/drawing/2014/main" id="{7F9576EA-0C94-35A4-540B-5B382E4A80CD}"/>
              </a:ext>
            </a:extLst>
          </p:cNvPr>
          <p:cNvSpPr>
            <a:spLocks noGrp="1"/>
          </p:cNvSpPr>
          <p:nvPr>
            <p:ph type="ftr" sz="quarter" idx="11"/>
          </p:nvPr>
        </p:nvSpPr>
        <p:spPr/>
        <p:txBody>
          <a:bodyPr/>
          <a:lstStyle/>
          <a:p>
            <a:pPr>
              <a:defRPr/>
            </a:pPr>
            <a:r>
              <a:rPr lang="en-US"/>
              <a:t>Michael Montemurro, Huawei</a:t>
            </a:r>
          </a:p>
        </p:txBody>
      </p:sp>
    </p:spTree>
    <p:extLst>
      <p:ext uri="{BB962C8B-B14F-4D97-AF65-F5344CB8AC3E}">
        <p14:creationId xmlns:p14="http://schemas.microsoft.com/office/powerpoint/2010/main" val="32760473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6EA7B30-6898-B557-187E-5DBC2CF7F632}"/>
              </a:ext>
            </a:extLst>
          </p:cNvPr>
          <p:cNvSpPr>
            <a:spLocks noGrp="1"/>
          </p:cNvSpPr>
          <p:nvPr>
            <p:ph idx="1"/>
          </p:nvPr>
        </p:nvSpPr>
        <p:spPr/>
        <p:txBody>
          <a:bodyPr/>
          <a:lstStyle/>
          <a:p>
            <a:pPr marL="0" lvl="0" indent="0">
              <a:buNone/>
              <a:tabLst>
                <a:tab pos="457200" algn="l"/>
              </a:tabLst>
            </a:pPr>
            <a:r>
              <a:rPr lang="en-US" sz="1800" b="1" dirty="0">
                <a:effectLst/>
                <a:latin typeface="Times New Roman" panose="02020603050405020304" pitchFamily="18" charset="0"/>
                <a:ea typeface="Times New Roman" panose="02020603050405020304" pitchFamily="18" charset="0"/>
              </a:rPr>
              <a:t>Having approved comment resolutions for all of the comments received from LB 273 on </a:t>
            </a:r>
            <a:r>
              <a:rPr lang="en-US" sz="1800" b="1" dirty="0" err="1">
                <a:effectLst/>
                <a:latin typeface="Times New Roman" panose="02020603050405020304" pitchFamily="18" charset="0"/>
                <a:ea typeface="Times New Roman" panose="02020603050405020304" pitchFamily="18" charset="0"/>
              </a:rPr>
              <a:t>REVme</a:t>
            </a:r>
            <a:r>
              <a:rPr lang="en-US" sz="1800" b="1" dirty="0">
                <a:effectLst/>
                <a:latin typeface="Times New Roman" panose="02020603050405020304" pitchFamily="18" charset="0"/>
                <a:ea typeface="Times New Roman" panose="02020603050405020304" pitchFamily="18" charset="0"/>
              </a:rPr>
              <a:t> D3.0 as contained in documents </a:t>
            </a:r>
            <a:r>
              <a:rPr lang="en-US" sz="1800" dirty="0"/>
              <a:t>11-23/834rXX, 11-23/778rXX, 11-21/0793rXX, 11-23/778rXX, 11-21/0727rXX, 11-23/780rXX, </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US" sz="1800" b="1" dirty="0">
                <a:effectLst/>
                <a:latin typeface="Times New Roman" panose="02020603050405020304" pitchFamily="18" charset="0"/>
                <a:ea typeface="Times New Roman" panose="02020603050405020304" pitchFamily="18" charset="0"/>
              </a:rPr>
              <a:t>Instruct the editor to prepare Draft 4.0 incorporating these resolutions and]</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US" sz="1800" b="1" dirty="0">
                <a:effectLst/>
                <a:latin typeface="Times New Roman" panose="02020603050405020304" pitchFamily="18" charset="0"/>
                <a:ea typeface="Times New Roman" panose="02020603050405020304" pitchFamily="18" charset="0"/>
              </a:rPr>
              <a:t>Approve a 15 day Working Group Recirculation Ballot asking the question “Should </a:t>
            </a:r>
            <a:r>
              <a:rPr lang="en-US" sz="1800" b="1" dirty="0" err="1">
                <a:effectLst/>
                <a:latin typeface="Times New Roman" panose="02020603050405020304" pitchFamily="18" charset="0"/>
                <a:ea typeface="Times New Roman" panose="02020603050405020304" pitchFamily="18" charset="0"/>
              </a:rPr>
              <a:t>REVme</a:t>
            </a:r>
            <a:r>
              <a:rPr lang="en-US" sz="1800" b="1" dirty="0">
                <a:effectLst/>
                <a:latin typeface="Times New Roman" panose="02020603050405020304" pitchFamily="18" charset="0"/>
                <a:ea typeface="Times New Roman" panose="02020603050405020304" pitchFamily="18" charset="0"/>
              </a:rPr>
              <a:t> D4.0  be forwarded to SA Ballot?”</a:t>
            </a:r>
            <a:endParaRPr lang="en-CA" sz="1800" dirty="0">
              <a:effectLst/>
              <a:latin typeface="Times New Roman" panose="02020603050405020304" pitchFamily="18" charset="0"/>
              <a:ea typeface="Times New Roman" panose="02020603050405020304" pitchFamily="18" charset="0"/>
            </a:endParaRPr>
          </a:p>
          <a:p>
            <a:pPr marL="0" indent="0">
              <a:buNone/>
            </a:pPr>
            <a:r>
              <a:rPr lang="en-US" sz="1800"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CA" sz="1800" b="1" dirty="0">
                <a:effectLst/>
                <a:latin typeface="Times New Roman" panose="02020603050405020304" pitchFamily="18" charset="0"/>
                <a:ea typeface="Times New Roman" panose="02020603050405020304" pitchFamily="18" charset="0"/>
              </a:rPr>
              <a:t>Moved:</a:t>
            </a:r>
          </a:p>
          <a:p>
            <a:pPr marL="0" lvl="0" indent="0">
              <a:buNone/>
              <a:tabLst>
                <a:tab pos="457200" algn="l"/>
              </a:tabLst>
            </a:pPr>
            <a:r>
              <a:rPr lang="en-CA" sz="1800" dirty="0">
                <a:latin typeface="Times New Roman" panose="02020603050405020304" pitchFamily="18" charset="0"/>
                <a:ea typeface="Times New Roman" panose="02020603050405020304" pitchFamily="18" charset="0"/>
              </a:rPr>
              <a:t>Second:</a:t>
            </a:r>
          </a:p>
          <a:p>
            <a:pPr marL="0" lvl="0" indent="0">
              <a:buNone/>
              <a:tabLst>
                <a:tab pos="457200" algn="l"/>
              </a:tabLst>
            </a:pPr>
            <a:r>
              <a:rPr lang="en-CA" sz="1800" dirty="0">
                <a:effectLst/>
                <a:latin typeface="Times New Roman" panose="02020603050405020304" pitchFamily="18" charset="0"/>
                <a:ea typeface="Times New Roman" panose="02020603050405020304" pitchFamily="18" charset="0"/>
              </a:rPr>
              <a:t>Result: </a:t>
            </a:r>
          </a:p>
          <a:p>
            <a:pPr marL="0" indent="0">
              <a:buNone/>
            </a:pPr>
            <a:endParaRPr lang="en-CA" dirty="0"/>
          </a:p>
        </p:txBody>
      </p:sp>
      <p:sp>
        <p:nvSpPr>
          <p:cNvPr id="3" name="Title 2">
            <a:extLst>
              <a:ext uri="{FF2B5EF4-FFF2-40B4-BE49-F238E27FC236}">
                <a16:creationId xmlns:a16="http://schemas.microsoft.com/office/drawing/2014/main" id="{0A495611-3706-18E7-1DB7-585F06BC2240}"/>
              </a:ext>
            </a:extLst>
          </p:cNvPr>
          <p:cNvSpPr>
            <a:spLocks noGrp="1"/>
          </p:cNvSpPr>
          <p:nvPr>
            <p:ph type="title"/>
          </p:nvPr>
        </p:nvSpPr>
        <p:spPr/>
        <p:txBody>
          <a:bodyPr/>
          <a:lstStyle/>
          <a:p>
            <a:r>
              <a:rPr lang="en-CA" dirty="0"/>
              <a:t>Recirculation Motion</a:t>
            </a:r>
          </a:p>
        </p:txBody>
      </p:sp>
      <p:sp>
        <p:nvSpPr>
          <p:cNvPr id="4" name="Footer Placeholder 3">
            <a:extLst>
              <a:ext uri="{FF2B5EF4-FFF2-40B4-BE49-F238E27FC236}">
                <a16:creationId xmlns:a16="http://schemas.microsoft.com/office/drawing/2014/main" id="{4E50F649-032A-E1A9-364C-8F6B2E6DA4DA}"/>
              </a:ext>
            </a:extLst>
          </p:cNvPr>
          <p:cNvSpPr>
            <a:spLocks noGrp="1"/>
          </p:cNvSpPr>
          <p:nvPr>
            <p:ph type="ftr" sz="quarter" idx="11"/>
          </p:nvPr>
        </p:nvSpPr>
        <p:spPr/>
        <p:txBody>
          <a:bodyPr/>
          <a:lstStyle/>
          <a:p>
            <a:pPr>
              <a:defRPr/>
            </a:pPr>
            <a:r>
              <a:rPr lang="en-US"/>
              <a:t>Michael Montemurro, Huawei</a:t>
            </a:r>
          </a:p>
        </p:txBody>
      </p:sp>
      <p:sp>
        <p:nvSpPr>
          <p:cNvPr id="5" name="Slide Number Placeholder 4">
            <a:extLst>
              <a:ext uri="{FF2B5EF4-FFF2-40B4-BE49-F238E27FC236}">
                <a16:creationId xmlns:a16="http://schemas.microsoft.com/office/drawing/2014/main" id="{01B05D33-56E0-2A76-59F9-EE27B81822FA}"/>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9</a:t>
            </a:fld>
            <a:endParaRPr lang="en-US"/>
          </a:p>
        </p:txBody>
      </p:sp>
    </p:spTree>
    <p:extLst>
      <p:ext uri="{BB962C8B-B14F-4D97-AF65-F5344CB8AC3E}">
        <p14:creationId xmlns:p14="http://schemas.microsoft.com/office/powerpoint/2010/main" val="2522825180"/>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110126</TotalTime>
  <Words>2608</Words>
  <Application>Microsoft Office PowerPoint</Application>
  <PresentationFormat>Widescreen</PresentationFormat>
  <Paragraphs>292</Paragraphs>
  <Slides>22</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Helvetica</vt:lpstr>
      <vt:lpstr>Monotype Sorts</vt:lpstr>
      <vt:lpstr>Times New Roman</vt:lpstr>
      <vt:lpstr>802-11-Submission</vt:lpstr>
      <vt:lpstr>Document</vt:lpstr>
      <vt:lpstr>PowerPoint Presentation</vt:lpstr>
      <vt:lpstr>Abstract</vt:lpstr>
      <vt:lpstr>Registration for the July 802 plenary session</vt:lpstr>
      <vt:lpstr>Chair’s welcome and Patent Reminder</vt:lpstr>
      <vt:lpstr>REVme Agenda</vt:lpstr>
      <vt:lpstr>REVme Agenda</vt:lpstr>
      <vt:lpstr>REVme minutes approval</vt:lpstr>
      <vt:lpstr>TGme Timeline</vt:lpstr>
      <vt:lpstr>Recirculation Motion</vt:lpstr>
      <vt:lpstr>Conditional SA Ballot approval</vt:lpstr>
      <vt:lpstr>Teleconference/Meeting plan</vt:lpstr>
      <vt:lpstr>Recirculation Motion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11-22/1696</dc:title>
  <dc:subject>Task Group AY November 2015 Meeting Agenda</dc:subject>
  <dc:creator>montemurro.michael@gmail.com</dc:creator>
  <cp:keywords>November 2022</cp:keywords>
  <dc:description/>
  <cp:lastModifiedBy>Mike Montemurro</cp:lastModifiedBy>
  <cp:revision>4615</cp:revision>
  <cp:lastPrinted>2014-11-04T15:04:57Z</cp:lastPrinted>
  <dcterms:created xsi:type="dcterms:W3CDTF">2007-04-17T18:10:23Z</dcterms:created>
  <dcterms:modified xsi:type="dcterms:W3CDTF">2023-07-12T11:37:56Z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