
<file path=[Content_Types].xml><?xml version="1.0" encoding="utf-8"?>
<Types xmlns="http://schemas.openxmlformats.org/package/2006/content-types">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8"/>
  </p:notesMasterIdLst>
  <p:handoutMasterIdLst>
    <p:handoutMasterId r:id="rId29"/>
  </p:handoutMasterIdLst>
  <p:sldIdLst>
    <p:sldId id="269" r:id="rId2"/>
    <p:sldId id="813" r:id="rId3"/>
    <p:sldId id="424" r:id="rId4"/>
    <p:sldId id="423" r:id="rId5"/>
    <p:sldId id="757" r:id="rId6"/>
    <p:sldId id="754" r:id="rId7"/>
    <p:sldId id="755" r:id="rId8"/>
    <p:sldId id="458" r:id="rId9"/>
    <p:sldId id="489" r:id="rId10"/>
    <p:sldId id="814" r:id="rId11"/>
    <p:sldId id="815" r:id="rId12"/>
    <p:sldId id="749" r:id="rId13"/>
    <p:sldId id="767" r:id="rId14"/>
    <p:sldId id="768" r:id="rId15"/>
    <p:sldId id="746" r:id="rId16"/>
    <p:sldId id="1109" r:id="rId17"/>
    <p:sldId id="1110" r:id="rId18"/>
    <p:sldId id="933" r:id="rId19"/>
    <p:sldId id="1074" r:id="rId20"/>
    <p:sldId id="897" r:id="rId21"/>
    <p:sldId id="1105" r:id="rId22"/>
    <p:sldId id="1106" r:id="rId23"/>
    <p:sldId id="1107" r:id="rId24"/>
    <p:sldId id="842" r:id="rId25"/>
    <p:sldId id="1024" r:id="rId26"/>
    <p:sldId id="1071" r:id="rId27"/>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4"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616DA210-FB5B-4158-B5E0-FEB733F419BA}" styleName="浅色样式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227" autoAdjust="0"/>
    <p:restoredTop sz="89502" autoAdjust="0"/>
  </p:normalViewPr>
  <p:slideViewPr>
    <p:cSldViewPr>
      <p:cViewPr varScale="1">
        <p:scale>
          <a:sx n="87" d="100"/>
          <a:sy n="87" d="100"/>
        </p:scale>
        <p:origin x="259" y="82"/>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commentAuthors" Target="commentAuthors.xml"/><Relationship Id="rId8" Type="http://schemas.openxmlformats.org/officeDocument/2006/relationships/slide" Target="slides/slide7.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___1.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r>
              <a:rPr lang="en-US" dirty="0"/>
              <a:t>P802.11bf </a:t>
            </a:r>
            <a:r>
              <a:rPr lang="en-US" dirty="0" smtClean="0"/>
              <a:t>D1.0 </a:t>
            </a:r>
            <a:r>
              <a:rPr lang="en-US" dirty="0"/>
              <a:t>CR Status</a:t>
            </a:r>
          </a:p>
        </c:rich>
      </c:tx>
      <c:layout/>
      <c:overlay val="0"/>
      <c:spPr>
        <a:noFill/>
        <a:ln>
          <a:noFill/>
        </a:ln>
        <a:effectLst/>
      </c:spPr>
      <c:txPr>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endParaRPr lang="zh-CN"/>
        </a:p>
      </c:txPr>
    </c:title>
    <c:autoTitleDeleted val="0"/>
    <c:plotArea>
      <c:layout>
        <c:manualLayout>
          <c:layoutTarget val="inner"/>
          <c:xMode val="edge"/>
          <c:yMode val="edge"/>
          <c:x val="0.11294623498792468"/>
          <c:y val="0.16645970674947"/>
          <c:w val="0.86251844759057739"/>
          <c:h val="0.64167057773928859"/>
        </c:manualLayout>
      </c:layout>
      <c:barChart>
        <c:barDir val="col"/>
        <c:grouping val="clustered"/>
        <c:varyColors val="0"/>
        <c:ser>
          <c:idx val="0"/>
          <c:order val="0"/>
          <c:tx>
            <c:strRef>
              <c:f>Sheet1!$B$1</c:f>
              <c:strCache>
                <c:ptCount val="1"/>
                <c:pt idx="0">
                  <c:v>Received</c:v>
                </c:pt>
              </c:strCache>
            </c:strRef>
          </c:tx>
          <c:spPr>
            <a:solidFill>
              <a:srgbClr val="C00000">
                <a:alpha val="85000"/>
              </a:srgb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zh-CN"/>
              </a:p>
            </c:txPr>
            <c:dLblPos val="in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dk1">
                          <a:lumMod val="50000"/>
                          <a:lumOff val="50000"/>
                        </a:schemeClr>
                      </a:solidFill>
                    </a:ln>
                    <a:effectLst/>
                  </c:spPr>
                </c15:leaderLines>
              </c:ext>
            </c:extLst>
          </c:dLbls>
          <c:cat>
            <c:strRef>
              <c:f>Sheet1!$A$2:$A$4</c:f>
              <c:strCache>
                <c:ptCount val="3"/>
                <c:pt idx="0">
                  <c:v>Technical</c:v>
                </c:pt>
                <c:pt idx="1">
                  <c:v>General</c:v>
                </c:pt>
                <c:pt idx="2">
                  <c:v>Editorial</c:v>
                </c:pt>
              </c:strCache>
            </c:strRef>
          </c:cat>
          <c:val>
            <c:numRef>
              <c:f>Sheet1!$B$2:$B$4</c:f>
              <c:numCache>
                <c:formatCode>General</c:formatCode>
                <c:ptCount val="3"/>
                <c:pt idx="0">
                  <c:v>815</c:v>
                </c:pt>
                <c:pt idx="1">
                  <c:v>28</c:v>
                </c:pt>
                <c:pt idx="2">
                  <c:v>459</c:v>
                </c:pt>
              </c:numCache>
            </c:numRef>
          </c:val>
          <c:extLst xmlns:c16r2="http://schemas.microsoft.com/office/drawing/2015/06/chart">
            <c:ext xmlns:c16="http://schemas.microsoft.com/office/drawing/2014/chart" uri="{C3380CC4-5D6E-409C-BE32-E72D297353CC}">
              <c16:uniqueId val="{00000000-7DDA-4C11-A3E1-0B160159F838}"/>
            </c:ext>
          </c:extLst>
        </c:ser>
        <c:ser>
          <c:idx val="1"/>
          <c:order val="1"/>
          <c:tx>
            <c:strRef>
              <c:f>Sheet1!$C$1</c:f>
              <c:strCache>
                <c:ptCount val="1"/>
                <c:pt idx="0">
                  <c:v>Resolved</c:v>
                </c:pt>
              </c:strCache>
            </c:strRef>
          </c:tx>
          <c:spPr>
            <a:solidFill>
              <a:srgbClr val="00B050">
                <a:alpha val="85000"/>
              </a:srgb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zh-CN"/>
              </a:p>
            </c:txPr>
            <c:dLblPos val="in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dk1">
                          <a:lumMod val="50000"/>
                          <a:lumOff val="50000"/>
                        </a:schemeClr>
                      </a:solidFill>
                    </a:ln>
                    <a:effectLst/>
                  </c:spPr>
                </c15:leaderLines>
              </c:ext>
            </c:extLst>
          </c:dLbls>
          <c:cat>
            <c:strRef>
              <c:f>Sheet1!$A$2:$A$4</c:f>
              <c:strCache>
                <c:ptCount val="3"/>
                <c:pt idx="0">
                  <c:v>Technical</c:v>
                </c:pt>
                <c:pt idx="1">
                  <c:v>General</c:v>
                </c:pt>
                <c:pt idx="2">
                  <c:v>Editorial</c:v>
                </c:pt>
              </c:strCache>
            </c:strRef>
          </c:cat>
          <c:val>
            <c:numRef>
              <c:f>Sheet1!$C$2:$C$4</c:f>
              <c:numCache>
                <c:formatCode>General</c:formatCode>
                <c:ptCount val="3"/>
                <c:pt idx="0">
                  <c:v>377</c:v>
                </c:pt>
                <c:pt idx="1">
                  <c:v>14</c:v>
                </c:pt>
                <c:pt idx="2">
                  <c:v>347</c:v>
                </c:pt>
              </c:numCache>
            </c:numRef>
          </c:val>
          <c:extLst xmlns:c16r2="http://schemas.microsoft.com/office/drawing/2015/06/chart">
            <c:ext xmlns:c16="http://schemas.microsoft.com/office/drawing/2014/chart" uri="{C3380CC4-5D6E-409C-BE32-E72D297353CC}">
              <c16:uniqueId val="{00000001-7DDA-4C11-A3E1-0B160159F838}"/>
            </c:ext>
          </c:extLst>
        </c:ser>
        <c:dLbls>
          <c:dLblPos val="inEnd"/>
          <c:showLegendKey val="0"/>
          <c:showVal val="1"/>
          <c:showCatName val="0"/>
          <c:showSerName val="0"/>
          <c:showPercent val="0"/>
          <c:showBubbleSize val="0"/>
        </c:dLbls>
        <c:gapWidth val="65"/>
        <c:axId val="334184208"/>
        <c:axId val="334184752"/>
      </c:barChart>
      <c:catAx>
        <c:axId val="334184208"/>
        <c:scaling>
          <c:orientation val="minMax"/>
        </c:scaling>
        <c:delete val="0"/>
        <c:axPos val="b"/>
        <c:numFmt formatCode="General" sourceLinked="1"/>
        <c:majorTickMark val="none"/>
        <c:minorTickMark val="none"/>
        <c:tickLblPos val="nextTo"/>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1197" b="0" i="0" u="none" strike="noStrike" kern="1200" cap="all" baseline="0">
                <a:solidFill>
                  <a:schemeClr val="dk1">
                    <a:lumMod val="75000"/>
                    <a:lumOff val="25000"/>
                  </a:schemeClr>
                </a:solidFill>
                <a:latin typeface="+mn-lt"/>
                <a:ea typeface="+mn-ea"/>
                <a:cs typeface="+mn-cs"/>
              </a:defRPr>
            </a:pPr>
            <a:endParaRPr lang="zh-CN"/>
          </a:p>
        </c:txPr>
        <c:crossAx val="334184752"/>
        <c:crosses val="autoZero"/>
        <c:auto val="1"/>
        <c:lblAlgn val="ctr"/>
        <c:lblOffset val="100"/>
        <c:noMultiLvlLbl val="0"/>
      </c:catAx>
      <c:valAx>
        <c:axId val="334184752"/>
        <c:scaling>
          <c:orientation val="minMax"/>
        </c:scaling>
        <c:delete val="1"/>
        <c:axPos val="l"/>
        <c:majorGridlines>
          <c:spPr>
            <a:ln w="9525" cap="flat" cmpd="sng" algn="ctr">
              <a:gradFill>
                <a:gsLst>
                  <a:gs pos="100000">
                    <a:schemeClr val="dk1">
                      <a:lumMod val="95000"/>
                      <a:lumOff val="5000"/>
                      <a:alpha val="42000"/>
                    </a:schemeClr>
                  </a:gs>
                  <a:gs pos="0">
                    <a:schemeClr val="lt1">
                      <a:lumMod val="75000"/>
                      <a:alpha val="36000"/>
                    </a:schemeClr>
                  </a:gs>
                </a:gsLst>
                <a:lin ang="5400000" scaled="0"/>
              </a:gradFill>
              <a:round/>
            </a:ln>
            <a:effectLst/>
          </c:spPr>
        </c:majorGridlines>
        <c:numFmt formatCode="General" sourceLinked="1"/>
        <c:majorTickMark val="none"/>
        <c:minorTickMark val="none"/>
        <c:tickLblPos val="nextTo"/>
        <c:crossAx val="334184208"/>
        <c:crosses val="autoZero"/>
        <c:crossBetween val="between"/>
      </c:valAx>
      <c:spPr>
        <a:noFill/>
        <a:ln>
          <a:noFill/>
        </a:ln>
        <a:effectLst/>
      </c:spPr>
    </c:plotArea>
    <c:legend>
      <c:legendPos val="b"/>
      <c:layout/>
      <c:overlay val="0"/>
      <c:spPr>
        <a:solidFill>
          <a:schemeClr val="lt1">
            <a:lumMod val="95000"/>
            <a:alpha val="39000"/>
          </a:schemeClr>
        </a:solidFill>
        <a:ln>
          <a:noFill/>
        </a:ln>
        <a:effectLst/>
      </c:spPr>
      <c:txPr>
        <a:bodyPr rot="0" spcFirstLastPara="1" vertOverflow="ellipsis" vert="horz" wrap="square" anchor="ctr" anchorCtr="1"/>
        <a:lstStyle/>
        <a:p>
          <a:pPr>
            <a:defRPr sz="1197" b="0" i="0" u="none" strike="noStrike" kern="1200" baseline="0">
              <a:solidFill>
                <a:schemeClr val="dk1">
                  <a:lumMod val="75000"/>
                  <a:lumOff val="25000"/>
                </a:schemeClr>
              </a:solidFill>
              <a:latin typeface="+mn-lt"/>
              <a:ea typeface="+mn-ea"/>
              <a:cs typeface="+mn-cs"/>
            </a:defRPr>
          </a:pPr>
          <a:endParaRPr lang="zh-CN"/>
        </a:p>
      </c:txPr>
    </c:legend>
    <c:plotVisOnly val="1"/>
    <c:dispBlanksAs val="gap"/>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zh-CN"/>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5">
  <cs:axisTitle>
    <cs:lnRef idx="0"/>
    <cs:fillRef idx="0"/>
    <cs:effectRef idx="0"/>
    <cs:fontRef idx="minor">
      <a:schemeClr val="dk1">
        <a:lumMod val="75000"/>
        <a:lumOff val="25000"/>
      </a:schemeClr>
    </cs:fontRef>
    <cs:defRPr sz="1197"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1197"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1197" kern="1200"/>
  </cs:chartArea>
  <cs:dataLabel>
    <cs:lnRef idx="0"/>
    <cs:fillRef idx="0"/>
    <cs:effectRef idx="0"/>
    <cs:fontRef idx="minor">
      <a:schemeClr val="lt1"/>
    </cs:fontRef>
    <cs:defRPr sz="1197" b="1" i="0" u="none" strike="noStrike" kern="1200" baseline="0"/>
  </cs:dataLabel>
  <cs:dataLabelCallout>
    <cs:lnRef idx="0"/>
    <cs:fillRef idx="0"/>
    <cs:effectRef idx="0"/>
    <cs:fontRef idx="minor">
      <a:schemeClr val="lt1"/>
    </cs:fontRef>
    <cs:spPr>
      <a:solidFill>
        <a:schemeClr val="dk1">
          <a:lumMod val="65000"/>
          <a:lumOff val="35000"/>
          <a:alpha val="75000"/>
        </a:schemeClr>
      </a:solidFill>
    </cs:spPr>
    <cs:defRPr sz="1197"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
  <cs:dataPoint3D>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1197"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1197"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22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1197"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1197" kern="1200"/>
  </cs:valueAxis>
  <cs:wall>
    <cs:lnRef idx="0"/>
    <cs:fillRef idx="0"/>
    <cs:effectRef idx="0"/>
    <cs:fontRef idx="minor">
      <a:schemeClr val="dk1"/>
    </cs:fontRef>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044414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8276135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27664438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889414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19</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10330403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lgn="just"/>
            <a:endParaRPr lang="en-US" altLang="zh-CN" dirty="0"/>
          </a:p>
          <a:p>
            <a:endParaRPr lang="en-US" altLang="en-US" dirty="0"/>
          </a:p>
        </p:txBody>
      </p:sp>
    </p:spTree>
    <p:extLst>
      <p:ext uri="{BB962C8B-B14F-4D97-AF65-F5344CB8AC3E}">
        <p14:creationId xmlns:p14="http://schemas.microsoft.com/office/powerpoint/2010/main" val="5402345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511215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6460992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22</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78789354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23</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416318123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a:highlight>
                  <a:srgbClr val="00FF00"/>
                </a:highlight>
              </a:rPr>
              <a:t>Approved by unanimous consent</a:t>
            </a:r>
            <a:endParaRPr lang="en-US" altLang="zh-CN" kern="0" dirty="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a:highlight>
                  <a:srgbClr val="00FF00"/>
                </a:highlight>
              </a:rPr>
              <a:t>Motion Passes (Y, N, A)</a:t>
            </a:r>
            <a:endParaRPr lang="en-US" altLang="zh-CN" sz="1200" dirty="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a:highlight>
                  <a:srgbClr val="FF0000"/>
                </a:highlight>
              </a:rPr>
              <a:t>Motion Fails (Y, N, A)</a:t>
            </a:r>
          </a:p>
          <a:p>
            <a:endParaRPr lang="zh-CN" altLang="en-US" dirty="0"/>
          </a:p>
        </p:txBody>
      </p:sp>
    </p:spTree>
    <p:extLst>
      <p:ext uri="{BB962C8B-B14F-4D97-AF65-F5344CB8AC3E}">
        <p14:creationId xmlns:p14="http://schemas.microsoft.com/office/powerpoint/2010/main" val="421929017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lvl="0"/>
            <a:r>
              <a:rPr lang="en-US" altLang="zh-CN" sz="1200" kern="1200" dirty="0">
                <a:solidFill>
                  <a:schemeClr val="tx1"/>
                </a:solidFill>
                <a:effectLst/>
                <a:latin typeface="Times New Roman" pitchFamily="18" charset="0"/>
                <a:ea typeface="MS PGothic" pitchFamily="34" charset="-128"/>
                <a:cs typeface="MS PGothic" charset="0"/>
              </a:rPr>
              <a:t>Do you agree to replace the Sensing Measurement Report element with a field?</a:t>
            </a:r>
            <a:endParaRPr lang="zh-CN" altLang="zh-CN" sz="1200" kern="1200" dirty="0">
              <a:solidFill>
                <a:schemeClr val="tx1"/>
              </a:solidFill>
              <a:effectLst/>
              <a:latin typeface="Times New Roman" pitchFamily="18" charset="0"/>
              <a:ea typeface="MS PGothic" pitchFamily="34" charset="-128"/>
              <a:cs typeface="MS PGothic" charset="0"/>
            </a:endParaRPr>
          </a:p>
          <a:p>
            <a:r>
              <a:rPr lang="en-US" altLang="zh-CN" sz="1200" kern="1200" dirty="0">
                <a:solidFill>
                  <a:schemeClr val="tx1"/>
                </a:solidFill>
                <a:effectLst/>
                <a:latin typeface="Times New Roman" pitchFamily="18" charset="0"/>
                <a:ea typeface="MS PGothic" pitchFamily="34" charset="-128"/>
                <a:cs typeface="MS PGothic" charset="0"/>
              </a:rPr>
              <a:t>Note: The content of the field is based on the content of the Sensing Measurement Report element. </a:t>
            </a:r>
            <a:endParaRPr lang="zh-CN" altLang="zh-CN" sz="1200" kern="1200" dirty="0">
              <a:solidFill>
                <a:schemeClr val="tx1"/>
              </a:solidFill>
              <a:effectLst/>
              <a:latin typeface="Times New Roman" pitchFamily="18" charset="0"/>
              <a:ea typeface="MS PGothic" pitchFamily="34" charset="-128"/>
              <a:cs typeface="MS PGothic" charset="0"/>
            </a:endParaRPr>
          </a:p>
          <a:p>
            <a:endParaRPr lang="zh-CN" altLang="en-US" dirty="0"/>
          </a:p>
        </p:txBody>
      </p:sp>
    </p:spTree>
    <p:extLst>
      <p:ext uri="{BB962C8B-B14F-4D97-AF65-F5344CB8AC3E}">
        <p14:creationId xmlns:p14="http://schemas.microsoft.com/office/powerpoint/2010/main" val="2656804953"/>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6689683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44525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80711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6144324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16509427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dirty="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31" name="Rectangle 7"/>
          <p:cNvSpPr>
            <a:spLocks noChangeArrowheads="1"/>
          </p:cNvSpPr>
          <p:nvPr/>
        </p:nvSpPr>
        <p:spPr bwMode="auto">
          <a:xfrm>
            <a:off x="8336369" y="304027"/>
            <a:ext cx="339843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a:t>doc.: IEEE </a:t>
            </a:r>
            <a:r>
              <a:rPr lang="en-US" altLang="en-US" sz="1800" b="1" dirty="0" smtClean="0"/>
              <a:t>802.11-23</a:t>
            </a:r>
            <a:r>
              <a:rPr lang="en-US" altLang="en-US" sz="1800" b="1" kern="1200" dirty="0" smtClean="0">
                <a:solidFill>
                  <a:schemeClr val="tx1"/>
                </a:solidFill>
                <a:latin typeface="Times New Roman" panose="02020603050405020304" pitchFamily="18" charset="0"/>
                <a:ea typeface="MS PGothic" panose="020B0600070205080204" pitchFamily="34" charset="-128"/>
                <a:cs typeface="+mn-cs"/>
              </a:rPr>
              <a:t>/</a:t>
            </a:r>
            <a:r>
              <a:rPr lang="en-US" altLang="zh-CN" sz="1800" b="1" kern="1200" dirty="0" smtClean="0">
                <a:solidFill>
                  <a:schemeClr val="tx1"/>
                </a:solidFill>
                <a:latin typeface="Times New Roman" panose="02020603050405020304" pitchFamily="18" charset="0"/>
                <a:ea typeface="MS PGothic" panose="020B0600070205080204" pitchFamily="34" charset="-128"/>
                <a:cs typeface="+mn-cs"/>
              </a:rPr>
              <a:t>0949</a:t>
            </a:r>
            <a:r>
              <a:rPr lang="en-US" altLang="en-US" sz="1800" b="1" kern="1200" dirty="0" smtClean="0">
                <a:solidFill>
                  <a:schemeClr val="tx1"/>
                </a:solidFill>
                <a:latin typeface="Times New Roman" panose="02020603050405020304" pitchFamily="18" charset="0"/>
                <a:ea typeface="MS PGothic" panose="020B0600070205080204" pitchFamily="34" charset="-128"/>
                <a:cs typeface="+mn-cs"/>
              </a:rPr>
              <a:t>r4</a:t>
            </a:r>
            <a:endParaRPr lang="en-US" altLang="en-US" sz="1800" b="1" dirty="0"/>
          </a:p>
        </p:txBody>
      </p:sp>
      <p:sp>
        <p:nvSpPr>
          <p:cNvPr id="2" name="Line 8"/>
          <p:cNvSpPr>
            <a:spLocks noChangeShapeType="1"/>
          </p:cNvSpPr>
          <p:nvPr/>
        </p:nvSpPr>
        <p:spPr bwMode="auto">
          <a:xfrm>
            <a:off x="457200" y="609600"/>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4572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a:t>Meeting Agenda</a:t>
            </a:r>
          </a:p>
        </p:txBody>
      </p:sp>
      <p:sp>
        <p:nvSpPr>
          <p:cNvPr id="11" name="Rectangle 7"/>
          <p:cNvSpPr>
            <a:spLocks noChangeArrowheads="1"/>
          </p:cNvSpPr>
          <p:nvPr userDrawn="1"/>
        </p:nvSpPr>
        <p:spPr bwMode="auto">
          <a:xfrm>
            <a:off x="457200" y="318315"/>
            <a:ext cx="993862"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smtClean="0"/>
              <a:t>June</a:t>
            </a:r>
            <a:r>
              <a:rPr lang="en-US" altLang="zh-CN" sz="1800" b="1" baseline="0" dirty="0" smtClean="0"/>
              <a:t> </a:t>
            </a:r>
            <a:r>
              <a:rPr lang="en-US" altLang="zh-CN" sz="1800" b="1" dirty="0" smtClean="0"/>
              <a:t>2023</a:t>
            </a:r>
            <a:endParaRPr lang="en-US" altLang="en-US" sz="1800" b="1" dirty="0"/>
          </a:p>
        </p:txBody>
      </p:sp>
      <p:sp>
        <p:nvSpPr>
          <p:cNvPr id="12" name="Line 8"/>
          <p:cNvSpPr>
            <a:spLocks noChangeShapeType="1"/>
          </p:cNvSpPr>
          <p:nvPr userDrawn="1"/>
        </p:nvSpPr>
        <p:spPr bwMode="auto">
          <a:xfrm>
            <a:off x="457200" y="6475413"/>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3" name="Rectangle 5"/>
          <p:cNvSpPr txBox="1">
            <a:spLocks noChangeArrowheads="1"/>
          </p:cNvSpPr>
          <p:nvPr userDrawn="1"/>
        </p:nvSpPr>
        <p:spPr bwMode="auto">
          <a:xfrm>
            <a:off x="8064500"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dirty="0"/>
              <a:t>Tony Xiao Han (Huawei)</a:t>
            </a:r>
          </a:p>
        </p:txBody>
      </p:sp>
      <p:sp>
        <p:nvSpPr>
          <p:cNvPr id="14" name="Rectangle 6"/>
          <p:cNvSpPr txBox="1">
            <a:spLocks noChangeArrowheads="1"/>
          </p:cNvSpPr>
          <p:nvPr userDrawn="1"/>
        </p:nvSpPr>
        <p:spPr bwMode="auto">
          <a:xfrm>
            <a:off x="5828299" y="6474897"/>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altLang="en-US"/>
              <a:t>Slide </a:t>
            </a:r>
            <a:fld id="{5DFA9695-C1BB-41B2-BF85-AF49C303836D}" type="slidenum">
              <a:rPr lang="en-US" altLang="en-US" smtClean="0"/>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2"/>
          <p:cNvSpPr>
            <a:spLocks noGrp="1" noChangeArrowheads="1"/>
          </p:cNvSpPr>
          <p:nvPr>
            <p:ph type="title"/>
          </p:nvPr>
        </p:nvSpPr>
        <p:spPr>
          <a:xfrm>
            <a:off x="457200" y="914400"/>
            <a:ext cx="11277600" cy="1066800"/>
          </a:xfrm>
        </p:spPr>
        <p:txBody>
          <a:bodyPr/>
          <a:lstStyle/>
          <a:p>
            <a:r>
              <a:rPr lang="en-US" altLang="en-US" sz="3600" dirty="0"/>
              <a:t>Task Group </a:t>
            </a:r>
            <a:r>
              <a:rPr lang="en-US" altLang="zh-CN" sz="3600" dirty="0"/>
              <a:t>bf</a:t>
            </a:r>
            <a:r>
              <a:rPr lang="en-US" altLang="en-US" sz="3600" dirty="0"/>
              <a:t/>
            </a:r>
            <a:br>
              <a:rPr lang="en-US" altLang="en-US" sz="3600" dirty="0"/>
            </a:br>
            <a:r>
              <a:rPr lang="en-US" altLang="en-US" sz="3600" dirty="0"/>
              <a:t>Meeting agenda, </a:t>
            </a:r>
            <a:r>
              <a:rPr lang="en-US" altLang="zh-CN" sz="3600" dirty="0" smtClean="0">
                <a:solidFill>
                  <a:srgbClr val="0000FF"/>
                </a:solidFill>
              </a:rPr>
              <a:t>June teleconference part 2 </a:t>
            </a:r>
            <a:r>
              <a:rPr lang="en-US" altLang="en-US" sz="3600" dirty="0"/>
              <a:t>2023</a:t>
            </a:r>
          </a:p>
        </p:txBody>
      </p:sp>
      <p:sp>
        <p:nvSpPr>
          <p:cNvPr id="4101" name="Rectangle 6"/>
          <p:cNvSpPr>
            <a:spLocks noGrp="1" noChangeArrowheads="1"/>
          </p:cNvSpPr>
          <p:nvPr>
            <p:ph type="body" idx="1"/>
          </p:nvPr>
        </p:nvSpPr>
        <p:spPr>
          <a:xfrm>
            <a:off x="2209800" y="2514600"/>
            <a:ext cx="7772400" cy="381000"/>
          </a:xfrm>
        </p:spPr>
        <p:txBody>
          <a:bodyPr/>
          <a:lstStyle/>
          <a:p>
            <a:pPr algn="ctr">
              <a:buFontTx/>
              <a:buNone/>
            </a:pPr>
            <a:r>
              <a:rPr lang="en-US" altLang="en-US" sz="2000" dirty="0"/>
              <a:t>Date</a:t>
            </a:r>
            <a:r>
              <a:rPr lang="en-US" altLang="en-US" sz="2000"/>
              <a:t>:</a:t>
            </a:r>
            <a:r>
              <a:rPr lang="en-US" altLang="en-US" sz="2000" b="0"/>
              <a:t> </a:t>
            </a:r>
            <a:r>
              <a:rPr lang="en-US" altLang="en-US" sz="2000" b="0" smtClean="0"/>
              <a:t>2023-06-5</a:t>
            </a:r>
            <a:endParaRPr lang="en-US" altLang="en-US" sz="2000" b="0" dirty="0"/>
          </a:p>
        </p:txBody>
      </p:sp>
      <p:sp>
        <p:nvSpPr>
          <p:cNvPr id="4102" name="Rectangle 12"/>
          <p:cNvSpPr>
            <a:spLocks noChangeArrowheads="1"/>
          </p:cNvSpPr>
          <p:nvPr/>
        </p:nvSpPr>
        <p:spPr bwMode="auto">
          <a:xfrm>
            <a:off x="2209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extLst>
              <p:ext uri="{D42A27DB-BD31-4B8C-83A1-F6EECF244321}">
                <p14:modId xmlns:p14="http://schemas.microsoft.com/office/powerpoint/2010/main" val="1478343348"/>
              </p:ext>
            </p:extLst>
          </p:nvPr>
        </p:nvGraphicFramePr>
        <p:xfrm>
          <a:off x="2362200" y="3671889"/>
          <a:ext cx="7620000" cy="915353"/>
        </p:xfrm>
        <a:graphic>
          <a:graphicData uri="http://schemas.openxmlformats.org/drawingml/2006/table">
            <a:tbl>
              <a:tblPr firstRow="1" bandRow="1">
                <a:tableStyleId>{F5AB1C69-6EDB-4FF4-983F-18BD219EF322}</a:tableStyleId>
              </a:tblPr>
              <a:tblGrid>
                <a:gridCol w="1524000">
                  <a:extLst>
                    <a:ext uri="{9D8B030D-6E8A-4147-A177-3AD203B41FA5}">
                      <a16:colId xmlns="" xmlns:a16="http://schemas.microsoft.com/office/drawing/2014/main" val="20000"/>
                    </a:ext>
                  </a:extLst>
                </a:gridCol>
                <a:gridCol w="1203158">
                  <a:extLst>
                    <a:ext uri="{9D8B030D-6E8A-4147-A177-3AD203B41FA5}">
                      <a16:colId xmlns="" xmlns:a16="http://schemas.microsoft.com/office/drawing/2014/main" val="20001"/>
                    </a:ext>
                  </a:extLst>
                </a:gridCol>
                <a:gridCol w="2165684">
                  <a:extLst>
                    <a:ext uri="{9D8B030D-6E8A-4147-A177-3AD203B41FA5}">
                      <a16:colId xmlns="" xmlns:a16="http://schemas.microsoft.com/office/drawing/2014/main" val="20002"/>
                    </a:ext>
                  </a:extLst>
                </a:gridCol>
                <a:gridCol w="802105">
                  <a:extLst>
                    <a:ext uri="{9D8B030D-6E8A-4147-A177-3AD203B41FA5}">
                      <a16:colId xmlns="" xmlns:a16="http://schemas.microsoft.com/office/drawing/2014/main" val="20003"/>
                    </a:ext>
                  </a:extLst>
                </a:gridCol>
                <a:gridCol w="1925053">
                  <a:extLst>
                    <a:ext uri="{9D8B030D-6E8A-4147-A177-3AD203B41FA5}">
                      <a16:colId xmlns="" xmlns:a16="http://schemas.microsoft.com/office/drawing/2014/main" val="20004"/>
                    </a:ext>
                  </a:extLst>
                </a:gridCol>
              </a:tblGrid>
              <a:tr h="275273">
                <a:tc>
                  <a:txBody>
                    <a:bodyPr/>
                    <a:lstStyle/>
                    <a:p>
                      <a:pPr algn="ctr"/>
                      <a:r>
                        <a:rPr lang="en-US" sz="1200" dirty="0">
                          <a:solidFill>
                            <a:schemeClr val="tx1"/>
                          </a:solidFill>
                        </a:rPr>
                        <a:t>Name</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Affiliation</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Address</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Phone</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Email</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10000"/>
                  </a:ext>
                </a:extLst>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a:solidFill>
                            <a:srgbClr val="000000"/>
                          </a:solidFill>
                          <a:latin typeface="+mn-lt"/>
                          <a:ea typeface="Times New Roman"/>
                          <a:cs typeface="Arial"/>
                        </a:rPr>
                        <a:t>Tony Xiao Han</a:t>
                      </a:r>
                      <a:endParaRPr lang="en-US" sz="14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a:solidFill>
                            <a:srgbClr val="000000"/>
                          </a:solidFill>
                          <a:latin typeface="+mn-lt"/>
                          <a:ea typeface="Times New Roman"/>
                          <a:cs typeface="Arial"/>
                        </a:rPr>
                        <a:t>Huawei Technologies Co., Ltd.</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a:solidFill>
                            <a:srgbClr val="000000"/>
                          </a:solidFill>
                          <a:latin typeface="+mn-lt"/>
                          <a:ea typeface="Times New Roman"/>
                          <a:cs typeface="Arial"/>
                        </a:rPr>
                        <a:t>F3, Huawei Base, Shenzhen, China</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10001"/>
                  </a:ext>
                </a:extLst>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buFont typeface="Arial" panose="020B0604020202020204" pitchFamily="34" charset="0"/>
              <a:buChar char="•"/>
            </a:pPr>
            <a:r>
              <a:rPr lang="en-US" altLang="en-US"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3200"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20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#5</a:t>
            </a:r>
            <a:endParaRPr lang="en-US" altLang="en-US" b="0" dirty="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524000"/>
            <a:ext cx="11277600" cy="4648200"/>
          </a:xfrm>
        </p:spPr>
        <p:txBody>
          <a:bodyPr/>
          <a:lstStyle/>
          <a:p>
            <a:pPr marL="355600" lvl="2" indent="-285750">
              <a:buSzPct val="150000"/>
              <a:buFont typeface="Arial" panose="020B0604020202020204" pitchFamily="34" charset="0"/>
              <a:buChar char="•"/>
            </a:pPr>
            <a:r>
              <a:rPr lang="en-US" altLang="zh-CN"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sz="1800" dirty="0"/>
              <a:t>IEEE SA Copyright Policy, see </a:t>
            </a:r>
            <a:br>
              <a:rPr lang="en-US" altLang="zh-CN" sz="1800" dirty="0"/>
            </a:br>
            <a:r>
              <a:rPr lang="en-US" altLang="zh-CN" sz="1800" dirty="0"/>
              <a:t>	Clause 7 of the IEEE SA Standards Board Bylaws</a:t>
            </a:r>
            <a:br>
              <a:rPr lang="en-US" altLang="zh-CN" sz="1800" dirty="0"/>
            </a:br>
            <a:r>
              <a:rPr lang="en-US" altLang="zh-CN" sz="1800" dirty="0"/>
              <a:t> 	</a:t>
            </a:r>
            <a:r>
              <a:rPr lang="en-US" altLang="zh-CN" dirty="0">
                <a:hlinkClick r:id="rId3"/>
              </a:rPr>
              <a:t>https://standards.ieee.org/about/policies/bylaws/sect6-7.html#7</a:t>
            </a:r>
            <a:r>
              <a:rPr lang="en-US" altLang="zh-CN" dirty="0"/>
              <a:t/>
            </a:r>
            <a:br>
              <a:rPr lang="en-US" altLang="zh-CN" dirty="0"/>
            </a:br>
            <a:r>
              <a:rPr lang="en-US" altLang="zh-CN" sz="1800" dirty="0"/>
              <a:t>	Clause 6.1 of the IEEE SA Standards Board Operations Manual</a:t>
            </a:r>
            <a:br>
              <a:rPr lang="en-US" altLang="zh-CN" sz="1800" dirty="0"/>
            </a:br>
            <a:r>
              <a:rPr lang="en-US" altLang="zh-CN" sz="1800" dirty="0"/>
              <a:t>	</a:t>
            </a: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r>
              <a:rPr lang="en-US" altLang="zh-CN" dirty="0"/>
              <a:t>IEEE SA Copyright Permission</a:t>
            </a:r>
          </a:p>
          <a:p>
            <a:pPr marL="355600" lvl="3" indent="-285750">
              <a:buSzPct val="150000"/>
              <a:buFont typeface="Arial" panose="020B0604020202020204" pitchFamily="34" charset="0"/>
              <a:buChar char="•"/>
            </a:pPr>
            <a:r>
              <a:rPr lang="en-US" altLang="zh-CN" dirty="0">
                <a:hlinkClick r:id="rId5"/>
              </a:rPr>
              <a:t>https://standards.ieee.org/content/dam/ieee-standards/standards/web/documents/other/permissionltrs.zip</a:t>
            </a:r>
            <a:endParaRPr lang="en-US" altLang="zh-CN" dirty="0"/>
          </a:p>
          <a:p>
            <a:pPr marL="355600" lvl="2" indent="-285750">
              <a:buSzPct val="150000"/>
              <a:buFont typeface="Arial" panose="020B0604020202020204" pitchFamily="34" charset="0"/>
              <a:buChar char="•"/>
            </a:pPr>
            <a:r>
              <a:rPr lang="en-US" altLang="zh-CN" dirty="0"/>
              <a:t>IEEE SA Copyright FAQs</a:t>
            </a:r>
          </a:p>
          <a:p>
            <a:pPr marL="355600" lvl="3" indent="-285750">
              <a:buSzPct val="150000"/>
              <a:buFont typeface="Arial" panose="020B0604020202020204" pitchFamily="34" charset="0"/>
              <a:buChar char="•"/>
            </a:pPr>
            <a:r>
              <a:rPr lang="en-US" altLang="zh-CN" dirty="0">
                <a:hlinkClick r:id="rId6"/>
              </a:rPr>
              <a:t>http://standards.ieee.org/faqs/copyrights.html/</a:t>
            </a:r>
            <a:endParaRPr lang="en-US" altLang="zh-CN" dirty="0"/>
          </a:p>
          <a:p>
            <a:pPr marL="355600" lvl="2" indent="-285750">
              <a:buSzPct val="150000"/>
              <a:buFont typeface="Arial" panose="020B0604020202020204" pitchFamily="34" charset="0"/>
              <a:buChar char="•"/>
            </a:pPr>
            <a:r>
              <a:rPr lang="en-US" altLang="zh-CN" dirty="0"/>
              <a:t>IEEE SA Best Practices for IEEE Standards Development </a:t>
            </a:r>
          </a:p>
          <a:p>
            <a:pPr marL="355600" lvl="3" indent="-285750">
              <a:buSzPct val="150000"/>
              <a:buFont typeface="Arial" panose="020B0604020202020204" pitchFamily="34" charset="0"/>
              <a:buChar char="•"/>
            </a:pPr>
            <a:r>
              <a:rPr lang="en-US" altLang="zh-CN" dirty="0">
                <a:hlinkClick r:id="rId7"/>
              </a:rPr>
              <a:t>http://standards.ieee.org/develop/policies/best_practices_for_ieee_standards_development_051215.pdf</a:t>
            </a:r>
            <a:endParaRPr lang="en-US" altLang="zh-CN" dirty="0"/>
          </a:p>
          <a:p>
            <a:pPr marL="355600" lvl="2" indent="-285750">
              <a:buSzPct val="150000"/>
              <a:buFont typeface="Arial" panose="020B0604020202020204" pitchFamily="34" charset="0"/>
              <a:buChar char="•"/>
            </a:pPr>
            <a:r>
              <a:rPr lang="en-US" altLang="zh-CN" dirty="0"/>
              <a:t>Distribution of Draft Standards (see 6.1.3 of the SASB Operations Manual)</a:t>
            </a:r>
          </a:p>
          <a:p>
            <a:pPr marL="355600" lvl="3" indent="-285750">
              <a:buSzPct val="150000"/>
              <a:buFont typeface="Arial" panose="020B0604020202020204" pitchFamily="34" charset="0"/>
              <a:buChar char="•"/>
            </a:pP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endParaRPr lang="en-US" altLang="en-US" sz="16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spcAft>
                <a:spcPts val="600"/>
              </a:spcAft>
            </a:pPr>
            <a:r>
              <a:rPr lang="en-US" altLang="en-US" b="0" dirty="0"/>
              <a:t>All participants in IEEE-SA activities are expected to adhere to the core principles underlying the:</a:t>
            </a:r>
          </a:p>
          <a:p>
            <a:pPr lvl="1">
              <a:buFont typeface="Times New Roman" panose="02020603050405020304" pitchFamily="18" charset="0"/>
              <a:buChar char="−"/>
            </a:pPr>
            <a:r>
              <a:rPr lang="en-US" altLang="en-US" sz="1800" dirty="0">
                <a:hlinkClick r:id="rId3"/>
              </a:rPr>
              <a:t>IEEE Code of Ethics</a:t>
            </a:r>
            <a:endParaRPr lang="en-US" altLang="en-US" sz="1800" dirty="0"/>
          </a:p>
          <a:p>
            <a:pPr lvl="1">
              <a:buFont typeface="Times New Roman" panose="02020603050405020304" pitchFamily="18" charset="0"/>
              <a:buChar char="−"/>
            </a:pPr>
            <a:r>
              <a:rPr lang="en-US" altLang="en-US" sz="1800" dirty="0">
                <a:hlinkClick r:id="rId4"/>
              </a:rPr>
              <a:t>IEEE Code of Conduct</a:t>
            </a:r>
            <a:endParaRPr lang="en-US" altLang="en-US" sz="1800" dirty="0"/>
          </a:p>
          <a:p>
            <a:pPr algn="just">
              <a:spcAft>
                <a:spcPts val="600"/>
              </a:spcAft>
            </a:pPr>
            <a:r>
              <a:rPr lang="en-US" altLang="en-US" b="0" dirty="0"/>
              <a:t>The core principles of the IEEE Codes of Ethics &amp; Conduct are to:</a:t>
            </a:r>
          </a:p>
          <a:p>
            <a:pPr lvl="1" algn="just">
              <a:spcAft>
                <a:spcPts val="600"/>
              </a:spcAft>
            </a:pPr>
            <a:r>
              <a:rPr lang="en-US" altLang="en-US" sz="1800" dirty="0"/>
              <a:t>Uphold the highest standards of integrity, responsible behavior, and ethical and professional conduct</a:t>
            </a:r>
          </a:p>
          <a:p>
            <a:pPr lvl="1" algn="just">
              <a:spcAft>
                <a:spcPts val="600"/>
              </a:spcAft>
            </a:pPr>
            <a:r>
              <a:rPr lang="en-US" altLang="en-US" sz="1800" dirty="0"/>
              <a:t>Treat people fairly and with respect, to not engage in harassment, discrimination, or retaliation, and to protect people's privacy.</a:t>
            </a:r>
          </a:p>
          <a:p>
            <a:pPr lvl="1" algn="just">
              <a:spcAft>
                <a:spcPts val="600"/>
              </a:spcAft>
            </a:pPr>
            <a:r>
              <a:rPr lang="en-US" altLang="en-US" sz="1800" dirty="0"/>
              <a:t>Avoid injuring others, their property, reputation, or employment by false or malicious action</a:t>
            </a:r>
          </a:p>
          <a:p>
            <a:pPr algn="just">
              <a:spcAft>
                <a:spcPts val="600"/>
              </a:spcAft>
            </a:pPr>
            <a:r>
              <a:rPr lang="en-US" altLang="en-US" b="0" dirty="0"/>
              <a:t>The most recent versions of these Codes are available at</a:t>
            </a:r>
          </a:p>
          <a:p>
            <a:pPr lvl="1" algn="just">
              <a:spcAft>
                <a:spcPts val="600"/>
              </a:spcAft>
            </a:pPr>
            <a:r>
              <a:rPr lang="en-US" altLang="en-US" sz="1800" dirty="0">
                <a:hlinkClick r:id="rId5"/>
              </a:rPr>
              <a:t>http://www.ieee.org/about/corporate/governance</a:t>
            </a:r>
            <a:endParaRPr lang="en-US" altLang="en-US" sz="1800" dirty="0"/>
          </a:p>
          <a:p>
            <a:pPr>
              <a:spcAft>
                <a:spcPts val="600"/>
              </a:spcAft>
            </a:pPr>
            <a:endParaRPr lang="en-US" altLang="en-US" sz="3600" dirty="0"/>
          </a:p>
        </p:txBody>
      </p:sp>
      <p:sp>
        <p:nvSpPr>
          <p:cNvPr id="14341"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 behavior in IEEE-SA activities is guided by the IEEE Codes of Ethics &amp; Conduct</a:t>
            </a: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require that “participants in the IEEE standards development individual process shall act based on their qualifications and experience”</a:t>
            </a:r>
          </a:p>
          <a:p>
            <a:pPr algn="just"/>
            <a:r>
              <a:rPr lang="en-US" altLang="en-US" sz="2000" dirty="0"/>
              <a:t>This means participants:</a:t>
            </a:r>
          </a:p>
          <a:p>
            <a:pPr lvl="1" algn="just">
              <a:buFont typeface="Times New Roman" panose="02020603050405020304" pitchFamily="18" charset="0"/>
              <a:buChar char="−"/>
            </a:pPr>
            <a:r>
              <a:rPr lang="en-US" altLang="en-US" sz="1800" b="1" dirty="0">
                <a:solidFill>
                  <a:srgbClr val="00B050"/>
                </a:solidFill>
              </a:rPr>
              <a:t>Shall act &amp; vote </a:t>
            </a:r>
            <a:r>
              <a:rPr lang="en-US" altLang="en-US" sz="1800" dirty="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dirty="0">
                <a:solidFill>
                  <a:srgbClr val="FF0000"/>
                </a:solidFill>
              </a:rPr>
              <a:t>Shall not act or vote </a:t>
            </a:r>
            <a:r>
              <a:rPr lang="en-US" altLang="en-US" sz="1800" dirty="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dirty="0">
                <a:solidFill>
                  <a:srgbClr val="FF0000"/>
                </a:solidFill>
              </a:rPr>
              <a:t>Shall not direct </a:t>
            </a:r>
            <a:r>
              <a:rPr lang="en-US" altLang="en-US" sz="1800" dirty="0"/>
              <a:t>the actions or votes of other participants or retaliate against other participants for fulfilling their responsibility to act &amp; vote based on their personal &amp; independently developed opinions</a:t>
            </a:r>
          </a:p>
          <a:p>
            <a:pPr algn="just"/>
            <a:r>
              <a:rPr lang="en-US" altLang="en-US" sz="2000" dirty="0"/>
              <a:t>By participating in standards activities using the “</a:t>
            </a:r>
            <a:r>
              <a:rPr lang="en-US" altLang="en-US" sz="2000" i="1" dirty="0"/>
              <a:t>individual process</a:t>
            </a:r>
            <a:r>
              <a:rPr lang="en-US" altLang="en-US" sz="2000" dirty="0"/>
              <a:t>”, you are deemed to accept these requirements; if you are unable to satisfy these requirements then you shall immediately cease any participation</a:t>
            </a:r>
          </a:p>
        </p:txBody>
      </p:sp>
      <p:sp>
        <p:nvSpPr>
          <p:cNvPr id="15365"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Participants in the IEEE-SA “individual process” shall act independently of others, including employers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(clause 5.2.1.3) specifies that “</a:t>
            </a:r>
            <a:r>
              <a:rPr lang="en-US" altLang="en-US" sz="2000" i="1" dirty="0"/>
              <a:t>the standards development process shall not be dominated by any single interest category, individual, or organization</a:t>
            </a:r>
            <a:r>
              <a:rPr lang="en-US" altLang="en-US" sz="2000" dirty="0"/>
              <a:t>”</a:t>
            </a:r>
          </a:p>
          <a:p>
            <a:pPr lvl="1" algn="just">
              <a:buFont typeface="Times New Roman" panose="02020603050405020304" pitchFamily="18" charset="0"/>
              <a:buChar char="−"/>
            </a:pPr>
            <a:r>
              <a:rPr lang="en-US" altLang="en-US" dirty="0"/>
              <a:t>This means no participant may exercise “</a:t>
            </a:r>
            <a:r>
              <a:rPr lang="en-US" altLang="en-US" i="1" dirty="0"/>
              <a:t>authority, leadership, or influence by reason of superior leverage, strength, or representation to the exclusion of fair and equitable consideration of other viewpoints</a:t>
            </a:r>
            <a:r>
              <a:rPr lang="en-US" altLang="en-US" dirty="0"/>
              <a:t>” or “</a:t>
            </a:r>
            <a:r>
              <a:rPr lang="en-US" altLang="en-US" i="1" dirty="0"/>
              <a:t>to hinder the progress of the standards development activity</a:t>
            </a:r>
            <a:r>
              <a:rPr lang="en-US" altLang="en-US" dirty="0"/>
              <a:t>”</a:t>
            </a:r>
          </a:p>
          <a:p>
            <a:pPr algn="just">
              <a:spcBef>
                <a:spcPts val="1200"/>
              </a:spcBef>
            </a:pPr>
            <a:r>
              <a:rPr lang="en-US" altLang="en-US" sz="2000" dirty="0"/>
              <a:t>This rule applies equally to those participating in a standards development project and to that project’s leadership group</a:t>
            </a:r>
          </a:p>
          <a:p>
            <a:pPr algn="just">
              <a:spcBef>
                <a:spcPts val="1200"/>
              </a:spcBef>
            </a:pPr>
            <a:r>
              <a:rPr lang="en-US" altLang="en-US" sz="2000" dirty="0"/>
              <a:t>Any person who reasonably suspects that dominance is occurring in a standards development project is encouraged to bring the issue to the attention of the Standards Committee or the project’s IEEE-SA Program Manager</a:t>
            </a:r>
            <a:endParaRPr lang="en-US" altLang="en-US" sz="2800" dirty="0"/>
          </a:p>
        </p:txBody>
      </p:sp>
      <p:sp>
        <p:nvSpPr>
          <p:cNvPr id="16389"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IEEE-SA standards activities shall allow the fair &amp;</a:t>
            </a:r>
            <a:br>
              <a:rPr lang="en-US" altLang="en-US" sz="3200" dirty="0"/>
            </a:br>
            <a:r>
              <a:rPr lang="en-US" altLang="en-US" sz="3200" dirty="0"/>
              <a:t>equitable consideration of all viewpoints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Required notices</a:t>
            </a:r>
          </a:p>
        </p:txBody>
      </p:sp>
      <p:sp>
        <p:nvSpPr>
          <p:cNvPr id="17412"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None/>
            </a:pPr>
            <a:r>
              <a:rPr lang="en-US" altLang="en-US" dirty="0"/>
              <a:t>Patent FAQ </a:t>
            </a:r>
          </a:p>
          <a:p>
            <a:pPr>
              <a:spcBef>
                <a:spcPct val="0"/>
              </a:spcBef>
              <a:spcAft>
                <a:spcPts val="900"/>
              </a:spcAft>
              <a:buNone/>
            </a:pPr>
            <a:r>
              <a:rPr lang="en-US" altLang="en-US" sz="1800" dirty="0">
                <a:hlinkClick r:id="rId3"/>
              </a:rPr>
              <a:t>http://standards.ieee.org/board/pat/faq.pdf</a:t>
            </a:r>
            <a:r>
              <a:rPr lang="en-US" altLang="en-US" sz="1800" dirty="0"/>
              <a:t> </a:t>
            </a:r>
          </a:p>
          <a:p>
            <a:pPr algn="just">
              <a:spcBef>
                <a:spcPts val="300"/>
              </a:spcBef>
              <a:buNone/>
            </a:pPr>
            <a:r>
              <a:rPr lang="en-US" altLang="en-US" dirty="0"/>
              <a:t>Disclosure of Affiliation</a:t>
            </a:r>
          </a:p>
          <a:p>
            <a:pPr algn="just">
              <a:spcBef>
                <a:spcPts val="300"/>
              </a:spcBef>
              <a:buNone/>
            </a:pPr>
            <a:r>
              <a:rPr lang="en-US" altLang="en-US" sz="1800" dirty="0">
                <a:hlinkClick r:id="rId4"/>
              </a:rPr>
              <a:t>http://standards.ieee.org/faqs/affiliationFAQ.html</a:t>
            </a:r>
            <a:endParaRPr lang="en-US" altLang="en-US" dirty="0"/>
          </a:p>
          <a:p>
            <a:pPr algn="just">
              <a:spcBef>
                <a:spcPts val="1200"/>
              </a:spcBef>
              <a:buNone/>
            </a:pPr>
            <a:r>
              <a:rPr lang="en-US" altLang="en-US" dirty="0"/>
              <a:t>Anti-Trust Guidelines </a:t>
            </a:r>
          </a:p>
          <a:p>
            <a:pPr algn="just">
              <a:spcBef>
                <a:spcPct val="0"/>
              </a:spcBef>
              <a:spcAft>
                <a:spcPts val="900"/>
              </a:spcAft>
              <a:buNone/>
            </a:pPr>
            <a:r>
              <a:rPr lang="en-US" altLang="en-US" sz="1800" dirty="0">
                <a:hlinkClick r:id="rId5"/>
              </a:rPr>
              <a:t>http://standards.ieee.org/resources/antitrust-guidelines.pdf</a:t>
            </a:r>
            <a:endParaRPr lang="en-US" altLang="en-US" dirty="0"/>
          </a:p>
          <a:p>
            <a:pPr algn="just">
              <a:spcBef>
                <a:spcPts val="300"/>
              </a:spcBef>
              <a:buNone/>
            </a:pPr>
            <a:r>
              <a:rPr lang="en-US" altLang="en-US" dirty="0"/>
              <a:t>Code of Ethics</a:t>
            </a:r>
          </a:p>
          <a:p>
            <a:pPr>
              <a:spcBef>
                <a:spcPct val="0"/>
              </a:spcBef>
              <a:spcAft>
                <a:spcPts val="900"/>
              </a:spcAft>
              <a:buNone/>
            </a:pPr>
            <a:r>
              <a:rPr lang="en-US" altLang="en-US" sz="1800" dirty="0">
                <a:hlinkClick r:id="rId6"/>
              </a:rPr>
              <a:t>http://www.ieee.org/web/membership/ethics/code_ethics.html</a:t>
            </a:r>
            <a:r>
              <a:rPr lang="en-US" altLang="en-US" sz="1800" dirty="0"/>
              <a:t>  </a:t>
            </a:r>
            <a:endParaRPr lang="en-US" altLang="en-US" dirty="0"/>
          </a:p>
          <a:p>
            <a:pPr algn="just">
              <a:spcBef>
                <a:spcPts val="300"/>
              </a:spcBef>
              <a:buNone/>
            </a:pPr>
            <a:r>
              <a:rPr lang="en-US" altLang="en-US" dirty="0"/>
              <a:t>IEEE 802.11 Working Group Operations Manual </a:t>
            </a:r>
          </a:p>
          <a:p>
            <a:pPr algn="just">
              <a:spcBef>
                <a:spcPts val="300"/>
              </a:spcBef>
              <a:spcAft>
                <a:spcPts val="300"/>
              </a:spcAft>
              <a:buNone/>
            </a:pPr>
            <a:r>
              <a:rPr lang="nl-NL" altLang="en-US" sz="1800" dirty="0">
                <a:hlinkClick r:id="rId7"/>
              </a:rPr>
              <a:t>https://mentor.ieee.org/802.11/dcn/14/11-14-0629-22-0000-802-11-operations-manual.docx</a:t>
            </a:r>
            <a:r>
              <a:rPr lang="nl-NL" altLang="en-US" sz="1800" dirty="0"/>
              <a:t> </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en-US" sz="3200" dirty="0">
                <a:solidFill>
                  <a:schemeClr val="tx2"/>
                </a:solidFill>
              </a:rPr>
              <a:t>Agenda items on </a:t>
            </a:r>
            <a:r>
              <a:rPr lang="en-US" altLang="zh-CN" sz="3200" dirty="0" smtClean="0">
                <a:solidFill>
                  <a:srgbClr val="0000FF"/>
                </a:solidFill>
                <a:cs typeface="Times New Roman" panose="02020603050405020304" pitchFamily="18" charset="0"/>
              </a:rPr>
              <a:t>June 1</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Times</a:t>
            </a:r>
          </a:p>
          <a:p>
            <a:pPr algn="just"/>
            <a:r>
              <a:rPr lang="en-US" altLang="zh-CN" sz="1600" dirty="0"/>
              <a:t>D1.0 CR </a:t>
            </a:r>
            <a:r>
              <a:rPr lang="en-US" altLang="zh-CN" sz="1600" dirty="0" smtClean="0"/>
              <a:t>Status</a:t>
            </a:r>
          </a:p>
          <a:p>
            <a:pPr algn="just"/>
            <a:r>
              <a:rPr lang="en-US" altLang="en-US" sz="1600" dirty="0" smtClean="0"/>
              <a:t>Presentation </a:t>
            </a:r>
            <a:r>
              <a:rPr lang="en-US" altLang="en-US" sz="1600" dirty="0"/>
              <a:t>of submissions</a:t>
            </a:r>
          </a:p>
          <a:p>
            <a:pPr algn="just"/>
            <a:endParaRPr lang="en-US" altLang="en-US" sz="1600" dirty="0"/>
          </a:p>
          <a:p>
            <a:pPr algn="just"/>
            <a:endParaRPr lang="en-US" altLang="en-US" sz="1600" dirty="0"/>
          </a:p>
          <a:p>
            <a:pPr lvl="1" algn="just"/>
            <a:endParaRPr lang="en-US" altLang="en-US" sz="1200" dirty="0"/>
          </a:p>
          <a:p>
            <a:pPr algn="just"/>
            <a:endParaRPr lang="en-US" altLang="en-US" sz="1600" dirty="0" smtClean="0"/>
          </a:p>
          <a:p>
            <a:pPr algn="just"/>
            <a:endParaRPr lang="en-US" altLang="en-US" sz="16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endParaRPr lang="en-US" altLang="en-US" sz="1600" b="1" dirty="0"/>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sp>
        <p:nvSpPr>
          <p:cNvPr id="6" name="Rectangle 2"/>
          <p:cNvSpPr txBox="1">
            <a:spLocks noChangeArrowheads="1"/>
          </p:cNvSpPr>
          <p:nvPr/>
        </p:nvSpPr>
        <p:spPr bwMode="auto">
          <a:xfrm>
            <a:off x="3429000" y="1371600"/>
            <a:ext cx="914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a:solidFill>
                  <a:srgbClr val="0000FF"/>
                </a:solidFill>
              </a:rPr>
              <a:t>Table 1</a:t>
            </a:r>
            <a:endParaRPr lang="en-US" altLang="en-US" sz="1400" dirty="0">
              <a:solidFill>
                <a:srgbClr val="0000FF"/>
              </a:solidFill>
              <a:cs typeface="Times New Roman" panose="02020603050405020304" pitchFamily="18" charset="0"/>
            </a:endParaRPr>
          </a:p>
        </p:txBody>
      </p:sp>
      <p:graphicFrame>
        <p:nvGraphicFramePr>
          <p:cNvPr id="9" name="表格 10"/>
          <p:cNvGraphicFramePr>
            <a:graphicFrameLocks noGrp="1"/>
          </p:cNvGraphicFramePr>
          <p:nvPr>
            <p:extLst>
              <p:ext uri="{D42A27DB-BD31-4B8C-83A1-F6EECF244321}">
                <p14:modId xmlns:p14="http://schemas.microsoft.com/office/powerpoint/2010/main" val="422460078"/>
              </p:ext>
            </p:extLst>
          </p:nvPr>
        </p:nvGraphicFramePr>
        <p:xfrm>
          <a:off x="3429000" y="1752600"/>
          <a:ext cx="8305801" cy="2432116"/>
        </p:xfrm>
        <a:graphic>
          <a:graphicData uri="http://schemas.openxmlformats.org/drawingml/2006/table">
            <a:tbl>
              <a:tblPr firstRow="1" bandRow="1">
                <a:tableStyleId>{C4B1156A-380E-4F78-BDF5-A606A8083BF9}</a:tableStyleId>
              </a:tblPr>
              <a:tblGrid>
                <a:gridCol w="738738">
                  <a:extLst>
                    <a:ext uri="{9D8B030D-6E8A-4147-A177-3AD203B41FA5}">
                      <a16:colId xmlns:a16="http://schemas.microsoft.com/office/drawing/2014/main" xmlns="" val="20000"/>
                    </a:ext>
                  </a:extLst>
                </a:gridCol>
                <a:gridCol w="2009945">
                  <a:extLst>
                    <a:ext uri="{9D8B030D-6E8A-4147-A177-3AD203B41FA5}">
                      <a16:colId xmlns:a16="http://schemas.microsoft.com/office/drawing/2014/main" xmlns="" val="20001"/>
                    </a:ext>
                  </a:extLst>
                </a:gridCol>
                <a:gridCol w="4123023">
                  <a:extLst>
                    <a:ext uri="{9D8B030D-6E8A-4147-A177-3AD203B41FA5}">
                      <a16:colId xmlns:a16="http://schemas.microsoft.com/office/drawing/2014/main" xmlns="" val="20002"/>
                    </a:ext>
                  </a:extLst>
                </a:gridCol>
                <a:gridCol w="1434095">
                  <a:extLst>
                    <a:ext uri="{9D8B030D-6E8A-4147-A177-3AD203B41FA5}">
                      <a16:colId xmlns:a16="http://schemas.microsoft.com/office/drawing/2014/main" xmlns=""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smtClean="0"/>
                        <a:t>(</a:t>
                      </a:r>
                      <a:r>
                        <a:rPr lang="en-US" altLang="zh-CN" sz="1200" dirty="0" smtClean="0">
                          <a:solidFill>
                            <a:srgbClr val="FF0000"/>
                          </a:solidFill>
                        </a:rPr>
                        <a:t>CR</a:t>
                      </a:r>
                      <a:r>
                        <a:rPr lang="en-US" altLang="zh-CN" sz="1200" dirty="0" smtClean="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a16="http://schemas.microsoft.com/office/drawing/2014/main" xmlns=""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23/0814</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B050"/>
                          </a:solidFill>
                          <a:latin typeface="+mn-lt"/>
                          <a:ea typeface="+mn-ea"/>
                          <a:cs typeface="+mn-cs"/>
                        </a:rPr>
                        <a:t>Claudio da Silva (Meta)</a:t>
                      </a:r>
                      <a:endParaRPr lang="en-US" altLang="zh-CN"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Discussion and Proposed Modifications to Annex C</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40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23/0794</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Rui Du(Huawei)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zh-CN" sz="1200" kern="1200" dirty="0" smtClean="0">
                          <a:solidFill>
                            <a:srgbClr val="0000FF"/>
                          </a:solidFill>
                          <a:latin typeface="+mn-lt"/>
                          <a:ea typeface="+mn-ea"/>
                          <a:cs typeface="+mn-cs"/>
                        </a:rPr>
                        <a:t>LB272 </a:t>
                      </a:r>
                      <a:r>
                        <a:rPr lang="fr-FR" altLang="zh-CN" sz="1200" kern="1200" dirty="0" err="1" smtClean="0">
                          <a:solidFill>
                            <a:srgbClr val="0000FF"/>
                          </a:solidFill>
                          <a:latin typeface="+mn-lt"/>
                          <a:ea typeface="+mn-ea"/>
                          <a:cs typeface="+mn-cs"/>
                        </a:rPr>
                        <a:t>comments</a:t>
                      </a:r>
                      <a:r>
                        <a:rPr lang="fr-FR" altLang="zh-CN" sz="1200" kern="1200" dirty="0" smtClean="0">
                          <a:solidFill>
                            <a:srgbClr val="0000FF"/>
                          </a:solidFill>
                          <a:latin typeface="+mn-lt"/>
                          <a:ea typeface="+mn-ea"/>
                          <a:cs typeface="+mn-cs"/>
                        </a:rPr>
                        <a:t> DMG comment 2064 </a:t>
                      </a:r>
                      <a:r>
                        <a:rPr lang="fr-FR" altLang="zh-CN" sz="1200" kern="1200" dirty="0" err="1" smtClean="0">
                          <a:solidFill>
                            <a:srgbClr val="0000FF"/>
                          </a:solidFill>
                          <a:latin typeface="+mn-lt"/>
                          <a:ea typeface="+mn-ea"/>
                          <a:cs typeface="+mn-cs"/>
                        </a:rPr>
                        <a:t>resolution</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40mins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23/0912</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Naren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LB272 CR for MLME CID – Part 1</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23/0913</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Naren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LB272 CR for MLME CID – Part 2</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23/0910</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Ning Gao(OPPO)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LB272-DMG-CIDs-Coordinated Monostatic Sensing Instance</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23/0938</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B050"/>
                          </a:solidFill>
                          <a:latin typeface="+mn-lt"/>
                          <a:ea typeface="+mn-ea"/>
                          <a:cs typeface="+mn-cs"/>
                        </a:rPr>
                        <a:t>Zhuqing</a:t>
                      </a:r>
                      <a:r>
                        <a:rPr lang="en-US" altLang="zh-CN" sz="1200" kern="1200" dirty="0" smtClean="0">
                          <a:solidFill>
                            <a:srgbClr val="00B050"/>
                          </a:solidFill>
                          <a:latin typeface="+mn-lt"/>
                          <a:ea typeface="+mn-ea"/>
                          <a:cs typeface="+mn-cs"/>
                        </a:rPr>
                        <a:t> Tang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LB272_Comment_resolution_for_SBP_procedure_CID_1625</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15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23/0844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Osama </a:t>
                      </a:r>
                      <a:r>
                        <a:rPr lang="en-US" altLang="zh-CN" sz="1200" kern="1200" dirty="0" err="1" smtClean="0">
                          <a:solidFill>
                            <a:schemeClr val="tx1"/>
                          </a:solidFill>
                          <a:latin typeface="+mn-lt"/>
                          <a:ea typeface="+mn-ea"/>
                          <a:cs typeface="+mn-cs"/>
                        </a:rPr>
                        <a:t>Aboul-Magd</a:t>
                      </a:r>
                      <a:r>
                        <a:rPr lang="en-US" altLang="zh-CN" sz="1200" kern="1200" dirty="0" smtClean="0">
                          <a:solidFill>
                            <a:schemeClr val="tx1"/>
                          </a:solidFill>
                          <a:latin typeface="+mn-lt"/>
                          <a:ea typeface="+mn-ea"/>
                          <a:cs typeface="+mn-cs"/>
                        </a:rPr>
                        <a:t>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 272 Comment Resolution - Part 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225112590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en-US" sz="3200" dirty="0">
                <a:solidFill>
                  <a:schemeClr val="tx2"/>
                </a:solidFill>
              </a:rPr>
              <a:t>Agenda items on </a:t>
            </a:r>
            <a:r>
              <a:rPr lang="en-US" altLang="zh-CN" sz="3200" dirty="0" smtClean="0">
                <a:solidFill>
                  <a:srgbClr val="0000FF"/>
                </a:solidFill>
                <a:cs typeface="Times New Roman" panose="02020603050405020304" pitchFamily="18" charset="0"/>
              </a:rPr>
              <a:t>June 5</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Times</a:t>
            </a:r>
          </a:p>
          <a:p>
            <a:pPr algn="just"/>
            <a:r>
              <a:rPr lang="en-US" altLang="zh-CN" sz="1600" dirty="0"/>
              <a:t>D1.0 CR </a:t>
            </a:r>
            <a:r>
              <a:rPr lang="en-US" altLang="zh-CN" sz="1600" dirty="0" smtClean="0"/>
              <a:t>Status</a:t>
            </a:r>
          </a:p>
          <a:p>
            <a:pPr algn="just"/>
            <a:r>
              <a:rPr lang="en-US" altLang="en-US" sz="1600" dirty="0" smtClean="0"/>
              <a:t>Presentation </a:t>
            </a:r>
            <a:r>
              <a:rPr lang="en-US" altLang="en-US" sz="1600" dirty="0"/>
              <a:t>of submissions</a:t>
            </a:r>
          </a:p>
          <a:p>
            <a:pPr algn="just"/>
            <a:endParaRPr lang="en-US" altLang="en-US" sz="1600" dirty="0"/>
          </a:p>
          <a:p>
            <a:pPr algn="just"/>
            <a:endParaRPr lang="en-US" altLang="en-US" sz="1600" dirty="0"/>
          </a:p>
          <a:p>
            <a:pPr lvl="1" algn="just"/>
            <a:endParaRPr lang="en-US" altLang="en-US" sz="1200" dirty="0"/>
          </a:p>
          <a:p>
            <a:pPr algn="just"/>
            <a:endParaRPr lang="en-US" altLang="en-US" sz="1600" dirty="0" smtClean="0"/>
          </a:p>
          <a:p>
            <a:pPr algn="just"/>
            <a:endParaRPr lang="en-US" altLang="en-US" sz="16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endParaRPr lang="en-US" altLang="en-US" sz="1600" b="1" dirty="0"/>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sp>
        <p:nvSpPr>
          <p:cNvPr id="6" name="Rectangle 2"/>
          <p:cNvSpPr txBox="1">
            <a:spLocks noChangeArrowheads="1"/>
          </p:cNvSpPr>
          <p:nvPr/>
        </p:nvSpPr>
        <p:spPr bwMode="auto">
          <a:xfrm>
            <a:off x="3429000" y="1371600"/>
            <a:ext cx="914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a:solidFill>
                  <a:srgbClr val="0000FF"/>
                </a:solidFill>
              </a:rPr>
              <a:t>Table 1</a:t>
            </a:r>
            <a:endParaRPr lang="en-US" altLang="en-US" sz="1400" dirty="0">
              <a:solidFill>
                <a:srgbClr val="0000FF"/>
              </a:solidFill>
              <a:cs typeface="Times New Roman" panose="02020603050405020304" pitchFamily="18" charset="0"/>
            </a:endParaRPr>
          </a:p>
        </p:txBody>
      </p:sp>
      <p:graphicFrame>
        <p:nvGraphicFramePr>
          <p:cNvPr id="9" name="表格 10"/>
          <p:cNvGraphicFramePr>
            <a:graphicFrameLocks noGrp="1"/>
          </p:cNvGraphicFramePr>
          <p:nvPr>
            <p:extLst>
              <p:ext uri="{D42A27DB-BD31-4B8C-83A1-F6EECF244321}">
                <p14:modId xmlns:p14="http://schemas.microsoft.com/office/powerpoint/2010/main" val="576596217"/>
              </p:ext>
            </p:extLst>
          </p:nvPr>
        </p:nvGraphicFramePr>
        <p:xfrm>
          <a:off x="3429000" y="1752600"/>
          <a:ext cx="8305801" cy="1994752"/>
        </p:xfrm>
        <a:graphic>
          <a:graphicData uri="http://schemas.openxmlformats.org/drawingml/2006/table">
            <a:tbl>
              <a:tblPr firstRow="1" bandRow="1">
                <a:tableStyleId>{C4B1156A-380E-4F78-BDF5-A606A8083BF9}</a:tableStyleId>
              </a:tblPr>
              <a:tblGrid>
                <a:gridCol w="738738">
                  <a:extLst>
                    <a:ext uri="{9D8B030D-6E8A-4147-A177-3AD203B41FA5}">
                      <a16:colId xmlns:a16="http://schemas.microsoft.com/office/drawing/2014/main" xmlns="" val="20000"/>
                    </a:ext>
                  </a:extLst>
                </a:gridCol>
                <a:gridCol w="2009945">
                  <a:extLst>
                    <a:ext uri="{9D8B030D-6E8A-4147-A177-3AD203B41FA5}">
                      <a16:colId xmlns:a16="http://schemas.microsoft.com/office/drawing/2014/main" xmlns="" val="20001"/>
                    </a:ext>
                  </a:extLst>
                </a:gridCol>
                <a:gridCol w="4123023">
                  <a:extLst>
                    <a:ext uri="{9D8B030D-6E8A-4147-A177-3AD203B41FA5}">
                      <a16:colId xmlns:a16="http://schemas.microsoft.com/office/drawing/2014/main" xmlns="" val="20002"/>
                    </a:ext>
                  </a:extLst>
                </a:gridCol>
                <a:gridCol w="1434095">
                  <a:extLst>
                    <a:ext uri="{9D8B030D-6E8A-4147-A177-3AD203B41FA5}">
                      <a16:colId xmlns:a16="http://schemas.microsoft.com/office/drawing/2014/main" xmlns=""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smtClean="0"/>
                        <a:t>(</a:t>
                      </a:r>
                      <a:r>
                        <a:rPr lang="en-US" altLang="zh-CN" sz="1200" dirty="0" smtClean="0">
                          <a:solidFill>
                            <a:srgbClr val="FF0000"/>
                          </a:solidFill>
                        </a:rPr>
                        <a:t>CR</a:t>
                      </a:r>
                      <a:r>
                        <a:rPr lang="en-US" altLang="zh-CN" sz="1200" dirty="0" smtClean="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a16="http://schemas.microsoft.com/office/drawing/2014/main" xmlns=""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23/0794</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Rui Du(Huawei)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zh-CN" sz="1200" kern="1200" dirty="0" smtClean="0">
                          <a:solidFill>
                            <a:srgbClr val="00B050"/>
                          </a:solidFill>
                          <a:latin typeface="+mn-lt"/>
                          <a:ea typeface="+mn-ea"/>
                          <a:cs typeface="+mn-cs"/>
                        </a:rPr>
                        <a:t>LB272 </a:t>
                      </a:r>
                      <a:r>
                        <a:rPr lang="fr-FR" altLang="zh-CN" sz="1200" kern="1200" dirty="0" err="1" smtClean="0">
                          <a:solidFill>
                            <a:srgbClr val="00B050"/>
                          </a:solidFill>
                          <a:latin typeface="+mn-lt"/>
                          <a:ea typeface="+mn-ea"/>
                          <a:cs typeface="+mn-cs"/>
                        </a:rPr>
                        <a:t>comments</a:t>
                      </a:r>
                      <a:r>
                        <a:rPr lang="fr-FR" altLang="zh-CN" sz="1200" kern="1200" dirty="0" smtClean="0">
                          <a:solidFill>
                            <a:srgbClr val="00B050"/>
                          </a:solidFill>
                          <a:latin typeface="+mn-lt"/>
                          <a:ea typeface="+mn-ea"/>
                          <a:cs typeface="+mn-cs"/>
                        </a:rPr>
                        <a:t> DMG comment 2064 </a:t>
                      </a:r>
                      <a:r>
                        <a:rPr lang="fr-FR" altLang="zh-CN" sz="1200" kern="1200" dirty="0" err="1" smtClean="0">
                          <a:solidFill>
                            <a:srgbClr val="00B050"/>
                          </a:solidFill>
                          <a:latin typeface="+mn-lt"/>
                          <a:ea typeface="+mn-ea"/>
                          <a:cs typeface="+mn-cs"/>
                        </a:rPr>
                        <a:t>resolution</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40mins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23/0910</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Ning Gao(OPPO)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LB272-DMG-CIDs-Coordinated Monostatic Sensing Instance</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23/0844</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Osama </a:t>
                      </a:r>
                      <a:r>
                        <a:rPr lang="en-US" altLang="zh-CN" sz="1200" kern="1200" dirty="0" err="1" smtClean="0">
                          <a:solidFill>
                            <a:srgbClr val="00B050"/>
                          </a:solidFill>
                          <a:latin typeface="+mn-lt"/>
                          <a:ea typeface="+mn-ea"/>
                          <a:cs typeface="+mn-cs"/>
                        </a:rPr>
                        <a:t>Aboul-Magd</a:t>
                      </a:r>
                      <a:r>
                        <a:rPr lang="en-US" altLang="zh-CN" sz="1200" kern="1200" dirty="0" smtClean="0">
                          <a:solidFill>
                            <a:srgbClr val="00B050"/>
                          </a:solidFill>
                          <a:latin typeface="+mn-lt"/>
                          <a:ea typeface="+mn-ea"/>
                          <a:cs typeface="+mn-cs"/>
                        </a:rPr>
                        <a:t>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 272 Comment Resolution - Part I</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23/0941</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Chris Beg (Cognitive Systems)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LB272 reporting CID resolution part2</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a:t>
                      </a:r>
                      <a:r>
                        <a:rPr lang="en-US" altLang="zh-CN" sz="1200" kern="1200" baseline="0" dirty="0" smtClean="0">
                          <a:solidFill>
                            <a:srgbClr val="00B050"/>
                          </a:solidFill>
                          <a:latin typeface="+mn-lt"/>
                          <a:ea typeface="+mn-ea"/>
                          <a:cs typeface="+mn-cs"/>
                        </a:rPr>
                        <a:t> </a:t>
                      </a:r>
                      <a:r>
                        <a:rPr lang="en-US" altLang="zh-CN" sz="1200" kern="1200" baseline="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23/0952</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B050"/>
                          </a:solidFill>
                          <a:latin typeface="+mn-lt"/>
                          <a:ea typeface="+mn-ea"/>
                          <a:cs typeface="+mn-cs"/>
                        </a:rPr>
                        <a:t>Mengshi</a:t>
                      </a:r>
                      <a:r>
                        <a:rPr lang="en-US" altLang="zh-CN" sz="1200" kern="1200" dirty="0" smtClean="0">
                          <a:solidFill>
                            <a:srgbClr val="00B050"/>
                          </a:solidFill>
                          <a:latin typeface="+mn-lt"/>
                          <a:ea typeface="+mn-ea"/>
                          <a:cs typeface="+mn-cs"/>
                        </a:rPr>
                        <a:t> Hu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LB272 CR for Threshold-based Reporting - Part 2</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114020621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Table 3 (</a:t>
            </a:r>
            <a:r>
              <a:rPr lang="en-US" altLang="zh-CN" sz="3200" dirty="0"/>
              <a:t>Stop discussion</a:t>
            </a:r>
            <a:r>
              <a:rPr lang="en-US" altLang="en-US" sz="3200" dirty="0">
                <a:solidFill>
                  <a:schemeClr val="tx2"/>
                </a:solidFill>
              </a:rPr>
              <a:t>) </a:t>
            </a:r>
            <a:endParaRPr lang="en-US" altLang="en-US" sz="3200" dirty="0">
              <a:solidFill>
                <a:srgbClr val="0000FF"/>
              </a:solidFill>
              <a:cs typeface="Times New Roman" panose="02020603050405020304" pitchFamily="18" charset="0"/>
            </a:endParaRP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219646396"/>
              </p:ext>
            </p:extLst>
          </p:nvPr>
        </p:nvGraphicFramePr>
        <p:xfrm>
          <a:off x="3429000" y="4572000"/>
          <a:ext cx="8305801" cy="1557388"/>
        </p:xfrm>
        <a:graphic>
          <a:graphicData uri="http://schemas.openxmlformats.org/drawingml/2006/table">
            <a:tbl>
              <a:tblPr firstRow="1" bandRow="1">
                <a:tableStyleId>{C4B1156A-380E-4F78-BDF5-A606A8083BF9}</a:tableStyleId>
              </a:tblPr>
              <a:tblGrid>
                <a:gridCol w="738738">
                  <a:extLst>
                    <a:ext uri="{9D8B030D-6E8A-4147-A177-3AD203B41FA5}">
                      <a16:colId xmlns="" xmlns:a16="http://schemas.microsoft.com/office/drawing/2014/main" val="20000"/>
                    </a:ext>
                  </a:extLst>
                </a:gridCol>
                <a:gridCol w="2009945">
                  <a:extLst>
                    <a:ext uri="{9D8B030D-6E8A-4147-A177-3AD203B41FA5}">
                      <a16:colId xmlns="" xmlns:a16="http://schemas.microsoft.com/office/drawing/2014/main" val="20001"/>
                    </a:ext>
                  </a:extLst>
                </a:gridCol>
                <a:gridCol w="4123023">
                  <a:extLst>
                    <a:ext uri="{9D8B030D-6E8A-4147-A177-3AD203B41FA5}">
                      <a16:colId xmlns="" xmlns:a16="http://schemas.microsoft.com/office/drawing/2014/main" val="20002"/>
                    </a:ext>
                  </a:extLst>
                </a:gridCol>
                <a:gridCol w="1434095">
                  <a:extLst>
                    <a:ext uri="{9D8B030D-6E8A-4147-A177-3AD203B41FA5}">
                      <a16:colId xmlns="" xmlns:a16="http://schemas.microsoft.com/office/drawing/2014/main"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 xmlns:a16="http://schemas.microsoft.com/office/drawing/2014/main"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 xmlns:a16="http://schemas.microsoft.com/office/drawing/2014/main" val="10001"/>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 xmlns:a16="http://schemas.microsoft.com/office/drawing/2014/main" val="10002"/>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 xmlns:a16="http://schemas.microsoft.com/office/drawing/2014/main" val="10003"/>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 xmlns:a16="http://schemas.microsoft.com/office/drawing/2014/main" val="10004"/>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rgbClr val="0000FF"/>
                        </a:solidFill>
                        <a:latin typeface="+mn-lt"/>
                        <a:ea typeface="+mn-ea"/>
                        <a:cs typeface="+mn-cs"/>
                      </a:endParaRPr>
                    </a:p>
                  </a:txBody>
                  <a:tcPr marL="36000" marR="36000" marT="17901" marB="17901" anchor="ctr"/>
                </a:tc>
                <a:extLst>
                  <a:ext uri="{0D108BD9-81ED-4DB2-BD59-A6C34878D82A}">
                    <a16:rowId xmlns="" xmlns:a16="http://schemas.microsoft.com/office/drawing/2014/main" val="10005"/>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 xmlns:a16="http://schemas.microsoft.com/office/drawing/2014/main" val="10006"/>
                  </a:ext>
                </a:extLst>
              </a:tr>
            </a:tbl>
          </a:graphicData>
        </a:graphic>
      </p:graphicFrame>
      <p:sp>
        <p:nvSpPr>
          <p:cNvPr id="7" name="Rectangle 2"/>
          <p:cNvSpPr txBox="1">
            <a:spLocks noChangeArrowheads="1"/>
          </p:cNvSpPr>
          <p:nvPr/>
        </p:nvSpPr>
        <p:spPr bwMode="auto">
          <a:xfrm>
            <a:off x="3419475" y="4343400"/>
            <a:ext cx="914400" cy="20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a:solidFill>
                  <a:schemeClr val="tx2"/>
                </a:solidFill>
              </a:rPr>
              <a:t>Table 3</a:t>
            </a:r>
            <a:endParaRPr lang="en-US" altLang="en-US" sz="1400" dirty="0">
              <a:solidFill>
                <a:srgbClr val="0000FF"/>
              </a:solidFill>
              <a:cs typeface="Times New Roman" panose="02020603050405020304" pitchFamily="18" charset="0"/>
            </a:endParaRPr>
          </a:p>
        </p:txBody>
      </p:sp>
    </p:spTree>
    <p:extLst>
      <p:ext uri="{BB962C8B-B14F-4D97-AF65-F5344CB8AC3E}">
        <p14:creationId xmlns:p14="http://schemas.microsoft.com/office/powerpoint/2010/main" val="379507239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0218" y="853201"/>
            <a:ext cx="4645181" cy="457199"/>
          </a:xfrm>
        </p:spPr>
        <p:txBody>
          <a:bodyPr/>
          <a:lstStyle/>
          <a:p>
            <a:r>
              <a:rPr lang="en-US" altLang="zh-CN" sz="2400" dirty="0" err="1">
                <a:solidFill>
                  <a:schemeClr val="tx1"/>
                </a:solidFill>
              </a:rPr>
              <a:t>TGbf</a:t>
            </a:r>
            <a:r>
              <a:rPr lang="en-US" altLang="zh-CN" sz="2400" dirty="0">
                <a:solidFill>
                  <a:schemeClr val="tx1"/>
                </a:solidFill>
              </a:rPr>
              <a:t> Timeline (Updated)</a:t>
            </a:r>
          </a:p>
        </p:txBody>
      </p:sp>
      <p:sp>
        <p:nvSpPr>
          <p:cNvPr id="8" name="Rectangle 3"/>
          <p:cNvSpPr txBox="1">
            <a:spLocks noChangeArrowheads="1"/>
          </p:cNvSpPr>
          <p:nvPr/>
        </p:nvSpPr>
        <p:spPr bwMode="auto">
          <a:xfrm>
            <a:off x="457201" y="1485900"/>
            <a:ext cx="5638799" cy="4914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161925" lvl="1" indent="-233363" algn="just" defTabSz="685800" eaLnBrk="1" fontAlgn="auto" hangingPunct="1">
              <a:spcBef>
                <a:spcPts val="200"/>
              </a:spcBef>
              <a:spcAft>
                <a:spcPts val="600"/>
              </a:spcAft>
              <a:defRPr/>
            </a:pPr>
            <a:r>
              <a:rPr lang="en-US" altLang="zh-CN" sz="1400" kern="0" dirty="0">
                <a:solidFill>
                  <a:srgbClr val="00B050"/>
                </a:solidFill>
              </a:rPr>
              <a:t>PAR approved			Sep 2020</a:t>
            </a:r>
          </a:p>
          <a:p>
            <a:pPr marL="161925" lvl="1" indent="-233363" algn="just" defTabSz="685800" eaLnBrk="1" fontAlgn="auto" hangingPunct="1">
              <a:spcBef>
                <a:spcPts val="200"/>
              </a:spcBef>
              <a:spcAft>
                <a:spcPts val="600"/>
              </a:spcAft>
              <a:defRPr/>
            </a:pPr>
            <a:r>
              <a:rPr lang="en-US" altLang="zh-CN" sz="1400" kern="0" dirty="0">
                <a:solidFill>
                  <a:srgbClr val="00B050"/>
                </a:solidFill>
              </a:rPr>
              <a:t>First TG meeting		Oct 2020</a:t>
            </a:r>
          </a:p>
          <a:p>
            <a:pPr marL="212725" lvl="1" indent="-212725" algn="just" defTabSz="685800" eaLnBrk="1" fontAlgn="auto" hangingPunct="1">
              <a:spcBef>
                <a:spcPts val="200"/>
              </a:spcBef>
              <a:spcAft>
                <a:spcPts val="600"/>
              </a:spcAft>
              <a:buFont typeface="微软雅黑" panose="020B0503020204020204" pitchFamily="34" charset="-122"/>
              <a:buChar char="–"/>
              <a:defRPr/>
            </a:pPr>
            <a:r>
              <a:rPr lang="en-US" altLang="zh-CN" sz="1400" kern="0" dirty="0">
                <a:solidFill>
                  <a:srgbClr val="00B050"/>
                </a:solidFill>
              </a:rPr>
              <a:t>Comment Collection (D0.1)	</a:t>
            </a:r>
            <a:r>
              <a:rPr lang="en-US" altLang="zh-CN" sz="1400" i="1" strike="sngStrike" kern="0" dirty="0">
                <a:solidFill>
                  <a:schemeClr val="bg1">
                    <a:lumMod val="50000"/>
                  </a:schemeClr>
                </a:solidFill>
              </a:rPr>
              <a:t>Jan 2022</a:t>
            </a:r>
            <a:r>
              <a:rPr lang="en-US" altLang="zh-CN" sz="1400" i="1" strike="sngStrike" kern="0" dirty="0">
                <a:solidFill>
                  <a:schemeClr val="bg1">
                    <a:lumMod val="50000"/>
                  </a:schemeClr>
                </a:solidFill>
                <a:sym typeface="Wingdings" panose="05000000000000000000" pitchFamily="2" charset="2"/>
              </a:rPr>
              <a:t>Mar 2022</a:t>
            </a:r>
          </a:p>
          <a:p>
            <a:pPr marL="0" lvl="1" indent="0" algn="just" defTabSz="685800" eaLnBrk="1" fontAlgn="auto" hangingPunct="1">
              <a:spcBef>
                <a:spcPts val="200"/>
              </a:spcBef>
              <a:spcAft>
                <a:spcPts val="600"/>
              </a:spcAft>
              <a:buNone/>
              <a:defRPr/>
            </a:pPr>
            <a:r>
              <a:rPr lang="en-US" altLang="zh-CN" sz="1400" i="1" kern="0" dirty="0">
                <a:solidFill>
                  <a:schemeClr val="bg1">
                    <a:lumMod val="50000"/>
                  </a:schemeClr>
                </a:solidFill>
                <a:sym typeface="Wingdings" panose="05000000000000000000" pitchFamily="2" charset="2"/>
              </a:rPr>
              <a:t>				 </a:t>
            </a:r>
            <a:r>
              <a:rPr lang="en-US" altLang="zh-CN" sz="1400" i="1" kern="0" dirty="0">
                <a:solidFill>
                  <a:srgbClr val="00B050"/>
                </a:solidFill>
                <a:sym typeface="Wingdings" panose="05000000000000000000" pitchFamily="2" charset="2"/>
              </a:rPr>
              <a:t> April 2022</a:t>
            </a:r>
            <a:endParaRPr lang="en-US" altLang="zh-CN" sz="1400" i="1" kern="0" dirty="0">
              <a:solidFill>
                <a:srgbClr val="00B050"/>
              </a:solidFill>
            </a:endParaRPr>
          </a:p>
          <a:p>
            <a:pPr marL="212725" lvl="1" indent="-212725" algn="just" defTabSz="685800" eaLnBrk="1" fontAlgn="auto" hangingPunct="1">
              <a:spcBef>
                <a:spcPts val="200"/>
              </a:spcBef>
              <a:spcAft>
                <a:spcPts val="600"/>
              </a:spcAft>
              <a:buFont typeface="Wingdings" panose="05000000000000000000" pitchFamily="2" charset="2"/>
              <a:buChar char="Ø"/>
              <a:defRPr/>
            </a:pPr>
            <a:r>
              <a:rPr lang="en-US" altLang="zh-CN" sz="1400" kern="0" dirty="0">
                <a:solidFill>
                  <a:srgbClr val="00B050"/>
                </a:solidFill>
              </a:rPr>
              <a:t>Initial Letter Ballot (D1.0)</a:t>
            </a:r>
            <a:r>
              <a:rPr lang="en-US" altLang="zh-CN" sz="1400" kern="0" dirty="0">
                <a:solidFill>
                  <a:srgbClr val="FF0000"/>
                </a:solidFill>
              </a:rPr>
              <a:t>	</a:t>
            </a:r>
            <a:r>
              <a:rPr lang="en-US" altLang="zh-CN" sz="1400" i="1" strike="sngStrike" kern="0" dirty="0">
                <a:solidFill>
                  <a:schemeClr val="bg1">
                    <a:lumMod val="50000"/>
                  </a:schemeClr>
                </a:solidFill>
              </a:rPr>
              <a:t>Jul 2022</a:t>
            </a:r>
            <a:r>
              <a:rPr lang="en-US" altLang="zh-CN" sz="1400" i="1" strike="sngStrike" kern="0" dirty="0">
                <a:solidFill>
                  <a:schemeClr val="bg1">
                    <a:lumMod val="50000"/>
                  </a:schemeClr>
                </a:solidFill>
                <a:sym typeface="Wingdings" panose="05000000000000000000" pitchFamily="2" charset="2"/>
              </a:rPr>
              <a:t> Sep</a:t>
            </a:r>
            <a:r>
              <a:rPr lang="en-US" altLang="zh-CN" sz="1400" i="1" strike="sngStrike" kern="0" dirty="0">
                <a:solidFill>
                  <a:schemeClr val="bg1">
                    <a:lumMod val="50000"/>
                  </a:schemeClr>
                </a:solidFill>
              </a:rPr>
              <a:t> 2022</a:t>
            </a:r>
          </a:p>
          <a:p>
            <a:pPr marL="0" lvl="1" indent="0" algn="just" defTabSz="685800" eaLnBrk="1" fontAlgn="auto" hangingPunct="1">
              <a:spcBef>
                <a:spcPts val="200"/>
              </a:spcBef>
              <a:spcAft>
                <a:spcPts val="600"/>
              </a:spcAft>
              <a:buNone/>
              <a:defRPr/>
            </a:pPr>
            <a:r>
              <a:rPr lang="en-US" altLang="zh-CN" sz="1400" i="1" kern="0" dirty="0">
                <a:solidFill>
                  <a:schemeClr val="bg1">
                    <a:lumMod val="50000"/>
                  </a:schemeClr>
                </a:solidFill>
              </a:rPr>
              <a:t>				</a:t>
            </a:r>
            <a:r>
              <a:rPr lang="en-US" altLang="zh-CN" sz="1400" i="1" strike="sngStrike" kern="0" dirty="0">
                <a:solidFill>
                  <a:schemeClr val="bg1">
                    <a:lumMod val="50000"/>
                  </a:schemeClr>
                </a:solidFill>
                <a:sym typeface="Wingdings" panose="05000000000000000000" pitchFamily="2" charset="2"/>
              </a:rPr>
              <a:t> Nov</a:t>
            </a:r>
            <a:r>
              <a:rPr lang="en-US" altLang="zh-CN" sz="1400" i="1" strike="sngStrike" kern="0" dirty="0">
                <a:solidFill>
                  <a:schemeClr val="bg1">
                    <a:lumMod val="50000"/>
                  </a:schemeClr>
                </a:solidFill>
              </a:rPr>
              <a:t> 2022</a:t>
            </a:r>
            <a:r>
              <a:rPr lang="en-US" altLang="zh-CN" sz="1400" i="1" strike="sngStrike" kern="0" dirty="0">
                <a:solidFill>
                  <a:schemeClr val="bg1">
                    <a:lumMod val="50000"/>
                  </a:schemeClr>
                </a:solidFill>
                <a:sym typeface="Wingdings" panose="05000000000000000000" pitchFamily="2" charset="2"/>
              </a:rPr>
              <a:t> </a:t>
            </a:r>
          </a:p>
          <a:p>
            <a:pPr marL="0" lvl="1" indent="0" algn="just" defTabSz="685800" eaLnBrk="1" fontAlgn="auto" hangingPunct="1">
              <a:spcBef>
                <a:spcPts val="200"/>
              </a:spcBef>
              <a:spcAft>
                <a:spcPts val="600"/>
              </a:spcAft>
              <a:buNone/>
              <a:defRPr/>
            </a:pPr>
            <a:r>
              <a:rPr lang="en-US" altLang="zh-CN" sz="1400" i="1" kern="0" dirty="0">
                <a:solidFill>
                  <a:srgbClr val="FF0000"/>
                </a:solidFill>
              </a:rPr>
              <a:t>				</a:t>
            </a:r>
            <a:r>
              <a:rPr lang="en-US" altLang="zh-CN" sz="1400" i="1" kern="0" dirty="0">
                <a:solidFill>
                  <a:srgbClr val="00B050"/>
                </a:solidFill>
                <a:sym typeface="Wingdings" panose="05000000000000000000" pitchFamily="2" charset="2"/>
              </a:rPr>
              <a:t> Jan </a:t>
            </a:r>
            <a:r>
              <a:rPr lang="en-US" altLang="zh-CN" sz="1400" i="1" kern="0" dirty="0">
                <a:solidFill>
                  <a:srgbClr val="00B050"/>
                </a:solidFill>
              </a:rPr>
              <a:t>2023</a:t>
            </a:r>
          </a:p>
          <a:p>
            <a:pPr marL="212725" lvl="1" indent="-212725" algn="just" defTabSz="685800" eaLnBrk="1" fontAlgn="auto" hangingPunct="1">
              <a:spcBef>
                <a:spcPts val="200"/>
              </a:spcBef>
              <a:spcAft>
                <a:spcPts val="600"/>
              </a:spcAft>
              <a:buFont typeface="Wingdings" panose="05000000000000000000" pitchFamily="2" charset="2"/>
              <a:buChar char="Ø"/>
              <a:defRPr/>
            </a:pPr>
            <a:r>
              <a:rPr lang="en-US" altLang="zh-CN" sz="1400" kern="0" dirty="0">
                <a:solidFill>
                  <a:srgbClr val="FF0000"/>
                </a:solidFill>
              </a:rPr>
              <a:t>Recirculation LB (D2.0)		</a:t>
            </a:r>
            <a:r>
              <a:rPr lang="en-US" altLang="zh-CN" sz="1400" i="1" strike="sngStrike" kern="0" dirty="0">
                <a:solidFill>
                  <a:schemeClr val="bg1">
                    <a:lumMod val="50000"/>
                  </a:schemeClr>
                </a:solidFill>
              </a:rPr>
              <a:t>Jan 2023</a:t>
            </a:r>
            <a:r>
              <a:rPr lang="en-US" altLang="zh-CN" sz="1400" i="1" strike="sngStrike" kern="0" dirty="0">
                <a:solidFill>
                  <a:schemeClr val="bg1">
                    <a:lumMod val="50000"/>
                  </a:schemeClr>
                </a:solidFill>
                <a:sym typeface="Wingdings" panose="05000000000000000000" pitchFamily="2" charset="2"/>
              </a:rPr>
              <a:t>  March 2023</a:t>
            </a:r>
            <a:r>
              <a:rPr lang="en-US" altLang="zh-CN" sz="1400" i="1" dirty="0">
                <a:solidFill>
                  <a:srgbClr val="FF000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FF0000"/>
                </a:solidFill>
                <a:ea typeface="宋体" panose="02010600030101010101" pitchFamily="2" charset="-122"/>
              </a:rPr>
              <a:t> July 2023</a:t>
            </a:r>
            <a:endParaRPr lang="en-US" altLang="zh-CN" sz="1400" i="1" kern="0" dirty="0">
              <a:solidFill>
                <a:srgbClr val="FF0000"/>
              </a:solidFill>
            </a:endParaRPr>
          </a:p>
          <a:p>
            <a:pPr marL="161925" lvl="1" indent="-233363" algn="just" defTabSz="685800" eaLnBrk="1" fontAlgn="auto" hangingPunct="1">
              <a:spcBef>
                <a:spcPts val="200"/>
              </a:spcBef>
              <a:spcAft>
                <a:spcPts val="600"/>
              </a:spcAft>
              <a:defRPr/>
            </a:pPr>
            <a:r>
              <a:rPr lang="en-US" altLang="zh-CN" sz="1400" kern="0" dirty="0"/>
              <a:t>Recirculation LB (D3.0)		</a:t>
            </a:r>
            <a:r>
              <a:rPr lang="en-US" altLang="zh-CN" sz="1400" i="1" kern="0" dirty="0"/>
              <a:t>May 2023</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Nov 2023</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a:t>Recirculation LB (D4.0)	 	</a:t>
            </a:r>
            <a:r>
              <a:rPr lang="en-US" altLang="zh-CN" sz="1400" i="1" kern="0" dirty="0"/>
              <a:t>July 2023</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Jan 2024</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a:t>Initial SA Ballot (D4.0)	 	Sep 2023</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March 2024</a:t>
            </a:r>
            <a:endParaRPr lang="en-US" altLang="zh-CN" sz="1400" kern="0" dirty="0"/>
          </a:p>
          <a:p>
            <a:pPr marL="161925" lvl="1" indent="-233363" algn="just" defTabSz="685800" eaLnBrk="1" fontAlgn="auto" hangingPunct="1">
              <a:spcBef>
                <a:spcPts val="200"/>
              </a:spcBef>
              <a:spcAft>
                <a:spcPts val="600"/>
              </a:spcAft>
              <a:defRPr/>
            </a:pPr>
            <a:r>
              <a:rPr lang="en-US" altLang="zh-CN" sz="1400" kern="0" dirty="0"/>
              <a:t>Final 802.11 WG approval	</a:t>
            </a:r>
            <a:r>
              <a:rPr lang="en-US" altLang="zh-CN" sz="1400" i="1" kern="0" dirty="0"/>
              <a:t>July 2024 </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Jan 2025</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a:t>802 EC approval		</a:t>
            </a:r>
            <a:r>
              <a:rPr lang="en-US" altLang="zh-CN" sz="1400" i="1" kern="0" dirty="0"/>
              <a:t>July 2024 </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Jan 2025</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err="1"/>
              <a:t>RevCom</a:t>
            </a:r>
            <a:r>
              <a:rPr lang="en-US" altLang="zh-CN" sz="1400" kern="0" dirty="0"/>
              <a:t> and SASB approval 	Sep 2024</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March 2025</a:t>
            </a:r>
            <a:endParaRPr lang="en-US" altLang="zh-CN" sz="1400" kern="0" dirty="0"/>
          </a:p>
        </p:txBody>
      </p:sp>
      <p:sp>
        <p:nvSpPr>
          <p:cNvPr id="9" name="Rectangle 2"/>
          <p:cNvSpPr txBox="1">
            <a:spLocks noChangeArrowheads="1"/>
          </p:cNvSpPr>
          <p:nvPr/>
        </p:nvSpPr>
        <p:spPr bwMode="auto">
          <a:xfrm>
            <a:off x="6504782" y="861167"/>
            <a:ext cx="5534818" cy="4112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defTabSz="685800" eaLnBrk="1" fontAlgn="auto" hangingPunct="1">
              <a:spcAft>
                <a:spcPts val="0"/>
              </a:spcAft>
              <a:buNone/>
              <a:defRPr/>
            </a:pPr>
            <a:r>
              <a:rPr lang="en-US" altLang="zh-CN" kern="0" dirty="0">
                <a:solidFill>
                  <a:srgbClr val="000000"/>
                </a:solidFill>
              </a:rPr>
              <a:t>Timeline (Comment </a:t>
            </a:r>
            <a:r>
              <a:rPr lang="en-US" altLang="zh-CN" kern="0" dirty="0" smtClean="0">
                <a:solidFill>
                  <a:srgbClr val="000000"/>
                </a:solidFill>
              </a:rPr>
              <a:t>resolution for D1.0)</a:t>
            </a:r>
            <a:endParaRPr lang="en-US" altLang="zh-CN" kern="0" dirty="0">
              <a:solidFill>
                <a:srgbClr val="000000"/>
              </a:solidFill>
            </a:endParaRPr>
          </a:p>
        </p:txBody>
      </p:sp>
      <p:sp>
        <p:nvSpPr>
          <p:cNvPr id="10" name="Rectangle 3"/>
          <p:cNvSpPr txBox="1">
            <a:spLocks noChangeArrowheads="1"/>
          </p:cNvSpPr>
          <p:nvPr/>
        </p:nvSpPr>
        <p:spPr bwMode="auto">
          <a:xfrm>
            <a:off x="6227762" y="1600200"/>
            <a:ext cx="5735638"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algn="just">
              <a:buFont typeface="Times New Roman" pitchFamily="16" charset="0"/>
              <a:buChar char="•"/>
            </a:pPr>
            <a:r>
              <a:rPr lang="en-US" altLang="zh-CN" sz="1600" kern="0" dirty="0">
                <a:solidFill>
                  <a:schemeClr val="bg1">
                    <a:lumMod val="50000"/>
                  </a:schemeClr>
                </a:solidFill>
                <a:latin typeface="Times New Roman"/>
              </a:rPr>
              <a:t>January 20, 2023</a:t>
            </a:r>
          </a:p>
          <a:p>
            <a:pPr lvl="1" algn="just">
              <a:buFont typeface="Times New Roman" pitchFamily="16" charset="0"/>
              <a:buChar char="•"/>
            </a:pPr>
            <a:r>
              <a:rPr lang="en-US" altLang="zh-CN" sz="1200" kern="0" dirty="0">
                <a:solidFill>
                  <a:schemeClr val="bg1">
                    <a:lumMod val="50000"/>
                  </a:schemeClr>
                </a:solidFill>
                <a:latin typeface="Times New Roman"/>
              </a:rPr>
              <a:t>802.11 Working group Motion passes</a:t>
            </a:r>
            <a:r>
              <a:rPr lang="zh-CN" altLang="en-US" sz="1200" kern="0" dirty="0">
                <a:solidFill>
                  <a:schemeClr val="bg1">
                    <a:lumMod val="50000"/>
                  </a:schemeClr>
                </a:solidFill>
                <a:latin typeface="Times New Roman"/>
              </a:rPr>
              <a:t>：</a:t>
            </a:r>
            <a:r>
              <a:rPr lang="en-US" altLang="zh-CN" sz="1200" kern="0" dirty="0">
                <a:solidFill>
                  <a:schemeClr val="bg1">
                    <a:lumMod val="50000"/>
                  </a:schemeClr>
                </a:solidFill>
                <a:latin typeface="Times New Roman"/>
              </a:rPr>
              <a:t>802.11bf (WLAN Sensing) Draft 1.0 and Initial Letter Ballot</a:t>
            </a:r>
          </a:p>
          <a:p>
            <a:pPr algn="just">
              <a:buFont typeface="Times New Roman" pitchFamily="16" charset="0"/>
              <a:buChar char="•"/>
            </a:pPr>
            <a:endParaRPr lang="en-US" altLang="zh-CN" sz="1600" kern="0" dirty="0">
              <a:solidFill>
                <a:srgbClr val="000000"/>
              </a:solidFill>
              <a:latin typeface="Times New Roman"/>
            </a:endParaRPr>
          </a:p>
          <a:p>
            <a:pPr algn="just">
              <a:buFont typeface="Times New Roman" pitchFamily="16" charset="0"/>
              <a:buChar char="•"/>
            </a:pPr>
            <a:r>
              <a:rPr lang="en-US" altLang="zh-CN" sz="1600" kern="0" dirty="0">
                <a:solidFill>
                  <a:schemeClr val="bg2"/>
                </a:solidFill>
                <a:latin typeface="Times New Roman"/>
              </a:rPr>
              <a:t>Tuesday January 31, 2023 at 23:59 Eastern Time USA (11:59 PM)</a:t>
            </a:r>
          </a:p>
          <a:p>
            <a:pPr lvl="1" algn="just">
              <a:buFont typeface="Times New Roman" pitchFamily="16" charset="0"/>
              <a:buChar char="•"/>
            </a:pPr>
            <a:r>
              <a:rPr lang="en-US" altLang="zh-CN" sz="1200" dirty="0">
                <a:solidFill>
                  <a:schemeClr val="bg2"/>
                </a:solidFill>
              </a:rPr>
              <a:t>Initial LB start for D1.0</a:t>
            </a:r>
          </a:p>
          <a:p>
            <a:pPr lvl="1" algn="just">
              <a:buFont typeface="Times New Roman" pitchFamily="16" charset="0"/>
              <a:buChar char="•"/>
            </a:pPr>
            <a:endParaRPr lang="en-US" altLang="zh-CN" sz="1200" kern="0" dirty="0">
              <a:solidFill>
                <a:schemeClr val="bg2"/>
              </a:solidFill>
              <a:latin typeface="Times New Roman"/>
            </a:endParaRPr>
          </a:p>
          <a:p>
            <a:pPr algn="just">
              <a:buFont typeface="Times New Roman" pitchFamily="16" charset="0"/>
              <a:buChar char="•"/>
            </a:pPr>
            <a:r>
              <a:rPr lang="en-US" altLang="zh-CN" sz="1600" kern="0" dirty="0">
                <a:solidFill>
                  <a:schemeClr val="bg2"/>
                </a:solidFill>
                <a:latin typeface="Times New Roman"/>
              </a:rPr>
              <a:t>Thursday March 2, 2023 at 23:59 Eastern Time USA (11:59 PM)</a:t>
            </a:r>
          </a:p>
          <a:p>
            <a:pPr lvl="1" algn="just">
              <a:buFont typeface="Times New Roman" pitchFamily="16" charset="0"/>
              <a:buChar char="•"/>
            </a:pPr>
            <a:r>
              <a:rPr lang="en-US" altLang="zh-CN" sz="1200" dirty="0">
                <a:solidFill>
                  <a:schemeClr val="bg2"/>
                </a:solidFill>
              </a:rPr>
              <a:t>Initial LB end for D1.0</a:t>
            </a:r>
          </a:p>
          <a:p>
            <a:pPr lvl="1" algn="just">
              <a:buFont typeface="Times New Roman" pitchFamily="16" charset="0"/>
              <a:buChar char="•"/>
            </a:pPr>
            <a:r>
              <a:rPr lang="en-US" altLang="zh-CN" sz="1200" dirty="0">
                <a:solidFill>
                  <a:schemeClr val="bg2"/>
                </a:solidFill>
              </a:rPr>
              <a:t>Assign the comments</a:t>
            </a:r>
            <a:endParaRPr lang="en-US" altLang="zh-CN" sz="1200" kern="0" dirty="0">
              <a:solidFill>
                <a:schemeClr val="bg2"/>
              </a:solidFill>
              <a:latin typeface="Times New Roman"/>
            </a:endParaRPr>
          </a:p>
          <a:p>
            <a:pPr lvl="0" algn="just">
              <a:buFont typeface="Times New Roman" pitchFamily="16" charset="0"/>
              <a:buChar char="•"/>
            </a:pPr>
            <a:endParaRPr lang="en-US" altLang="zh-CN" sz="1600" kern="0" dirty="0" smtClean="0">
              <a:solidFill>
                <a:srgbClr val="000000"/>
              </a:solidFill>
              <a:latin typeface="Times New Roman"/>
            </a:endParaRPr>
          </a:p>
          <a:p>
            <a:pPr lvl="0" algn="just">
              <a:buFont typeface="Times New Roman" pitchFamily="16" charset="0"/>
              <a:buChar char="•"/>
            </a:pPr>
            <a:endParaRPr lang="en-US" altLang="zh-CN" sz="1600" kern="0" dirty="0">
              <a:solidFill>
                <a:srgbClr val="000000"/>
              </a:solidFill>
              <a:latin typeface="Times New Roman"/>
            </a:endParaRPr>
          </a:p>
          <a:p>
            <a:pPr lvl="0" algn="just">
              <a:buFont typeface="Times New Roman" pitchFamily="16" charset="0"/>
              <a:buChar char="•"/>
            </a:pPr>
            <a:r>
              <a:rPr lang="en-US" altLang="zh-CN" sz="1600" kern="0" dirty="0" err="1">
                <a:solidFill>
                  <a:srgbClr val="000000"/>
                </a:solidFill>
                <a:latin typeface="Times New Roman"/>
              </a:rPr>
              <a:t>TGbf</a:t>
            </a:r>
            <a:r>
              <a:rPr lang="en-US" altLang="zh-CN" sz="1600" kern="0" dirty="0">
                <a:solidFill>
                  <a:srgbClr val="000000"/>
                </a:solidFill>
                <a:latin typeface="Times New Roman"/>
              </a:rPr>
              <a:t> ad-hoc meeting on July 6, 7, 8, 2023, in the Ericsson Office, Lund, </a:t>
            </a:r>
            <a:r>
              <a:rPr lang="en-US" altLang="zh-CN" sz="1600" kern="0" dirty="0" smtClean="0">
                <a:solidFill>
                  <a:srgbClr val="000000"/>
                </a:solidFill>
                <a:latin typeface="Times New Roman"/>
              </a:rPr>
              <a:t>Sweden</a:t>
            </a:r>
            <a:endParaRPr lang="en-US" altLang="zh-CN" sz="1600" b="1" kern="0" dirty="0">
              <a:solidFill>
                <a:srgbClr val="000000"/>
              </a:solidFill>
              <a:latin typeface="Times New Roman"/>
            </a:endParaRPr>
          </a:p>
        </p:txBody>
      </p:sp>
      <p:sp>
        <p:nvSpPr>
          <p:cNvPr id="4" name="左大括号 3"/>
          <p:cNvSpPr/>
          <p:nvPr/>
        </p:nvSpPr>
        <p:spPr bwMode="auto">
          <a:xfrm>
            <a:off x="6019800" y="1600200"/>
            <a:ext cx="207962" cy="4572000"/>
          </a:xfrm>
          <a:prstGeom prst="leftBrace">
            <a:avLst>
              <a:gd name="adj1" fmla="val 8333"/>
              <a:gd name="adj2" fmla="val 48681"/>
            </a:avLst>
          </a:prstGeom>
          <a:noFill/>
          <a:ln w="349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endParaRPr lang="zh-CN" altLang="en-US" sz="1800">
              <a:solidFill>
                <a:schemeClr val="bg1"/>
              </a:solidFill>
              <a:latin typeface="Times New Roman" pitchFamily="16" charset="0"/>
              <a:ea typeface="MS Gothic" charset="-128"/>
            </a:endParaRPr>
          </a:p>
        </p:txBody>
      </p:sp>
    </p:spTree>
    <p:extLst>
      <p:ext uri="{BB962C8B-B14F-4D97-AF65-F5344CB8AC3E}">
        <p14:creationId xmlns:p14="http://schemas.microsoft.com/office/powerpoint/2010/main" val="266919956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457200" y="1295400"/>
            <a:ext cx="11277600" cy="1066800"/>
          </a:xfrm>
        </p:spPr>
        <p:txBody>
          <a:bodyPr/>
          <a:lstStyle/>
          <a:p>
            <a:r>
              <a:rPr lang="en-US" altLang="en-US" sz="3600" dirty="0">
                <a:solidFill>
                  <a:srgbClr val="0000FF"/>
                </a:solidFill>
                <a:cs typeface="Times New Roman" panose="02020603050405020304" pitchFamily="18" charset="0"/>
              </a:rPr>
              <a:t>IEEE 802.11 Task Group bf</a:t>
            </a:r>
            <a:br>
              <a:rPr lang="en-US" altLang="en-US" sz="3600" dirty="0">
                <a:solidFill>
                  <a:srgbClr val="0000FF"/>
                </a:solidFill>
                <a:cs typeface="Times New Roman" panose="02020603050405020304" pitchFamily="18" charset="0"/>
              </a:rPr>
            </a:br>
            <a:r>
              <a:rPr lang="en-US" altLang="en-US" sz="3600" dirty="0">
                <a:solidFill>
                  <a:srgbClr val="0000FF"/>
                </a:solidFill>
                <a:cs typeface="Times New Roman" panose="02020603050405020304" pitchFamily="18" charset="0"/>
              </a:rPr>
              <a:t>WLAN Sensing</a:t>
            </a:r>
            <a:br>
              <a:rPr lang="en-US" altLang="en-US" sz="3600" dirty="0">
                <a:solidFill>
                  <a:srgbClr val="0000FF"/>
                </a:solidFill>
                <a:cs typeface="Times New Roman" panose="02020603050405020304" pitchFamily="18" charset="0"/>
              </a:rPr>
            </a:br>
            <a:endParaRPr lang="en-CA" altLang="en-US" sz="2000" dirty="0">
              <a:cs typeface="Times New Roman" panose="02020603050405020304" pitchFamily="18" charset="0"/>
            </a:endParaRPr>
          </a:p>
        </p:txBody>
      </p:sp>
      <p:sp>
        <p:nvSpPr>
          <p:cNvPr id="5123" name="Content Placeholder 2"/>
          <p:cNvSpPr>
            <a:spLocks noGrp="1"/>
          </p:cNvSpPr>
          <p:nvPr>
            <p:ph idx="1"/>
          </p:nvPr>
        </p:nvSpPr>
        <p:spPr>
          <a:xfrm>
            <a:off x="1295400" y="2667000"/>
            <a:ext cx="9982200" cy="3352800"/>
          </a:xfrm>
        </p:spPr>
        <p:txBody>
          <a:bodyPr/>
          <a:lstStyle/>
          <a:p>
            <a:pPr algn="just" defTabSz="917575">
              <a:lnSpc>
                <a:spcPct val="90000"/>
              </a:lnSpc>
              <a:buNone/>
            </a:pPr>
            <a:r>
              <a:rPr lang="en-US" altLang="zh-CN" dirty="0"/>
              <a:t>		</a:t>
            </a:r>
            <a:endParaRPr lang="en-US" altLang="en-US" dirty="0">
              <a:cs typeface="Times New Roman" panose="02020603050405020304" pitchFamily="18" charset="0"/>
            </a:endParaRPr>
          </a:p>
          <a:p>
            <a:pPr algn="just">
              <a:lnSpc>
                <a:spcPct val="90000"/>
              </a:lnSpc>
              <a:buFontTx/>
              <a:buNone/>
            </a:pPr>
            <a:r>
              <a:rPr lang="en-US" altLang="en-US" dirty="0">
                <a:latin typeface="Arial" panose="020B0604020202020204" pitchFamily="34" charset="0"/>
                <a:cs typeface="MS PGothic" panose="020B0600070205080204" pitchFamily="34" charset="-128"/>
              </a:rPr>
              <a:t>		   	        Chair:	</a:t>
            </a:r>
            <a:r>
              <a:rPr lang="en-US" altLang="en-US" dirty="0">
                <a:cs typeface="Times New Roman" panose="02020603050405020304" pitchFamily="18" charset="0"/>
              </a:rPr>
              <a:t>Tony Xiao Han (Huawei)</a:t>
            </a:r>
          </a:p>
          <a:p>
            <a:pPr algn="just">
              <a:lnSpc>
                <a:spcPct val="90000"/>
              </a:lnSpc>
              <a:buNone/>
            </a:pPr>
            <a:r>
              <a:rPr lang="en-US" altLang="en-US" dirty="0">
                <a:latin typeface="Arial" panose="020B0604020202020204" pitchFamily="34" charset="0"/>
                <a:cs typeface="MS PGothic" panose="020B0600070205080204" pitchFamily="34" charset="-128"/>
              </a:rPr>
              <a:t>			Vice Chair: 	</a:t>
            </a:r>
            <a:r>
              <a:rPr lang="en-US" altLang="en-US" dirty="0">
                <a:cs typeface="Times New Roman" panose="02020603050405020304" pitchFamily="18" charset="0"/>
              </a:rPr>
              <a:t>Sang Kim (LG Electronics)</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zh-CN" dirty="0"/>
              <a:t>Assaf Kasher (Qualcomm)</a:t>
            </a:r>
            <a:endParaRPr lang="en-US" altLang="en-US" dirty="0">
              <a:cs typeface="Times New Roman" panose="02020603050405020304" pitchFamily="18" charset="0"/>
            </a:endParaRPr>
          </a:p>
          <a:p>
            <a:pPr algn="just">
              <a:lnSpc>
                <a:spcPct val="90000"/>
              </a:lnSpc>
              <a:buNone/>
            </a:pPr>
            <a:r>
              <a:rPr lang="en-US" altLang="en-US" dirty="0">
                <a:latin typeface="Arial" panose="020B0604020202020204" pitchFamily="34" charset="0"/>
                <a:cs typeface="MS PGothic" panose="020B0600070205080204" pitchFamily="34" charset="-128"/>
              </a:rPr>
              <a:t>			 Secretary: 	</a:t>
            </a:r>
            <a:r>
              <a:rPr lang="en-US" altLang="zh-CN" dirty="0"/>
              <a:t>Leif Wilhelmsson </a:t>
            </a:r>
            <a:r>
              <a:rPr lang="en-US" altLang="en-US" dirty="0"/>
              <a:t>(</a:t>
            </a:r>
            <a:r>
              <a:rPr lang="en-US" altLang="zh-CN" dirty="0"/>
              <a:t>Ericsson</a:t>
            </a:r>
            <a:r>
              <a:rPr lang="en-US" altLang="en-US" dirty="0"/>
              <a:t>)</a:t>
            </a:r>
          </a:p>
          <a:p>
            <a:pPr algn="just">
              <a:lnSpc>
                <a:spcPct val="90000"/>
              </a:lnSpc>
              <a:buNone/>
            </a:pPr>
            <a:r>
              <a:rPr lang="en-US" altLang="en-US" dirty="0">
                <a:latin typeface="Arial" panose="020B0604020202020204" pitchFamily="34" charset="0"/>
                <a:cs typeface="MS PGothic" panose="020B0600070205080204" pitchFamily="34" charset="-128"/>
              </a:rPr>
              <a:t>		Tech</a:t>
            </a:r>
            <a:r>
              <a:rPr lang="en-US" altLang="zh-CN" dirty="0">
                <a:latin typeface="Arial" panose="020B0604020202020204" pitchFamily="34" charset="0"/>
                <a:cs typeface="MS PGothic" panose="020B0600070205080204" pitchFamily="34" charset="-128"/>
              </a:rPr>
              <a:t>nical </a:t>
            </a:r>
            <a:r>
              <a:rPr lang="en-US" altLang="en-US" dirty="0">
                <a:latin typeface="Arial" panose="020B0604020202020204" pitchFamily="34" charset="0"/>
                <a:cs typeface="MS PGothic" panose="020B0600070205080204" pitchFamily="34" charset="-128"/>
              </a:rPr>
              <a:t>Editor:	</a:t>
            </a:r>
            <a:r>
              <a:rPr lang="en-US" altLang="zh-CN" dirty="0"/>
              <a:t>Claudio Da Silva </a:t>
            </a:r>
            <a:r>
              <a:rPr lang="en-US" altLang="en-US" dirty="0">
                <a:cs typeface="Times New Roman" panose="02020603050405020304" pitchFamily="18" charset="0"/>
              </a:rPr>
              <a:t>(</a:t>
            </a:r>
            <a:r>
              <a:rPr lang="en-US" altLang="zh-CN" dirty="0">
                <a:cs typeface="Times New Roman" panose="02020603050405020304" pitchFamily="18" charset="0"/>
              </a:rPr>
              <a:t>Meta Platforms</a:t>
            </a:r>
            <a:r>
              <a:rPr lang="en-US" altLang="en-US" dirty="0">
                <a:cs typeface="Times New Roman" panose="02020603050405020304" pitchFamily="18" charset="0"/>
              </a:rPr>
              <a:t>)</a:t>
            </a:r>
          </a:p>
        </p:txBody>
      </p:sp>
    </p:spTree>
    <p:extLst>
      <p:ext uri="{BB962C8B-B14F-4D97-AF65-F5344CB8AC3E}">
        <p14:creationId xmlns:p14="http://schemas.microsoft.com/office/powerpoint/2010/main" val="198425518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Call for contribution </a:t>
            </a:r>
          </a:p>
        </p:txBody>
      </p:sp>
      <p:sp>
        <p:nvSpPr>
          <p:cNvPr id="26628"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800" dirty="0"/>
              <a:t>Call for submissions for the following topics</a:t>
            </a:r>
          </a:p>
          <a:p>
            <a:pPr lvl="1" algn="just"/>
            <a:r>
              <a:rPr lang="en-US" altLang="zh-CN" sz="2400" dirty="0"/>
              <a:t>Technology and standardization gaps to support WLAN sensing</a:t>
            </a:r>
          </a:p>
          <a:p>
            <a:pPr lvl="1" algn="just"/>
            <a:r>
              <a:rPr lang="en-US" altLang="zh-CN" sz="2400" dirty="0">
                <a:solidFill>
                  <a:srgbClr val="FF0000"/>
                </a:solidFill>
              </a:rPr>
              <a:t>Proposed Draft Text, comment resolution </a:t>
            </a:r>
          </a:p>
          <a:p>
            <a:pPr lvl="1" algn="just"/>
            <a:r>
              <a:rPr lang="en-US" altLang="zh-CN" sz="2400" dirty="0"/>
              <a:t>Other?</a:t>
            </a:r>
          </a:p>
        </p:txBody>
      </p:sp>
    </p:spTree>
    <p:extLst>
      <p:ext uri="{BB962C8B-B14F-4D97-AF65-F5344CB8AC3E}">
        <p14:creationId xmlns:p14="http://schemas.microsoft.com/office/powerpoint/2010/main" val="409841528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Times</a:t>
            </a:r>
            <a:endParaRPr lang="en-US" altLang="en-US" sz="3200" dirty="0">
              <a:solidFill>
                <a:schemeClr val="tx2"/>
              </a:solidFill>
            </a:endParaRPr>
          </a:p>
        </p:txBody>
      </p:sp>
      <p:sp>
        <p:nvSpPr>
          <p:cNvPr id="6" name="Rectangle 3"/>
          <p:cNvSpPr txBox="1">
            <a:spLocks noChangeArrowheads="1"/>
          </p:cNvSpPr>
          <p:nvPr/>
        </p:nvSpPr>
        <p:spPr bwMode="auto">
          <a:xfrm>
            <a:off x="245165" y="917359"/>
            <a:ext cx="5469835" cy="548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0"/>
              </a:spcAft>
              <a:buClr>
                <a:srgbClr val="000000"/>
              </a:buClr>
              <a:buFont typeface="Arial" panose="020B0604020202020204" pitchFamily="34" charset="0"/>
              <a:buChar char="•"/>
              <a:defRPr/>
            </a:pPr>
            <a:r>
              <a:rPr lang="en-US" altLang="zh-CN" sz="1600" b="1" dirty="0" smtClean="0">
                <a:solidFill>
                  <a:srgbClr val="FF0000"/>
                </a:solidFill>
                <a:cs typeface="Times New Roman" panose="02020603050405020304" pitchFamily="18" charset="0"/>
              </a:rPr>
              <a:t>Confirmed</a:t>
            </a:r>
            <a:r>
              <a:rPr lang="en-US" altLang="zh-CN" sz="1600" b="1" dirty="0">
                <a:solidFill>
                  <a:srgbClr val="FF0000"/>
                </a:solidFill>
                <a:cs typeface="Times New Roman" panose="02020603050405020304" pitchFamily="18" charset="0"/>
              </a:rPr>
              <a: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May	22	(Monday),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a:t>
            </a:r>
            <a:r>
              <a:rPr lang="en-US" altLang="zh-CN" sz="1100" strike="sngStrike" dirty="0" smtClean="0">
                <a:solidFill>
                  <a:schemeClr val="bg1">
                    <a:lumMod val="50000"/>
                  </a:schemeClr>
                </a:solidFill>
                <a:cs typeface="Times New Roman" panose="02020603050405020304" pitchFamily="18" charset="0"/>
              </a:rPr>
              <a:t>ET</a:t>
            </a:r>
            <a:r>
              <a:rPr lang="en-US" altLang="zh-CN" sz="1100" strike="sngStrike" dirty="0">
                <a:solidFill>
                  <a:schemeClr val="bg1">
                    <a:lumMod val="50000"/>
                  </a:schemeClr>
                </a:solidFill>
                <a:cs typeface="Times New Roman" panose="02020603050405020304" pitchFamily="18" charset="0"/>
              </a:rPr>
              <a:t> </a:t>
            </a:r>
            <a:r>
              <a:rPr lang="en-US" altLang="zh-CN" sz="1100" dirty="0">
                <a:solidFill>
                  <a:schemeClr val="bg2"/>
                </a:solidFill>
                <a:cs typeface="Times New Roman" panose="02020603050405020304" pitchFamily="18" charset="0"/>
              </a:rPr>
              <a:t>– Too close to </a:t>
            </a:r>
            <a:r>
              <a:rPr lang="en-US" altLang="zh-CN" sz="1100" dirty="0" smtClean="0">
                <a:solidFill>
                  <a:schemeClr val="bg2"/>
                </a:solidFill>
                <a:cs typeface="Times New Roman" panose="02020603050405020304" pitchFamily="18" charset="0"/>
              </a:rPr>
              <a:t>May Interim</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May 	23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May 	25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May 	29	(Monday),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a:t>
            </a:r>
            <a:r>
              <a:rPr lang="en-US" altLang="zh-CN" sz="1100" dirty="0">
                <a:solidFill>
                  <a:schemeClr val="bg2"/>
                </a:solidFill>
                <a:cs typeface="Times New Roman" panose="02020603050405020304" pitchFamily="18" charset="0"/>
              </a:rPr>
              <a:t>- </a:t>
            </a:r>
            <a:r>
              <a:rPr lang="en-US" altLang="zh-CN" sz="1100" dirty="0" smtClean="0">
                <a:solidFill>
                  <a:schemeClr val="bg2"/>
                </a:solidFill>
                <a:cs typeface="Times New Roman" panose="02020603050405020304" pitchFamily="18" charset="0"/>
              </a:rPr>
              <a:t>holiday</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May 	30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June 	1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June 	5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 </a:t>
            </a:r>
            <a:r>
              <a:rPr lang="en-US" altLang="zh-CN" sz="1100" dirty="0">
                <a:cs typeface="Times New Roman" panose="02020603050405020304" pitchFamily="18" charset="0"/>
              </a:rPr>
              <a:t>– </a:t>
            </a:r>
            <a:r>
              <a:rPr lang="en-US" altLang="zh-CN" sz="1100" dirty="0" smtClean="0">
                <a:cs typeface="Times New Roman" panose="02020603050405020304" pitchFamily="18" charset="0"/>
              </a:rPr>
              <a:t>CAC</a:t>
            </a: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June 	6	(Tuesday),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a:t>
            </a:r>
            <a:r>
              <a:rPr lang="en-US" altLang="zh-CN" sz="1100" dirty="0">
                <a:solidFill>
                  <a:schemeClr val="bg2"/>
                </a:solidFill>
                <a:cs typeface="Times New Roman" panose="02020603050405020304" pitchFamily="18" charset="0"/>
              </a:rPr>
              <a:t>- holiday</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June 	8	(Thursday),	23</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00 - 01:00 </a:t>
            </a:r>
            <a:r>
              <a:rPr lang="en-US" altLang="zh-CN" sz="1100" strike="sngStrike" dirty="0" smtClean="0">
                <a:solidFill>
                  <a:schemeClr val="bg1">
                    <a:lumMod val="50000"/>
                  </a:schemeClr>
                </a:solidFill>
                <a:cs typeface="Times New Roman" panose="02020603050405020304" pitchFamily="18" charset="0"/>
              </a:rPr>
              <a:t>ET</a:t>
            </a:r>
            <a:r>
              <a:rPr lang="en-US" altLang="zh-CN" sz="1100" dirty="0">
                <a:solidFill>
                  <a:schemeClr val="bg2"/>
                </a:solidFill>
                <a:cs typeface="Times New Roman" panose="02020603050405020304" pitchFamily="18" charset="0"/>
              </a:rPr>
              <a:t> - </a:t>
            </a:r>
            <a:r>
              <a:rPr lang="en-US" altLang="zh-CN" sz="1100" dirty="0" smtClean="0">
                <a:solidFill>
                  <a:schemeClr val="bg2"/>
                </a:solidFill>
                <a:cs typeface="Times New Roman" panose="02020603050405020304" pitchFamily="18" charset="0"/>
              </a:rPr>
              <a:t>Cancelled</a:t>
            </a:r>
            <a:endParaRPr lang="en-US" altLang="zh-CN" sz="1100" strike="sngStrike" dirty="0">
              <a:solidFill>
                <a:schemeClr val="bg1">
                  <a:lumMod val="50000"/>
                </a:schemeClr>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June 	12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June 	13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June 	15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June 	19	(Monday),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a:t>
            </a:r>
            <a:r>
              <a:rPr lang="en-US" altLang="zh-CN" sz="1100" dirty="0">
                <a:solidFill>
                  <a:schemeClr val="bg2"/>
                </a:solidFill>
                <a:cs typeface="Times New Roman" panose="02020603050405020304" pitchFamily="18" charset="0"/>
              </a:rPr>
              <a:t>- holiday</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smtClean="0">
                <a:solidFill>
                  <a:srgbClr val="00B050"/>
                </a:solidFill>
                <a:cs typeface="Times New Roman" panose="02020603050405020304" pitchFamily="18" charset="0"/>
              </a:rPr>
              <a:t>June </a:t>
            </a:r>
            <a:r>
              <a:rPr lang="en-US" altLang="zh-CN" sz="1100" dirty="0">
                <a:solidFill>
                  <a:srgbClr val="00B050"/>
                </a:solidFill>
                <a:cs typeface="Times New Roman" panose="02020603050405020304" pitchFamily="18" charset="0"/>
              </a:rPr>
              <a:t>	20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June 	22	(Thursday),	23</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00 - 01:00 ET -- holiday</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June 	26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a:t>
            </a:r>
            <a:r>
              <a:rPr lang="en-US" altLang="zh-CN" sz="1100" dirty="0" smtClean="0">
                <a:solidFill>
                  <a:srgbClr val="00B050"/>
                </a:solidFill>
                <a:cs typeface="Times New Roman" panose="02020603050405020304" pitchFamily="18" charset="0"/>
              </a:rPr>
              <a:t>ET</a:t>
            </a:r>
            <a:r>
              <a:rPr lang="en-US" altLang="zh-CN" sz="1100" dirty="0">
                <a:cs typeface="Times New Roman" panose="02020603050405020304" pitchFamily="18" charset="0"/>
              </a:rPr>
              <a:t>– CAC</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smtClean="0">
                <a:solidFill>
                  <a:srgbClr val="00B050"/>
                </a:solidFill>
                <a:cs typeface="Times New Roman" panose="02020603050405020304" pitchFamily="18" charset="0"/>
              </a:rPr>
              <a:t>June </a:t>
            </a:r>
            <a:r>
              <a:rPr lang="en-US" altLang="zh-CN" sz="1100" dirty="0">
                <a:solidFill>
                  <a:srgbClr val="00B050"/>
                </a:solidFill>
                <a:cs typeface="Times New Roman" panose="02020603050405020304" pitchFamily="18" charset="0"/>
              </a:rPr>
              <a:t>	27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June 	29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July 	3	(Monday),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a:t>
            </a:r>
            <a:r>
              <a:rPr lang="en-US" altLang="zh-CN" sz="1100" dirty="0">
                <a:solidFill>
                  <a:schemeClr val="bg2"/>
                </a:solidFill>
                <a:cs typeface="Times New Roman" panose="02020603050405020304" pitchFamily="18" charset="0"/>
              </a:rPr>
              <a:t>- holiday</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smtClean="0">
                <a:solidFill>
                  <a:schemeClr val="bg1">
                    <a:lumMod val="50000"/>
                  </a:schemeClr>
                </a:solidFill>
                <a:cs typeface="Times New Roman" panose="02020603050405020304" pitchFamily="18" charset="0"/>
              </a:rPr>
              <a:t>July 	4	(Tuesday),	10</a:t>
            </a:r>
            <a:r>
              <a:rPr lang="zh-CN" altLang="en-US" sz="1100" strike="sngStrike" dirty="0" smtClean="0">
                <a:solidFill>
                  <a:schemeClr val="bg1">
                    <a:lumMod val="50000"/>
                  </a:schemeClr>
                </a:solidFill>
                <a:cs typeface="Times New Roman" panose="02020603050405020304" pitchFamily="18" charset="0"/>
              </a:rPr>
              <a:t>：</a:t>
            </a:r>
            <a:r>
              <a:rPr lang="en-US" altLang="zh-CN" sz="1100" strike="sngStrike" dirty="0" smtClean="0">
                <a:solidFill>
                  <a:schemeClr val="bg1">
                    <a:lumMod val="50000"/>
                  </a:schemeClr>
                </a:solidFill>
                <a:cs typeface="Times New Roman" panose="02020603050405020304" pitchFamily="18" charset="0"/>
              </a:rPr>
              <a:t>00 - 12:00 ET </a:t>
            </a:r>
            <a:r>
              <a:rPr lang="en-US" altLang="zh-CN" sz="1100" dirty="0" smtClean="0">
                <a:solidFill>
                  <a:schemeClr val="bg2"/>
                </a:solidFill>
                <a:cs typeface="Times New Roman" panose="02020603050405020304" pitchFamily="18" charset="0"/>
              </a:rPr>
              <a:t>-- </a:t>
            </a:r>
            <a:r>
              <a:rPr lang="en-US" altLang="zh-CN" sz="1100" dirty="0">
                <a:solidFill>
                  <a:schemeClr val="bg2"/>
                </a:solidFill>
                <a:cs typeface="Times New Roman" panose="02020603050405020304" pitchFamily="18" charset="0"/>
              </a:rPr>
              <a:t>holiday</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July 	6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400050" lvl="2" indent="0" algn="just">
              <a:spcBef>
                <a:spcPct val="0"/>
              </a:spcBef>
              <a:spcAft>
                <a:spcPts val="0"/>
              </a:spcAft>
              <a:buClr>
                <a:srgbClr val="000000"/>
              </a:buClr>
              <a:buNone/>
              <a:defRPr/>
            </a:pPr>
            <a:endParaRPr lang="en-US" altLang="zh-CN" sz="1100" dirty="0">
              <a:cs typeface="Times New Roman" panose="02020603050405020304" pitchFamily="18" charset="0"/>
            </a:endParaRPr>
          </a:p>
          <a:p>
            <a:pPr lvl="1" indent="-228600" algn="just">
              <a:spcBef>
                <a:spcPct val="0"/>
              </a:spcBef>
              <a:spcAft>
                <a:spcPts val="0"/>
              </a:spcAft>
              <a:buClr>
                <a:srgbClr val="000000"/>
              </a:buClr>
              <a:buFont typeface="Arial" panose="020B0604020202020204" pitchFamily="34" charset="0"/>
              <a:buChar char="•"/>
              <a:defRPr/>
            </a:pPr>
            <a:r>
              <a:rPr lang="en-US" altLang="zh-CN" sz="1600" b="1" dirty="0" err="1">
                <a:cs typeface="Times New Roman" panose="02020603050405020304" pitchFamily="18" charset="0"/>
              </a:rPr>
              <a:t>TGbf</a:t>
            </a:r>
            <a:r>
              <a:rPr lang="en-US" altLang="zh-CN" sz="1600" b="1" dirty="0">
                <a:cs typeface="Times New Roman" panose="02020603050405020304" pitchFamily="18" charset="0"/>
              </a:rPr>
              <a:t> </a:t>
            </a:r>
            <a:r>
              <a:rPr lang="en-US" altLang="zh-CN" sz="1600" b="1" dirty="0">
                <a:solidFill>
                  <a:srgbClr val="FF0000"/>
                </a:solidFill>
                <a:cs typeface="Times New Roman" panose="02020603050405020304" pitchFamily="18" charset="0"/>
              </a:rPr>
              <a:t>ad-hoc meeting </a:t>
            </a:r>
            <a:r>
              <a:rPr lang="en-US" altLang="zh-CN" sz="1600" b="1" dirty="0">
                <a:cs typeface="Times New Roman" panose="02020603050405020304" pitchFamily="18" charset="0"/>
              </a:rPr>
              <a:t>on </a:t>
            </a:r>
            <a:r>
              <a:rPr lang="en-US" altLang="zh-CN" sz="1600" b="1" dirty="0">
                <a:solidFill>
                  <a:srgbClr val="0000FF"/>
                </a:solidFill>
                <a:cs typeface="Times New Roman" panose="02020603050405020304" pitchFamily="18" charset="0"/>
              </a:rPr>
              <a:t>July 6, 7, 8, 2023</a:t>
            </a:r>
            <a:r>
              <a:rPr lang="en-US" altLang="zh-CN" sz="1600" b="1" dirty="0">
                <a:cs typeface="Times New Roman" panose="02020603050405020304" pitchFamily="18" charset="0"/>
              </a:rPr>
              <a:t>, in the </a:t>
            </a:r>
            <a:r>
              <a:rPr lang="en-US" altLang="zh-CN" sz="1600" b="1" dirty="0">
                <a:solidFill>
                  <a:srgbClr val="0000FF"/>
                </a:solidFill>
                <a:cs typeface="Times New Roman" panose="02020603050405020304" pitchFamily="18" charset="0"/>
              </a:rPr>
              <a:t>Ericsson Office, Lund, Sweden</a:t>
            </a:r>
          </a:p>
        </p:txBody>
      </p:sp>
      <p:sp>
        <p:nvSpPr>
          <p:cNvPr id="7" name="Rectangle 3"/>
          <p:cNvSpPr txBox="1">
            <a:spLocks noChangeArrowheads="1"/>
          </p:cNvSpPr>
          <p:nvPr/>
        </p:nvSpPr>
        <p:spPr bwMode="auto">
          <a:xfrm>
            <a:off x="6400800" y="1054608"/>
            <a:ext cx="5791200" cy="51816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0"/>
              </a:spcAft>
              <a:buClr>
                <a:srgbClr val="000000"/>
              </a:buClr>
              <a:buFont typeface="Arial" panose="020B0604020202020204" pitchFamily="34" charset="0"/>
              <a:buChar char="•"/>
              <a:defRPr/>
            </a:pPr>
            <a:r>
              <a:rPr lang="en-US" altLang="zh-CN" sz="1600" b="1" dirty="0" smtClean="0">
                <a:solidFill>
                  <a:srgbClr val="FF0000"/>
                </a:solidFill>
                <a:cs typeface="Times New Roman" panose="02020603050405020304" pitchFamily="18" charset="0"/>
              </a:rPr>
              <a:t>Confirmed</a:t>
            </a:r>
            <a:r>
              <a:rPr lang="en-US" altLang="zh-CN" sz="1600" b="1" dirty="0">
                <a:solidFill>
                  <a:srgbClr val="FF0000"/>
                </a:solidFill>
                <a:cs typeface="Times New Roman" panose="02020603050405020304" pitchFamily="18" charset="0"/>
              </a:rPr>
              <a:t>: </a:t>
            </a:r>
          </a:p>
          <a:p>
            <a:pPr marL="361950" lvl="1" indent="-361950" algn="just">
              <a:spcBef>
                <a:spcPct val="0"/>
              </a:spcBef>
              <a:spcAft>
                <a:spcPts val="0"/>
              </a:spcAft>
              <a:buClr>
                <a:srgbClr val="000000"/>
              </a:buClr>
              <a:buFont typeface="Arial" panose="020B0604020202020204" pitchFamily="34" charset="0"/>
              <a:buChar char="•"/>
              <a:defRPr/>
            </a:pPr>
            <a:r>
              <a:rPr lang="en-US" altLang="zh-CN" sz="1600" b="1" dirty="0" smtClean="0"/>
              <a:t>July </a:t>
            </a:r>
            <a:r>
              <a:rPr lang="en-US" altLang="zh-CN" sz="1600" b="1" dirty="0"/>
              <a:t>Plenary 2023 (July 9-14) </a:t>
            </a:r>
            <a:r>
              <a:rPr lang="en-US" altLang="zh-CN" sz="1600" dirty="0"/>
              <a:t>	</a:t>
            </a:r>
            <a:endParaRPr lang="en-US" altLang="zh-CN" sz="1200" dirty="0"/>
          </a:p>
          <a:p>
            <a:pPr marL="685800" lvl="2" indent="-285750" algn="just">
              <a:spcBef>
                <a:spcPct val="0"/>
              </a:spcBef>
              <a:spcAft>
                <a:spcPts val="0"/>
              </a:spcAft>
              <a:buFont typeface="Times New Roman" panose="02020603050405020304" pitchFamily="18" charset="0"/>
              <a:buChar char="―"/>
              <a:defRPr/>
            </a:pPr>
            <a:r>
              <a:rPr lang="en-US" altLang="zh-CN" dirty="0">
                <a:solidFill>
                  <a:srgbClr val="00B050"/>
                </a:solidFill>
                <a:ea typeface="宋体" panose="02010600030101010101" pitchFamily="2" charset="-122"/>
              </a:rPr>
              <a:t>July 10    (Monday AM 1),		08:00-10:00 Berlin time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70C0"/>
                </a:solidFill>
                <a:cs typeface="Times New Roman" panose="02020603050405020304" pitchFamily="18" charset="0"/>
              </a:rPr>
              <a:t>July 10    </a:t>
            </a:r>
            <a:r>
              <a:rPr lang="en-US" altLang="zh-CN" sz="1200" dirty="0">
                <a:solidFill>
                  <a:srgbClr val="0070C0"/>
                </a:solidFill>
                <a:cs typeface="Times New Roman" panose="02020603050405020304" pitchFamily="18" charset="0"/>
              </a:rPr>
              <a:t>(</a:t>
            </a:r>
            <a:r>
              <a:rPr lang="en-US" altLang="zh-CN" dirty="0">
                <a:solidFill>
                  <a:srgbClr val="0070C0"/>
                </a:solidFill>
                <a:cs typeface="Times New Roman" panose="02020603050405020304" pitchFamily="18" charset="0"/>
              </a:rPr>
              <a:t>Monday PM 2</a:t>
            </a:r>
            <a:r>
              <a:rPr lang="en-US" altLang="zh-CN" sz="1200" dirty="0">
                <a:solidFill>
                  <a:srgbClr val="0070C0"/>
                </a:solidFill>
                <a:cs typeface="Times New Roman" panose="02020603050405020304" pitchFamily="18" charset="0"/>
              </a:rPr>
              <a:t>), 	 	16:00-18:00 Berlin time</a:t>
            </a:r>
            <a:endParaRPr lang="en-US" altLang="zh-CN" sz="1200" dirty="0">
              <a:solidFill>
                <a:srgbClr val="FFC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July 11    (Tuesday AM 1),		08:00-10:00 Berlin time</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7030A0"/>
                </a:solidFill>
                <a:cs typeface="Times New Roman" panose="02020603050405020304" pitchFamily="18" charset="0"/>
              </a:rPr>
              <a:t>July 11    (Tuesday PM 1),</a:t>
            </a:r>
            <a:r>
              <a:rPr lang="en-US" altLang="zh-CN" sz="1200" dirty="0" smtClean="0">
                <a:solidFill>
                  <a:srgbClr val="7030A0"/>
                </a:solidFill>
                <a:cs typeface="Times New Roman" panose="02020603050405020304" pitchFamily="18" charset="0"/>
              </a:rPr>
              <a:t>		</a:t>
            </a:r>
            <a:r>
              <a:rPr lang="en-US" altLang="zh-CN" dirty="0" smtClean="0">
                <a:solidFill>
                  <a:srgbClr val="7030A0"/>
                </a:solidFill>
                <a:cs typeface="Times New Roman" panose="02020603050405020304" pitchFamily="18" charset="0"/>
              </a:rPr>
              <a:t>13:30-15:30 Berlin </a:t>
            </a:r>
            <a:r>
              <a:rPr lang="en-US" altLang="zh-CN" sz="1200" dirty="0" smtClean="0">
                <a:solidFill>
                  <a:srgbClr val="7030A0"/>
                </a:solidFill>
                <a:cs typeface="Times New Roman" panose="02020603050405020304" pitchFamily="18" charset="0"/>
              </a:rPr>
              <a:t>time</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70C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July 12    (Wednesday AM 1),</a:t>
            </a:r>
            <a:r>
              <a:rPr lang="en-US" altLang="zh-CN" sz="1200" dirty="0">
                <a:solidFill>
                  <a:srgbClr val="00B050"/>
                </a:solidFill>
                <a:cs typeface="Times New Roman" panose="02020603050405020304" pitchFamily="18" charset="0"/>
              </a:rPr>
              <a:t>		</a:t>
            </a:r>
            <a:r>
              <a:rPr lang="en-US" altLang="zh-CN" dirty="0">
                <a:solidFill>
                  <a:srgbClr val="00B050"/>
                </a:solidFill>
                <a:cs typeface="Times New Roman" panose="02020603050405020304" pitchFamily="18" charset="0"/>
              </a:rPr>
              <a:t>08:00-10:00 </a:t>
            </a:r>
            <a:r>
              <a:rPr lang="en-US" altLang="zh-CN" sz="1200" dirty="0">
                <a:solidFill>
                  <a:srgbClr val="00B050"/>
                </a:solidFill>
                <a:cs typeface="Times New Roman" panose="02020603050405020304" pitchFamily="18" charset="0"/>
              </a:rPr>
              <a:t>Berlin time</a:t>
            </a:r>
          </a:p>
          <a:p>
            <a:pPr marL="685800" lvl="2" indent="-285750" algn="just">
              <a:spcBef>
                <a:spcPct val="0"/>
              </a:spcBef>
              <a:spcAft>
                <a:spcPts val="0"/>
              </a:spcAft>
              <a:buFont typeface="Times New Roman" panose="02020603050405020304" pitchFamily="18" charset="0"/>
              <a:buChar char="―"/>
              <a:defRPr/>
            </a:pPr>
            <a:r>
              <a:rPr lang="en-US" altLang="zh-CN" dirty="0">
                <a:solidFill>
                  <a:srgbClr val="00B0F0"/>
                </a:solidFill>
                <a:ea typeface="宋体" panose="02010600030101010101" pitchFamily="2" charset="-122"/>
              </a:rPr>
              <a:t>July</a:t>
            </a:r>
            <a:r>
              <a:rPr lang="en-US" altLang="zh-CN" sz="1200" dirty="0">
                <a:solidFill>
                  <a:srgbClr val="00B0F0"/>
                </a:solidFill>
                <a:ea typeface="宋体" panose="02010600030101010101" pitchFamily="2" charset="-122"/>
              </a:rPr>
              <a:t> </a:t>
            </a:r>
            <a:r>
              <a:rPr lang="en-US" altLang="zh-CN" dirty="0">
                <a:solidFill>
                  <a:srgbClr val="00B0F0"/>
                </a:solidFill>
                <a:ea typeface="宋体" panose="02010600030101010101" pitchFamily="2" charset="-122"/>
              </a:rPr>
              <a:t>12    (Wednesday </a:t>
            </a:r>
            <a:r>
              <a:rPr lang="en-US" altLang="zh-CN" dirty="0" smtClean="0">
                <a:solidFill>
                  <a:srgbClr val="00B0F0"/>
                </a:solidFill>
                <a:ea typeface="宋体" panose="02010600030101010101" pitchFamily="2" charset="-122"/>
              </a:rPr>
              <a:t>AM </a:t>
            </a:r>
            <a:r>
              <a:rPr lang="en-US" altLang="zh-CN" dirty="0">
                <a:solidFill>
                  <a:srgbClr val="00B0F0"/>
                </a:solidFill>
                <a:ea typeface="宋体" panose="02010600030101010101" pitchFamily="2" charset="-122"/>
              </a:rPr>
              <a:t>2),</a:t>
            </a:r>
            <a:r>
              <a:rPr lang="en-US" altLang="zh-CN" sz="1200" dirty="0">
                <a:solidFill>
                  <a:srgbClr val="00B0F0"/>
                </a:solidFill>
                <a:ea typeface="宋体" panose="02010600030101010101" pitchFamily="2" charset="-122"/>
              </a:rPr>
              <a:t>		</a:t>
            </a:r>
            <a:r>
              <a:rPr lang="en-US" altLang="zh-CN" dirty="0" smtClean="0">
                <a:solidFill>
                  <a:srgbClr val="00B0F0"/>
                </a:solidFill>
                <a:ea typeface="宋体" panose="02010600030101010101" pitchFamily="2" charset="-122"/>
              </a:rPr>
              <a:t>10:30-12:30</a:t>
            </a:r>
            <a:r>
              <a:rPr lang="en-US" altLang="zh-CN" sz="1200" dirty="0" smtClean="0">
                <a:solidFill>
                  <a:srgbClr val="00B0F0"/>
                </a:solidFill>
                <a:ea typeface="宋体" panose="02010600030101010101" pitchFamily="2" charset="-122"/>
              </a:rPr>
              <a:t> </a:t>
            </a:r>
            <a:r>
              <a:rPr lang="en-US" altLang="zh-CN" sz="1200" dirty="0">
                <a:solidFill>
                  <a:srgbClr val="00B0F0"/>
                </a:solidFill>
                <a:ea typeface="宋体" panose="02010600030101010101" pitchFamily="2" charset="-122"/>
              </a:rPr>
              <a:t>Berlin time </a:t>
            </a:r>
          </a:p>
          <a:p>
            <a:pPr marL="400050" lvl="2" indent="0" algn="just">
              <a:spcBef>
                <a:spcPct val="0"/>
              </a:spcBef>
              <a:spcAft>
                <a:spcPts val="0"/>
              </a:spcAft>
              <a:buNone/>
              <a:defRPr/>
            </a:pPr>
            <a:endParaRPr lang="en-US" altLang="zh-CN" sz="1200" dirty="0">
              <a:solidFill>
                <a:srgbClr val="1F497D"/>
              </a:solidFill>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July 13    (Thursday AM 1),</a:t>
            </a:r>
            <a:r>
              <a:rPr lang="en-US" altLang="zh-CN" sz="1200" dirty="0">
                <a:solidFill>
                  <a:srgbClr val="00B050"/>
                </a:solidFill>
                <a:cs typeface="Times New Roman" panose="02020603050405020304" pitchFamily="18" charset="0"/>
              </a:rPr>
              <a:t>		</a:t>
            </a:r>
            <a:r>
              <a:rPr lang="en-US" altLang="zh-CN" dirty="0">
                <a:solidFill>
                  <a:srgbClr val="00B050"/>
                </a:solidFill>
                <a:cs typeface="Times New Roman" panose="02020603050405020304" pitchFamily="18" charset="0"/>
              </a:rPr>
              <a:t>08:00-10:00 </a:t>
            </a:r>
            <a:r>
              <a:rPr lang="en-US" altLang="zh-CN" sz="1200" dirty="0">
                <a:solidFill>
                  <a:srgbClr val="00B050"/>
                </a:solidFill>
                <a:cs typeface="Times New Roman" panose="02020603050405020304" pitchFamily="18" charset="0"/>
              </a:rPr>
              <a:t>Berlin time</a:t>
            </a:r>
          </a:p>
          <a:p>
            <a:pPr marL="685800" lvl="2" indent="-285750" algn="just">
              <a:spcBef>
                <a:spcPct val="0"/>
              </a:spcBef>
              <a:spcAft>
                <a:spcPts val="0"/>
              </a:spcAft>
              <a:buFont typeface="Times New Roman" panose="02020603050405020304" pitchFamily="18" charset="0"/>
              <a:buChar char="―"/>
              <a:defRPr/>
            </a:pPr>
            <a:r>
              <a:rPr lang="en-US" altLang="zh-CN" dirty="0">
                <a:solidFill>
                  <a:srgbClr val="0070C0"/>
                </a:solidFill>
                <a:ea typeface="宋体" panose="02010600030101010101" pitchFamily="2" charset="-122"/>
              </a:rPr>
              <a:t>July</a:t>
            </a:r>
            <a:r>
              <a:rPr lang="en-US" altLang="zh-CN" sz="1200" dirty="0">
                <a:solidFill>
                  <a:srgbClr val="0070C0"/>
                </a:solidFill>
                <a:cs typeface="Times New Roman" panose="02020603050405020304" pitchFamily="18" charset="0"/>
              </a:rPr>
              <a:t> 13    (</a:t>
            </a:r>
            <a:r>
              <a:rPr lang="en-US" altLang="zh-CN" dirty="0">
                <a:solidFill>
                  <a:srgbClr val="0070C0"/>
                </a:solidFill>
                <a:cs typeface="Times New Roman" panose="02020603050405020304" pitchFamily="18" charset="0"/>
              </a:rPr>
              <a:t>Thursday PM 2</a:t>
            </a:r>
            <a:r>
              <a:rPr lang="en-US" altLang="zh-CN" sz="1200" dirty="0">
                <a:solidFill>
                  <a:srgbClr val="0070C0"/>
                </a:solidFill>
                <a:cs typeface="Times New Roman" panose="02020603050405020304" pitchFamily="18" charset="0"/>
              </a:rPr>
              <a:t>),		</a:t>
            </a:r>
            <a:r>
              <a:rPr lang="en-US" altLang="zh-CN" dirty="0">
                <a:solidFill>
                  <a:srgbClr val="0070C0"/>
                </a:solidFill>
                <a:ea typeface="宋体" panose="02010600030101010101" pitchFamily="2" charset="-122"/>
              </a:rPr>
              <a:t>16:00-18:00</a:t>
            </a:r>
            <a:r>
              <a:rPr lang="en-US" altLang="zh-CN" sz="1200" dirty="0">
                <a:solidFill>
                  <a:srgbClr val="0070C0"/>
                </a:solidFill>
                <a:cs typeface="Times New Roman" panose="02020603050405020304" pitchFamily="18" charset="0"/>
              </a:rPr>
              <a:t> Berlin time</a:t>
            </a:r>
          </a:p>
          <a:p>
            <a:pPr marL="685800" lvl="2" indent="-285750" algn="just">
              <a:spcBef>
                <a:spcPct val="0"/>
              </a:spcBef>
              <a:spcAft>
                <a:spcPts val="0"/>
              </a:spcAft>
              <a:buFont typeface="Times New Roman" panose="02020603050405020304" pitchFamily="18" charset="0"/>
              <a:buChar char="―"/>
              <a:defRPr/>
            </a:pPr>
            <a:endParaRPr lang="en-US" altLang="zh-CN" dirty="0">
              <a:solidFill>
                <a:srgbClr val="00B0F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00B0F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C0000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1F497D"/>
              </a:solidFill>
              <a:latin typeface="+mn-lt"/>
              <a:ea typeface="宋体" panose="02010600030101010101" pitchFamily="2" charset="-122"/>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1F497D"/>
              </a:solidFill>
              <a:latin typeface="+mn-lt"/>
              <a:ea typeface="宋体" panose="02010600030101010101" pitchFamily="2" charset="-122"/>
            </a:endParaRPr>
          </a:p>
          <a:p>
            <a:pPr marL="685800" lvl="2" indent="-285750" algn="just">
              <a:spcBef>
                <a:spcPct val="0"/>
              </a:spcBef>
              <a:spcAft>
                <a:spcPts val="0"/>
              </a:spcAft>
              <a:buFont typeface="Times New Roman" panose="02020603050405020304" pitchFamily="18" charset="0"/>
              <a:buChar char="―"/>
              <a:defRPr/>
            </a:pPr>
            <a:endParaRPr lang="en-US" altLang="zh-CN" dirty="0">
              <a:solidFill>
                <a:srgbClr val="1F497D"/>
              </a:solidFill>
              <a:latin typeface="+mn-lt"/>
              <a:ea typeface="宋体" panose="02010600030101010101" pitchFamily="2" charset="-122"/>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1F497D"/>
              </a:solidFill>
              <a:latin typeface="+mn-lt"/>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B050"/>
              </a:solidFill>
              <a:cs typeface="Times New Roman" panose="02020603050405020304" pitchFamily="18" charset="0"/>
            </a:endParaRPr>
          </a:p>
          <a:p>
            <a:pPr marL="0" lvl="1" indent="0" algn="just">
              <a:spcBef>
                <a:spcPct val="0"/>
              </a:spcBef>
              <a:spcAft>
                <a:spcPts val="300"/>
              </a:spcAft>
              <a:buClr>
                <a:srgbClr val="000000"/>
              </a:buClr>
              <a:buNone/>
              <a:defRPr/>
            </a:pPr>
            <a:endParaRPr lang="en-US" altLang="zh-CN" sz="900" dirty="0">
              <a:cs typeface="Times New Roman" panose="02020603050405020304" pitchFamily="18" charset="0"/>
            </a:endParaRPr>
          </a:p>
          <a:p>
            <a:pPr marL="0" lvl="1" indent="0" algn="just">
              <a:spcBef>
                <a:spcPct val="0"/>
              </a:spcBef>
              <a:spcAft>
                <a:spcPts val="300"/>
              </a:spcAft>
              <a:buClr>
                <a:srgbClr val="000000"/>
              </a:buClr>
              <a:buNone/>
              <a:defRPr/>
            </a:pPr>
            <a:r>
              <a:rPr lang="en-US" altLang="zh-CN" sz="900" dirty="0">
                <a:cs typeface="Times New Roman" panose="02020603050405020304" pitchFamily="18" charset="0"/>
              </a:rPr>
              <a:t>** Note: </a:t>
            </a:r>
          </a:p>
          <a:p>
            <a:pPr lvl="1" indent="-228600" algn="just">
              <a:spcBef>
                <a:spcPct val="0"/>
              </a:spcBef>
              <a:spcAft>
                <a:spcPts val="300"/>
              </a:spcAft>
              <a:buClr>
                <a:srgbClr val="000000"/>
              </a:buClr>
              <a:buAutoNum type="arabicPeriod"/>
              <a:defRPr/>
            </a:pPr>
            <a:r>
              <a:rPr lang="en-US" altLang="zh-CN" sz="900" dirty="0">
                <a:cs typeface="Times New Roman" panose="02020603050405020304" pitchFamily="18" charset="0"/>
              </a:rPr>
              <a:t>when conflict with CAC, the call may be changed </a:t>
            </a:r>
          </a:p>
          <a:p>
            <a:pPr marL="0" lvl="1" indent="0" algn="just">
              <a:spcBef>
                <a:spcPct val="0"/>
              </a:spcBef>
              <a:spcAft>
                <a:spcPts val="300"/>
              </a:spcAft>
              <a:buNone/>
              <a:defRPr/>
            </a:pPr>
            <a:r>
              <a:rPr lang="en-US" altLang="zh-CN" sz="900" dirty="0">
                <a:cs typeface="Times New Roman" panose="02020603050405020304" pitchFamily="18" charset="0"/>
              </a:rPr>
              <a:t>(May 2023 </a:t>
            </a:r>
            <a:r>
              <a:rPr lang="en-US" altLang="zh-CN" sz="900" dirty="0" smtClean="0">
                <a:cs typeface="Times New Roman" panose="02020603050405020304" pitchFamily="18" charset="0"/>
              </a:rPr>
              <a:t>– July 2023 </a:t>
            </a:r>
            <a:r>
              <a:rPr lang="en-US" altLang="zh-CN" sz="900" dirty="0">
                <a:cs typeface="Times New Roman" panose="02020603050405020304" pitchFamily="18" charset="0"/>
              </a:rPr>
              <a:t>CAC calls: </a:t>
            </a:r>
            <a:r>
              <a:rPr lang="en-US" altLang="zh-CN" sz="900" dirty="0" smtClean="0">
                <a:solidFill>
                  <a:srgbClr val="0000FF"/>
                </a:solidFill>
                <a:cs typeface="Times New Roman" panose="02020603050405020304" pitchFamily="18" charset="0"/>
              </a:rPr>
              <a:t>Jun 5, June 26, July 9</a:t>
            </a:r>
            <a:r>
              <a:rPr lang="en-US" altLang="zh-CN" sz="900" dirty="0" smtClean="0">
                <a:cs typeface="Times New Roman" panose="02020603050405020304" pitchFamily="18" charset="0"/>
              </a:rPr>
              <a:t>)</a:t>
            </a:r>
            <a:endParaRPr lang="en-US" altLang="zh-CN" sz="900" dirty="0">
              <a:cs typeface="Times New Roman" panose="02020603050405020304" pitchFamily="18" charset="0"/>
            </a:endParaRPr>
          </a:p>
          <a:p>
            <a:pPr marL="0" lvl="1" indent="0" algn="just">
              <a:spcBef>
                <a:spcPct val="0"/>
              </a:spcBef>
              <a:spcAft>
                <a:spcPts val="300"/>
              </a:spcAft>
              <a:buClr>
                <a:srgbClr val="000000"/>
              </a:buClr>
              <a:buNone/>
              <a:defRPr/>
            </a:pPr>
            <a:r>
              <a:rPr lang="en-US" altLang="zh-CN" sz="900" dirty="0">
                <a:cs typeface="Times New Roman" panose="02020603050405020304" pitchFamily="18" charset="0"/>
              </a:rPr>
              <a:t>2. </a:t>
            </a:r>
            <a:r>
              <a:rPr lang="en-US" altLang="zh-CN" sz="900" dirty="0">
                <a:cs typeface="MS PGothic" charset="0"/>
              </a:rPr>
              <a:t>Thursday </a:t>
            </a:r>
            <a:r>
              <a:rPr lang="en-US" altLang="zh-CN" sz="900" dirty="0">
                <a:solidFill>
                  <a:srgbClr val="00B0F0"/>
                </a:solidFill>
                <a:cs typeface="Times New Roman" panose="02020603050405020304" pitchFamily="18" charset="0"/>
              </a:rPr>
              <a:t>23:00 - 01:00am ET </a:t>
            </a:r>
            <a:r>
              <a:rPr lang="en-US" altLang="zh-CN" sz="900" dirty="0">
                <a:cs typeface="MS PGothic" charset="0"/>
              </a:rPr>
              <a:t>(Thursday 20</a:t>
            </a:r>
            <a:r>
              <a:rPr lang="zh-CN" altLang="en-US" sz="900" dirty="0">
                <a:cs typeface="MS PGothic" charset="0"/>
              </a:rPr>
              <a:t>：</a:t>
            </a:r>
            <a:r>
              <a:rPr lang="en-US" altLang="zh-CN" sz="900" dirty="0">
                <a:cs typeface="MS PGothic" charset="0"/>
              </a:rPr>
              <a:t>00  – 22:00 PT, Friday 11am-13:00 in China, Friday 6am-8am in Israel, Friday 5am – 7am in Central Europe), and </a:t>
            </a:r>
            <a:r>
              <a:rPr lang="en-US" altLang="zh-CN" sz="900" dirty="0">
                <a:solidFill>
                  <a:srgbClr val="0000FF"/>
                </a:solidFill>
                <a:cs typeface="MS PGothic" charset="0"/>
              </a:rPr>
              <a:t>Sang Kim </a:t>
            </a:r>
            <a:r>
              <a:rPr lang="en-US" altLang="zh-CN" sz="900" dirty="0">
                <a:cs typeface="MS PGothic" charset="0"/>
              </a:rPr>
              <a:t>will help to take the minutes for these slots.</a:t>
            </a:r>
            <a:endParaRPr lang="zh-CN" altLang="en-US" sz="900" dirty="0"/>
          </a:p>
        </p:txBody>
      </p:sp>
      <p:graphicFrame>
        <p:nvGraphicFramePr>
          <p:cNvPr id="8" name="表格 7"/>
          <p:cNvGraphicFramePr>
            <a:graphicFrameLocks noGrp="1"/>
          </p:cNvGraphicFramePr>
          <p:nvPr>
            <p:extLst>
              <p:ext uri="{D42A27DB-BD31-4B8C-83A1-F6EECF244321}">
                <p14:modId xmlns:p14="http://schemas.microsoft.com/office/powerpoint/2010/main" val="3761179517"/>
              </p:ext>
            </p:extLst>
          </p:nvPr>
        </p:nvGraphicFramePr>
        <p:xfrm>
          <a:off x="6553200" y="3810000"/>
          <a:ext cx="5486400" cy="1505585"/>
        </p:xfrm>
        <a:graphic>
          <a:graphicData uri="http://schemas.openxmlformats.org/drawingml/2006/table">
            <a:tbl>
              <a:tblPr firstRow="1" firstCol="1" bandRow="1"/>
              <a:tblGrid>
                <a:gridCol w="609600">
                  <a:extLst>
                    <a:ext uri="{9D8B030D-6E8A-4147-A177-3AD203B41FA5}">
                      <a16:colId xmlns:a16="http://schemas.microsoft.com/office/drawing/2014/main" xmlns="" val="20000"/>
                    </a:ext>
                  </a:extLst>
                </a:gridCol>
                <a:gridCol w="762000">
                  <a:extLst>
                    <a:ext uri="{9D8B030D-6E8A-4147-A177-3AD203B41FA5}">
                      <a16:colId xmlns:a16="http://schemas.microsoft.com/office/drawing/2014/main" xmlns="" val="20001"/>
                    </a:ext>
                  </a:extLst>
                </a:gridCol>
                <a:gridCol w="762000">
                  <a:extLst>
                    <a:ext uri="{9D8B030D-6E8A-4147-A177-3AD203B41FA5}">
                      <a16:colId xmlns:a16="http://schemas.microsoft.com/office/drawing/2014/main" xmlns="" val="20002"/>
                    </a:ext>
                  </a:extLst>
                </a:gridCol>
                <a:gridCol w="914400">
                  <a:extLst>
                    <a:ext uri="{9D8B030D-6E8A-4147-A177-3AD203B41FA5}">
                      <a16:colId xmlns:a16="http://schemas.microsoft.com/office/drawing/2014/main" xmlns="" val="20003"/>
                    </a:ext>
                  </a:extLst>
                </a:gridCol>
                <a:gridCol w="762000">
                  <a:extLst>
                    <a:ext uri="{9D8B030D-6E8A-4147-A177-3AD203B41FA5}">
                      <a16:colId xmlns:a16="http://schemas.microsoft.com/office/drawing/2014/main" xmlns="" val="20004"/>
                    </a:ext>
                  </a:extLst>
                </a:gridCol>
                <a:gridCol w="838200">
                  <a:extLst>
                    <a:ext uri="{9D8B030D-6E8A-4147-A177-3AD203B41FA5}">
                      <a16:colId xmlns:a16="http://schemas.microsoft.com/office/drawing/2014/main" xmlns="" val="20005"/>
                    </a:ext>
                  </a:extLst>
                </a:gridCol>
                <a:gridCol w="838200">
                  <a:extLst>
                    <a:ext uri="{9D8B030D-6E8A-4147-A177-3AD203B41FA5}">
                      <a16:colId xmlns:a16="http://schemas.microsoft.com/office/drawing/2014/main" xmlns="" val="20006"/>
                    </a:ext>
                  </a:extLst>
                </a:gridCol>
              </a:tblGrid>
              <a:tr h="305435">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altLang="zh-CN" sz="1050" dirty="0">
                          <a:solidFill>
                            <a:srgbClr val="1F497D"/>
                          </a:solidFill>
                          <a:effectLst/>
                          <a:highlight>
                            <a:srgbClr val="00FF00"/>
                          </a:highlight>
                          <a:latin typeface="Calibri" panose="020F0502020204030204" pitchFamily="34" charset="0"/>
                          <a:ea typeface="宋体" panose="02010600030101010101" pitchFamily="2" charset="-122"/>
                        </a:rPr>
                        <a:t>Berlin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Beijing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dirty="0">
                          <a:solidFill>
                            <a:srgbClr val="1F497D"/>
                          </a:solidFill>
                          <a:effectLst/>
                          <a:highlight>
                            <a:srgbClr val="00FF00"/>
                          </a:highlight>
                          <a:latin typeface="Calibri" panose="020F0502020204030204" pitchFamily="34" charset="0"/>
                          <a:ea typeface="宋体" panose="02010600030101010101" pitchFamily="2" charset="-122"/>
                        </a:rPr>
                        <a:t>Time Central  Europe</a:t>
                      </a:r>
                      <a:endParaRPr lang="zh-CN" alt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kern="1200" dirty="0">
                          <a:solidFill>
                            <a:srgbClr val="1F497D"/>
                          </a:solidFill>
                          <a:effectLst/>
                          <a:highlight>
                            <a:srgbClr val="00FF00"/>
                          </a:highlight>
                          <a:latin typeface="Calibri" panose="020F0502020204030204" pitchFamily="34" charset="0"/>
                          <a:ea typeface="宋体" panose="02010600030101010101" pitchFamily="2" charset="-122"/>
                          <a:cs typeface="+mn-cs"/>
                        </a:rPr>
                        <a:t>Israel</a:t>
                      </a:r>
                      <a:endParaRPr lang="zh-CN" altLang="zh-CN" sz="1050" kern="1200" dirty="0">
                        <a:solidFill>
                          <a:srgbClr val="1F497D"/>
                        </a:solidFill>
                        <a:effectLst/>
                        <a:highlight>
                          <a:srgbClr val="00FF00"/>
                        </a:highligh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Eastern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Pacific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0"/>
                  </a:ext>
                </a:extLst>
              </a:tr>
              <a:tr h="177800">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AM1</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08:00-10:00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14:00-16:00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08:00-10:00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9:00-11:00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02:00-04:00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23:00-01:00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1"/>
                  </a:ext>
                </a:extLst>
              </a:tr>
              <a:tr h="170815">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AM2</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10:30-12:30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16:30-18:30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10:30-12:30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11:30-13:30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04:30-06:30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01:30-03:30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2"/>
                  </a:ext>
                </a:extLst>
              </a:tr>
              <a:tr h="165100">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3"/>
                  </a:ext>
                </a:extLst>
              </a:tr>
              <a:tr h="177165">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PM1</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13:30-15:30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19:30-21:30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13:30-15:30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14:30-16:30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07:30-09:30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04:30-06:30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4"/>
                  </a:ext>
                </a:extLst>
              </a:tr>
              <a:tr h="171450">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PM2</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16:00-18:00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22:00-24:00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16:00-18:00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17:00-19:00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10:00-12:00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07:00-09:00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5"/>
                  </a:ext>
                </a:extLst>
              </a:tr>
              <a:tr h="83820">
                <a:tc>
                  <a:txBody>
                    <a:bodyPr/>
                    <a:lstStyle/>
                    <a:p>
                      <a:pPr marL="0" algn="l" defTabSz="914400" rtl="0" eaLnBrk="1" latinLnBrk="0" hangingPunct="1">
                        <a:spcAft>
                          <a:spcPts val="0"/>
                        </a:spcAft>
                      </a:pPr>
                      <a:r>
                        <a:rPr lang="en-US" sz="900" kern="1200">
                          <a:solidFill>
                            <a:srgbClr val="1F497D"/>
                          </a:solidFill>
                          <a:effectLst/>
                          <a:latin typeface="Calibri" panose="020F0502020204030204" pitchFamily="34" charset="0"/>
                          <a:ea typeface="宋体" panose="02010600030101010101" pitchFamily="2" charset="-122"/>
                          <a:cs typeface="+mn-cs"/>
                        </a:rPr>
                        <a:t> </a:t>
                      </a:r>
                      <a:endParaRPr lang="zh-CN" sz="900" kern="120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6"/>
                  </a:ext>
                </a:extLst>
              </a:tr>
              <a:tr h="186055">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Evening 1</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19:30-21:30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01:30-03:30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19:30-21:30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20:30-22:30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13:30-15:30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10:30-12:30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7"/>
                  </a:ext>
                </a:extLst>
              </a:tr>
            </a:tbl>
          </a:graphicData>
        </a:graphic>
      </p:graphicFrame>
      <p:cxnSp>
        <p:nvCxnSpPr>
          <p:cNvPr id="9" name="直接箭头连接符 8"/>
          <p:cNvCxnSpPr/>
          <p:nvPr/>
        </p:nvCxnSpPr>
        <p:spPr bwMode="auto">
          <a:xfrm>
            <a:off x="76200" y="4566937"/>
            <a:ext cx="1295400" cy="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10" name="Title 1"/>
          <p:cNvSpPr>
            <a:spLocks noGrp="1"/>
          </p:cNvSpPr>
          <p:nvPr>
            <p:ph type="title"/>
          </p:nvPr>
        </p:nvSpPr>
        <p:spPr>
          <a:xfrm>
            <a:off x="-5862" y="4343400"/>
            <a:ext cx="990600" cy="304800"/>
          </a:xfrm>
        </p:spPr>
        <p:txBody>
          <a:bodyPr/>
          <a:lstStyle/>
          <a:p>
            <a:r>
              <a:rPr lang="en-US" altLang="zh-CN" sz="1200" b="0" dirty="0" smtClean="0">
                <a:solidFill>
                  <a:srgbClr val="FF0000"/>
                </a:solidFill>
              </a:rPr>
              <a:t>Motion?</a:t>
            </a:r>
            <a:endParaRPr lang="en-GB" sz="1200" b="0" dirty="0">
              <a:solidFill>
                <a:srgbClr val="FF0000"/>
              </a:solidFill>
            </a:endParaRPr>
          </a:p>
        </p:txBody>
      </p:sp>
    </p:spTree>
    <p:extLst>
      <p:ext uri="{BB962C8B-B14F-4D97-AF65-F5344CB8AC3E}">
        <p14:creationId xmlns:p14="http://schemas.microsoft.com/office/powerpoint/2010/main" val="230761317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11201400" cy="533400"/>
          </a:xfrm>
        </p:spPr>
        <p:txBody>
          <a:bodyPr/>
          <a:lstStyle/>
          <a:p>
            <a:r>
              <a:rPr lang="en-US" altLang="zh-CN" dirty="0" smtClean="0"/>
              <a:t>D1.0 </a:t>
            </a:r>
            <a:r>
              <a:rPr lang="en-US" altLang="zh-CN" dirty="0"/>
              <a:t>CR </a:t>
            </a:r>
            <a:r>
              <a:rPr lang="en-US" altLang="zh-CN" dirty="0" smtClean="0"/>
              <a:t>Status</a:t>
            </a:r>
            <a:endParaRPr lang="en-GB" dirty="0"/>
          </a:p>
        </p:txBody>
      </p:sp>
      <p:sp>
        <p:nvSpPr>
          <p:cNvPr id="9218" name="Rectangle 2"/>
          <p:cNvSpPr>
            <a:spLocks noGrp="1" noChangeArrowheads="1"/>
          </p:cNvSpPr>
          <p:nvPr>
            <p:ph idx="1"/>
          </p:nvPr>
        </p:nvSpPr>
        <p:spPr>
          <a:xfrm>
            <a:off x="457200" y="1524000"/>
            <a:ext cx="8229600" cy="4191000"/>
          </a:xfrm>
          <a:ln/>
        </p:spPr>
        <p:txBody>
          <a:bodyPr/>
          <a:lstStyle/>
          <a:p>
            <a:pPr algn="just">
              <a:spcBef>
                <a:spcPts val="0"/>
              </a:spcBef>
              <a:spcAft>
                <a:spcPts val="600"/>
              </a:spcAft>
              <a:buFont typeface="Arial" panose="020B0604020202020204" pitchFamily="34" charset="0"/>
              <a:buChar char="•"/>
            </a:pPr>
            <a:r>
              <a:rPr lang="en-US" sz="2000" dirty="0" smtClean="0"/>
              <a:t>Comment </a:t>
            </a:r>
            <a:r>
              <a:rPr lang="en-US" sz="2000" dirty="0"/>
              <a:t>resolution for </a:t>
            </a:r>
            <a:r>
              <a:rPr lang="en-US" sz="2000" dirty="0" smtClean="0"/>
              <a:t>D1.0 </a:t>
            </a:r>
            <a:r>
              <a:rPr lang="en-US" sz="2000" dirty="0"/>
              <a:t>(802.11bf </a:t>
            </a:r>
            <a:r>
              <a:rPr lang="en-US" sz="2000" dirty="0" smtClean="0"/>
              <a:t>LB272 comments</a:t>
            </a:r>
            <a:r>
              <a:rPr lang="en-US" sz="2000" dirty="0"/>
              <a:t>)</a:t>
            </a:r>
          </a:p>
          <a:p>
            <a:pPr lvl="1" algn="just">
              <a:spcBef>
                <a:spcPts val="0"/>
              </a:spcBef>
              <a:spcAft>
                <a:spcPts val="600"/>
              </a:spcAft>
              <a:buFont typeface="Arial" panose="020B0604020202020204" pitchFamily="34" charset="0"/>
              <a:buChar char="•"/>
            </a:pPr>
            <a:r>
              <a:rPr lang="en-US" altLang="zh-CN" sz="1600" dirty="0" smtClean="0">
                <a:solidFill>
                  <a:srgbClr val="FF0000"/>
                </a:solidFill>
              </a:rPr>
              <a:t>63.2104 </a:t>
            </a:r>
            <a:r>
              <a:rPr lang="en-US" altLang="zh-CN" sz="1600" dirty="0" smtClean="0"/>
              <a:t>% </a:t>
            </a:r>
            <a:r>
              <a:rPr lang="en-US" altLang="zh-CN" sz="1600" dirty="0"/>
              <a:t>of all LB272 comments are now resolved or marked as “ready for motion” </a:t>
            </a:r>
            <a:endParaRPr lang="en-US" altLang="zh-CN" sz="1600" dirty="0" smtClean="0"/>
          </a:p>
          <a:p>
            <a:pPr lvl="1" algn="just">
              <a:spcBef>
                <a:spcPts val="0"/>
              </a:spcBef>
              <a:spcAft>
                <a:spcPts val="600"/>
              </a:spcAft>
              <a:buFont typeface="Arial" panose="020B0604020202020204" pitchFamily="34" charset="0"/>
              <a:buChar char="•"/>
            </a:pPr>
            <a:r>
              <a:rPr lang="en-US" altLang="zh-CN" sz="1600" dirty="0" smtClean="0"/>
              <a:t>(</a:t>
            </a:r>
            <a:r>
              <a:rPr lang="en-US" altLang="zh-CN" sz="1600" dirty="0" smtClean="0">
                <a:solidFill>
                  <a:srgbClr val="FF0000"/>
                </a:solidFill>
              </a:rPr>
              <a:t>823/1302,</a:t>
            </a:r>
            <a:r>
              <a:rPr lang="en-US" altLang="zh-CN" sz="1600" dirty="0" smtClean="0"/>
              <a:t> </a:t>
            </a:r>
            <a:r>
              <a:rPr lang="en-US" altLang="zh-CN" sz="1600" dirty="0"/>
              <a:t>Please refer to the figure)</a:t>
            </a:r>
          </a:p>
          <a:p>
            <a:pPr marL="361950" lvl="1" indent="0" algn="just">
              <a:spcBef>
                <a:spcPts val="0"/>
              </a:spcBef>
              <a:spcAft>
                <a:spcPts val="600"/>
              </a:spcAft>
              <a:buNone/>
            </a:pPr>
            <a:endParaRPr lang="en-US" altLang="zh-CN" sz="1600" dirty="0"/>
          </a:p>
        </p:txBody>
      </p:sp>
      <p:graphicFrame>
        <p:nvGraphicFramePr>
          <p:cNvPr id="3" name="表格 2"/>
          <p:cNvGraphicFramePr>
            <a:graphicFrameLocks noGrp="1"/>
          </p:cNvGraphicFramePr>
          <p:nvPr>
            <p:extLst>
              <p:ext uri="{D42A27DB-BD31-4B8C-83A1-F6EECF244321}">
                <p14:modId xmlns:p14="http://schemas.microsoft.com/office/powerpoint/2010/main" val="3557031018"/>
              </p:ext>
            </p:extLst>
          </p:nvPr>
        </p:nvGraphicFramePr>
        <p:xfrm>
          <a:off x="457200" y="4229100"/>
          <a:ext cx="5410199" cy="2095500"/>
        </p:xfrm>
        <a:graphic>
          <a:graphicData uri="http://schemas.openxmlformats.org/drawingml/2006/table">
            <a:tbl>
              <a:tblPr firstRow="1" firstCol="1" bandRow="1">
                <a:tableStyleId>{616DA210-FB5B-4158-B5E0-FEB733F419BA}</a:tableStyleId>
              </a:tblPr>
              <a:tblGrid>
                <a:gridCol w="795618"/>
                <a:gridCol w="875179"/>
                <a:gridCol w="1267988"/>
                <a:gridCol w="959741"/>
                <a:gridCol w="749674"/>
                <a:gridCol w="761999"/>
              </a:tblGrid>
              <a:tr h="190500">
                <a:tc>
                  <a:txBody>
                    <a:bodyPr/>
                    <a:lstStyle/>
                    <a:p>
                      <a:endParaRPr lang="zh-CN" sz="1100" dirty="0">
                        <a:effectLst/>
                        <a:latin typeface="Times New Roman" panose="02020603050405020304" pitchFamily="18" charset="0"/>
                      </a:endParaRPr>
                    </a:p>
                  </a:txBody>
                  <a:tcPr marL="68580" marR="68580" marT="0" marB="0" anchor="b"/>
                </a:tc>
                <a:tc>
                  <a:txBody>
                    <a:bodyPr/>
                    <a:lstStyle/>
                    <a:p>
                      <a:pPr algn="l">
                        <a:spcAft>
                          <a:spcPts val="0"/>
                        </a:spcAft>
                      </a:pPr>
                      <a:r>
                        <a:rPr lang="en-US" sz="1100">
                          <a:effectLst/>
                        </a:rPr>
                        <a:t>Submitted</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spcAft>
                          <a:spcPts val="0"/>
                        </a:spcAft>
                      </a:pPr>
                      <a:r>
                        <a:rPr lang="en-US" sz="1100" b="1" dirty="0">
                          <a:solidFill>
                            <a:srgbClr val="000000"/>
                          </a:solidFill>
                          <a:effectLst/>
                          <a:latin typeface="Calibri" panose="020F0502020204030204" pitchFamily="34" charset="0"/>
                          <a:ea typeface="宋体" panose="02010600030101010101" pitchFamily="2" charset="-122"/>
                        </a:rPr>
                        <a:t>Ready for Motion</a:t>
                      </a:r>
                      <a:endParaRPr lang="zh-CN" sz="1100" dirty="0">
                        <a:effectLst/>
                        <a:latin typeface="Calibri" panose="020F0502020204030204" pitchFamily="34" charset="0"/>
                        <a:ea typeface="宋体" panose="02010600030101010101" pitchFamily="2" charset="-122"/>
                      </a:endParaRPr>
                    </a:p>
                  </a:txBody>
                  <a:tcPr marL="68580" marR="68580" marT="0" marB="0" anchor="b"/>
                </a:tc>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Approved</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RfM+A</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dirty="0" err="1">
                          <a:effectLst/>
                        </a:rPr>
                        <a:t>PoC</a:t>
                      </a:r>
                      <a:endParaRPr lang="zh-CN" sz="1100" dirty="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Editorial</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dirty="0">
                          <a:effectLst/>
                          <a:latin typeface="Calibri" panose="020F0502020204030204" pitchFamily="34" charset="0"/>
                          <a:ea typeface="宋体" panose="02010600030101010101" pitchFamily="2" charset="-122"/>
                        </a:rPr>
                        <a:t>228</a:t>
                      </a:r>
                      <a:endParaRPr lang="zh-CN" sz="10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216</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216</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a:effectLst/>
                        </a:rPr>
                        <a:t>Claudio</a:t>
                      </a: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OST</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292</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65</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156</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221</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a:effectLst/>
                        </a:rPr>
                        <a:t>Chaoming</a:t>
                      </a: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Instance</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224</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20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100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120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a:effectLst/>
                        </a:rPr>
                        <a:t>Cheng</a:t>
                      </a: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Reporting</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138</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50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50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a:effectLst/>
                        </a:rPr>
                        <a:t>Chris</a:t>
                      </a: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SBP</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67</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1</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49</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50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a:effectLst/>
                        </a:rPr>
                        <a:t>Cheng</a:t>
                      </a: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MLME</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82</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5</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5</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a:effectLst/>
                        </a:rPr>
                        <a:t>Naren</a:t>
                      </a: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DMG</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202</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133</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133</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a:effectLst/>
                        </a:rPr>
                        <a:t>Assaf</a:t>
                      </a: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Misc</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69</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28</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28</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a:effectLst/>
                        </a:rPr>
                        <a:t>Zinan</a:t>
                      </a: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All</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1302</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86</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737</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823</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endParaRPr lang="zh-CN" sz="1100">
                        <a:effectLst/>
                        <a:latin typeface="Times New Roman" panose="02020603050405020304" pitchFamily="18" charset="0"/>
                      </a:endParaRPr>
                    </a:p>
                  </a:txBody>
                  <a:tcPr marL="68580" marR="68580" marT="0" marB="0" anchor="b"/>
                </a:tc>
              </a:tr>
              <a:tr h="190500">
                <a:tc>
                  <a:txBody>
                    <a:bodyPr/>
                    <a:lstStyle/>
                    <a:p>
                      <a:endParaRPr lang="zh-CN" sz="1100" b="1" dirty="0">
                        <a:effectLst/>
                        <a:latin typeface="Times New Roman" panose="02020603050405020304" pitchFamily="18" charset="0"/>
                      </a:endParaRPr>
                    </a:p>
                  </a:txBody>
                  <a:tcPr marL="68580" marR="68580" marT="0" marB="0" anchor="b"/>
                </a:tc>
                <a:tc>
                  <a:txBody>
                    <a:bodyPr/>
                    <a:lstStyle/>
                    <a:p>
                      <a:endParaRPr lang="zh-CN" sz="1000">
                        <a:effectLst/>
                        <a:latin typeface="Times New Roman" panose="02020603050405020304" pitchFamily="18" charset="0"/>
                      </a:endParaRPr>
                    </a:p>
                  </a:txBody>
                  <a:tcPr marL="68580" marR="68580" marT="0" marB="0" anchor="b"/>
                </a:tc>
                <a:tc>
                  <a:txBody>
                    <a:bodyPr/>
                    <a:lstStyle/>
                    <a:p>
                      <a:pPr algn="r">
                        <a:spcAft>
                          <a:spcPts val="0"/>
                        </a:spcAft>
                      </a:pPr>
                      <a:r>
                        <a:rPr lang="en-US" sz="1100" b="1">
                          <a:solidFill>
                            <a:srgbClr val="FF0000"/>
                          </a:solidFill>
                          <a:effectLst/>
                          <a:latin typeface="Calibri" panose="020F0502020204030204" pitchFamily="34" charset="0"/>
                          <a:ea typeface="宋体" panose="02010600030101010101" pitchFamily="2" charset="-122"/>
                        </a:rPr>
                        <a:t>0.066052227</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b="1">
                          <a:solidFill>
                            <a:srgbClr val="FF0000"/>
                          </a:solidFill>
                          <a:effectLst/>
                          <a:latin typeface="Calibri" panose="020F0502020204030204" pitchFamily="34" charset="0"/>
                          <a:ea typeface="宋体" panose="02010600030101010101" pitchFamily="2" charset="-122"/>
                        </a:rPr>
                        <a:t>0.5660522</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b="1" dirty="0">
                          <a:solidFill>
                            <a:srgbClr val="FF0000"/>
                          </a:solidFill>
                          <a:effectLst/>
                          <a:latin typeface="Calibri" panose="020F0502020204030204" pitchFamily="34" charset="0"/>
                          <a:ea typeface="宋体" panose="02010600030101010101" pitchFamily="2" charset="-122"/>
                        </a:rPr>
                        <a:t>0.632104</a:t>
                      </a:r>
                      <a:endParaRPr lang="zh-CN" sz="1000" dirty="0">
                        <a:effectLst/>
                        <a:latin typeface="Calibri" panose="020F0502020204030204" pitchFamily="34" charset="0"/>
                        <a:ea typeface="宋体" panose="02010600030101010101" pitchFamily="2" charset="-122"/>
                      </a:endParaRPr>
                    </a:p>
                  </a:txBody>
                  <a:tcPr marL="68580" marR="68580" marT="0" marB="0" anchor="b"/>
                </a:tc>
                <a:tc>
                  <a:txBody>
                    <a:bodyPr/>
                    <a:lstStyle/>
                    <a:p>
                      <a:endParaRPr lang="zh-CN" sz="1100" b="1" dirty="0">
                        <a:effectLst/>
                        <a:latin typeface="Times New Roman" panose="02020603050405020304" pitchFamily="18" charset="0"/>
                      </a:endParaRPr>
                    </a:p>
                  </a:txBody>
                  <a:tcPr marL="68580" marR="68580" marT="0" marB="0" anchor="b"/>
                </a:tc>
              </a:tr>
            </a:tbl>
          </a:graphicData>
        </a:graphic>
      </p:graphicFrame>
      <p:graphicFrame>
        <p:nvGraphicFramePr>
          <p:cNvPr id="6" name="Chart 6">
            <a:extLst>
              <a:ext uri="{FF2B5EF4-FFF2-40B4-BE49-F238E27FC236}">
                <a16:creationId xmlns="" xmlns:a16="http://schemas.microsoft.com/office/drawing/2014/main" id="{C0807CB6-20C1-45B5-8F67-26150D548148}"/>
              </a:ext>
            </a:extLst>
          </p:cNvPr>
          <p:cNvGraphicFramePr/>
          <p:nvPr>
            <p:extLst/>
          </p:nvPr>
        </p:nvGraphicFramePr>
        <p:xfrm>
          <a:off x="8001000" y="2209800"/>
          <a:ext cx="3962400" cy="41148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3172912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表格 4"/>
          <p:cNvGraphicFramePr>
            <a:graphicFrameLocks noGrp="1"/>
          </p:cNvGraphicFramePr>
          <p:nvPr>
            <p:extLst>
              <p:ext uri="{D42A27DB-BD31-4B8C-83A1-F6EECF244321}">
                <p14:modId xmlns:p14="http://schemas.microsoft.com/office/powerpoint/2010/main" val="3725399371"/>
              </p:ext>
            </p:extLst>
          </p:nvPr>
        </p:nvGraphicFramePr>
        <p:xfrm>
          <a:off x="1917834" y="685800"/>
          <a:ext cx="8356332" cy="5760720"/>
        </p:xfrm>
        <a:graphic>
          <a:graphicData uri="http://schemas.openxmlformats.org/drawingml/2006/table">
            <a:tbl>
              <a:tblPr firstRow="1" firstCol="1" bandRow="1">
                <a:tableStyleId>{616DA210-FB5B-4158-B5E0-FEB733F419BA}</a:tableStyleId>
              </a:tblPr>
              <a:tblGrid>
                <a:gridCol w="1156097"/>
                <a:gridCol w="973554"/>
                <a:gridCol w="1352156"/>
                <a:gridCol w="1044541"/>
                <a:gridCol w="928482"/>
                <a:gridCol w="1419395"/>
                <a:gridCol w="1482107"/>
              </a:tblGrid>
              <a:tr h="140368">
                <a:tc>
                  <a:txBody>
                    <a:bodyPr/>
                    <a:lstStyle/>
                    <a:p>
                      <a:endParaRPr lang="zh-CN" sz="1050" dirty="0">
                        <a:effectLst/>
                        <a:latin typeface="Times New Roman" panose="02020603050405020304" pitchFamily="18" charset="0"/>
                      </a:endParaRPr>
                    </a:p>
                  </a:txBody>
                  <a:tcPr marL="36522" marR="36522" marT="0" marB="0" anchor="b"/>
                </a:tc>
                <a:tc>
                  <a:txBody>
                    <a:bodyPr/>
                    <a:lstStyle/>
                    <a:p>
                      <a:pPr algn="ctr">
                        <a:spcAft>
                          <a:spcPts val="0"/>
                        </a:spcAft>
                      </a:pPr>
                      <a:r>
                        <a:rPr lang="en-US" sz="1050" b="1" dirty="0">
                          <a:solidFill>
                            <a:srgbClr val="000000"/>
                          </a:solidFill>
                          <a:effectLst/>
                          <a:latin typeface="Calibri" panose="020F0502020204030204" pitchFamily="34" charset="0"/>
                          <a:ea typeface="宋体" panose="02010600030101010101" pitchFamily="2" charset="-122"/>
                        </a:rPr>
                        <a:t>Assigned</a:t>
                      </a:r>
                      <a:endParaRPr lang="zh-CN" sz="1050" dirty="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b="1">
                          <a:solidFill>
                            <a:srgbClr val="000000"/>
                          </a:solidFill>
                          <a:effectLst/>
                          <a:latin typeface="Calibri" panose="020F0502020204030204" pitchFamily="34" charset="0"/>
                          <a:ea typeface="宋体" panose="02010600030101010101" pitchFamily="2" charset="-122"/>
                        </a:rPr>
                        <a:t>Ready for Motion</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b="1">
                          <a:solidFill>
                            <a:srgbClr val="000000"/>
                          </a:solidFill>
                          <a:effectLst/>
                          <a:latin typeface="Calibri" panose="020F0502020204030204" pitchFamily="34" charset="0"/>
                          <a:ea typeface="宋体" panose="02010600030101010101" pitchFamily="2" charset="-122"/>
                        </a:rPr>
                        <a:t>Approved</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b="1">
                          <a:solidFill>
                            <a:srgbClr val="000000"/>
                          </a:solidFill>
                          <a:effectLst/>
                          <a:latin typeface="Calibri" panose="020F0502020204030204" pitchFamily="34" charset="0"/>
                          <a:ea typeface="宋体" panose="02010600030101010101" pitchFamily="2" charset="-122"/>
                        </a:rPr>
                        <a:t>RfM+A</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b="1" dirty="0">
                          <a:solidFill>
                            <a:srgbClr val="0000FF"/>
                          </a:solidFill>
                          <a:effectLst/>
                          <a:latin typeface="Calibri" panose="020F0502020204030204" pitchFamily="34" charset="0"/>
                          <a:ea typeface="宋体" panose="02010600030101010101" pitchFamily="2" charset="-122"/>
                        </a:rPr>
                        <a:t>Before/at May interim</a:t>
                      </a:r>
                      <a:endParaRPr lang="zh-CN" sz="1050" dirty="0">
                        <a:solidFill>
                          <a:srgbClr val="0000FF"/>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b="1" dirty="0">
                          <a:solidFill>
                            <a:srgbClr val="0000FF"/>
                          </a:solidFill>
                          <a:effectLst/>
                          <a:latin typeface="Calibri" panose="020F0502020204030204" pitchFamily="34" charset="0"/>
                          <a:ea typeface="宋体" panose="02010600030101010101" pitchFamily="2" charset="-122"/>
                        </a:rPr>
                        <a:t>Before/at July plenary</a:t>
                      </a:r>
                      <a:endParaRPr lang="zh-CN" sz="1050" dirty="0">
                        <a:solidFill>
                          <a:srgbClr val="0000FF"/>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err="1">
                          <a:effectLst/>
                          <a:latin typeface="Calibri" panose="020F0502020204030204" pitchFamily="34" charset="0"/>
                          <a:ea typeface="宋体" panose="02010600030101010101" pitchFamily="2" charset="-122"/>
                        </a:rPr>
                        <a:t>Alecs</a:t>
                      </a:r>
                      <a:endParaRPr lang="zh-CN" sz="105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dirty="0">
                          <a:effectLst/>
                          <a:latin typeface="Calibri" panose="020F0502020204030204" pitchFamily="34" charset="0"/>
                          <a:ea typeface="宋体" panose="02010600030101010101" pitchFamily="2" charset="-122"/>
                        </a:rPr>
                        <a:t>24</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23</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23</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24</a:t>
                      </a:r>
                      <a:endParaRPr lang="zh-CN" sz="1050" strike="sngStrike"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a:solidFill>
                            <a:srgbClr val="000000"/>
                          </a:solidFill>
                          <a:effectLst/>
                          <a:latin typeface="Calibri" panose="020F0502020204030204" pitchFamily="34" charset="0"/>
                          <a:ea typeface="宋体" panose="02010600030101010101" pitchFamily="2" charset="-122"/>
                        </a:rPr>
                        <a:t>Ali</a:t>
                      </a:r>
                      <a:endParaRPr lang="zh-CN" sz="1050" dirty="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dirty="0">
                          <a:solidFill>
                            <a:srgbClr val="000000"/>
                          </a:solidFill>
                          <a:effectLst/>
                          <a:latin typeface="Calibri" panose="020F0502020204030204" pitchFamily="34" charset="0"/>
                          <a:ea typeface="宋体" panose="02010600030101010101" pitchFamily="2" charset="-122"/>
                        </a:rPr>
                        <a:t>8</a:t>
                      </a:r>
                      <a:endParaRPr lang="zh-CN" sz="900" dirty="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8</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8</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8</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92D050"/>
                    </a:solidFill>
                  </a:tcPr>
                </a:tc>
              </a:tr>
              <a:tr h="140368">
                <a:tc>
                  <a:txBody>
                    <a:bodyPr/>
                    <a:lstStyle/>
                    <a:p>
                      <a:pPr>
                        <a:spcAft>
                          <a:spcPts val="0"/>
                        </a:spcAft>
                      </a:pPr>
                      <a:r>
                        <a:rPr lang="en-US" sz="1050" dirty="0" err="1">
                          <a:solidFill>
                            <a:schemeClr val="tx1"/>
                          </a:solidFill>
                          <a:effectLst/>
                          <a:latin typeface="Calibri" panose="020F0502020204030204" pitchFamily="34" charset="0"/>
                          <a:ea typeface="宋体" panose="02010600030101010101" pitchFamily="2" charset="-122"/>
                        </a:rPr>
                        <a:t>Anirud</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dirty="0">
                          <a:effectLst/>
                          <a:latin typeface="Calibri" panose="020F0502020204030204" pitchFamily="34" charset="0"/>
                          <a:ea typeface="宋体" panose="02010600030101010101" pitchFamily="2" charset="-122"/>
                        </a:rPr>
                        <a:t>24</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dirty="0">
                          <a:effectLst/>
                          <a:latin typeface="Calibri" panose="020F0502020204030204" pitchFamily="34" charset="0"/>
                          <a:ea typeface="宋体" panose="02010600030101010101" pitchFamily="2" charset="-122"/>
                        </a:rPr>
                        <a:t>4</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16</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dirty="0">
                          <a:effectLst/>
                          <a:latin typeface="Calibri" panose="020F0502020204030204" pitchFamily="34" charset="0"/>
                          <a:ea typeface="宋体" panose="02010600030101010101" pitchFamily="2" charset="-122"/>
                        </a:rPr>
                        <a:t>20</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24</a:t>
                      </a:r>
                      <a:endParaRPr lang="zh-CN" sz="1050" strike="sngStrike"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a:solidFill>
                            <a:schemeClr val="tx1"/>
                          </a:solidFill>
                          <a:effectLst/>
                          <a:latin typeface="Calibri" panose="020F0502020204030204" pitchFamily="34" charset="0"/>
                          <a:ea typeface="宋体" panose="02010600030101010101" pitchFamily="2" charset="-122"/>
                        </a:rPr>
                        <a:t>Assaf</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dirty="0">
                          <a:effectLst/>
                          <a:latin typeface="Calibri" panose="020F0502020204030204" pitchFamily="34" charset="0"/>
                          <a:ea typeface="宋体" panose="02010600030101010101" pitchFamily="2" charset="-122"/>
                        </a:rPr>
                        <a:t>103</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dirty="0">
                          <a:effectLst/>
                          <a:latin typeface="Calibri" panose="020F0502020204030204" pitchFamily="34" charset="0"/>
                          <a:ea typeface="宋体" panose="02010600030101010101" pitchFamily="2" charset="-122"/>
                        </a:rPr>
                        <a:t>0</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77</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dirty="0">
                          <a:effectLst/>
                          <a:latin typeface="Calibri" panose="020F0502020204030204" pitchFamily="34" charset="0"/>
                          <a:ea typeface="宋体" panose="02010600030101010101" pitchFamily="2" charset="-122"/>
                        </a:rPr>
                        <a:t>77</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83</a:t>
                      </a:r>
                      <a:endParaRPr lang="zh-CN" sz="1050" strike="sngStrike"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20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a:solidFill>
                            <a:schemeClr val="tx1"/>
                          </a:solidFill>
                          <a:effectLst/>
                          <a:latin typeface="Calibri" panose="020F0502020204030204" pitchFamily="34" charset="0"/>
                          <a:ea typeface="宋体" panose="02010600030101010101" pitchFamily="2" charset="-122"/>
                        </a:rPr>
                        <a:t>Atsushi</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FF0000"/>
                    </a:solidFill>
                  </a:tcPr>
                </a:tc>
                <a:tc>
                  <a:txBody>
                    <a:bodyPr/>
                    <a:lstStyle/>
                    <a:p>
                      <a:pPr algn="r">
                        <a:spcAft>
                          <a:spcPts val="0"/>
                        </a:spcAft>
                      </a:pPr>
                      <a:r>
                        <a:rPr lang="en-US" sz="1050" dirty="0">
                          <a:effectLst/>
                          <a:latin typeface="Calibri" panose="020F0502020204030204" pitchFamily="34" charset="0"/>
                          <a:ea typeface="宋体" panose="02010600030101010101" pitchFamily="2" charset="-122"/>
                        </a:rPr>
                        <a:t>7</a:t>
                      </a:r>
                      <a:endParaRPr lang="zh-CN" sz="900" dirty="0">
                        <a:effectLst/>
                        <a:latin typeface="Calibri" panose="020F0502020204030204" pitchFamily="34" charset="0"/>
                        <a:ea typeface="宋体" panose="02010600030101010101" pitchFamily="2" charset="-122"/>
                      </a:endParaRPr>
                    </a:p>
                  </a:txBody>
                  <a:tcPr marL="68580" marR="68580" marT="0" marB="0" anchor="b">
                    <a:solidFill>
                      <a:srgbClr val="FF0000"/>
                    </a:solidFill>
                  </a:tcPr>
                </a:tc>
                <a:tc>
                  <a:txBody>
                    <a:bodyPr/>
                    <a:lstStyle/>
                    <a:p>
                      <a:pPr algn="r">
                        <a:spcAft>
                          <a:spcPts val="0"/>
                        </a:spcAft>
                      </a:pPr>
                      <a:r>
                        <a:rPr lang="en-US" sz="1050" dirty="0">
                          <a:effectLst/>
                          <a:latin typeface="Calibri" panose="020F0502020204030204" pitchFamily="34" charset="0"/>
                          <a:ea typeface="宋体" panose="02010600030101010101" pitchFamily="2" charset="-122"/>
                        </a:rPr>
                        <a:t>0</a:t>
                      </a:r>
                      <a:endParaRPr lang="zh-CN" sz="900" dirty="0">
                        <a:effectLst/>
                        <a:latin typeface="Calibri" panose="020F0502020204030204" pitchFamily="34" charset="0"/>
                        <a:ea typeface="宋体" panose="02010600030101010101" pitchFamily="2" charset="-122"/>
                      </a:endParaRPr>
                    </a:p>
                  </a:txBody>
                  <a:tcPr marL="68580" marR="68580" marT="0" marB="0" anchor="b">
                    <a:solidFill>
                      <a:srgbClr val="FF0000"/>
                    </a:solidFill>
                  </a:tcPr>
                </a:tc>
                <a:tc>
                  <a:txBody>
                    <a:bodyPr/>
                    <a:lstStyle/>
                    <a:p>
                      <a:pPr algn="r">
                        <a:spcAft>
                          <a:spcPts val="0"/>
                        </a:spcAft>
                      </a:pPr>
                      <a:r>
                        <a:rPr lang="en-US" sz="1050" dirty="0">
                          <a:effectLst/>
                          <a:latin typeface="Calibri" panose="020F0502020204030204" pitchFamily="34" charset="0"/>
                          <a:ea typeface="宋体" panose="02010600030101010101" pitchFamily="2" charset="-122"/>
                        </a:rPr>
                        <a:t>0</a:t>
                      </a:r>
                      <a:endParaRPr lang="zh-CN" sz="900" dirty="0">
                        <a:effectLst/>
                        <a:latin typeface="Calibri" panose="020F0502020204030204" pitchFamily="34" charset="0"/>
                        <a:ea typeface="宋体" panose="02010600030101010101" pitchFamily="2" charset="-122"/>
                      </a:endParaRPr>
                    </a:p>
                  </a:txBody>
                  <a:tcPr marL="68580" marR="68580" marT="0" marB="0" anchor="b">
                    <a:solidFill>
                      <a:srgbClr val="FF0000"/>
                    </a:solidFill>
                  </a:tcPr>
                </a:tc>
                <a:tc>
                  <a:txBody>
                    <a:bodyPr/>
                    <a:lstStyle/>
                    <a:p>
                      <a:pPr algn="r">
                        <a:spcAft>
                          <a:spcPts val="0"/>
                        </a:spcAft>
                      </a:pPr>
                      <a:r>
                        <a:rPr lang="en-US" sz="1050" dirty="0">
                          <a:effectLst/>
                          <a:latin typeface="Calibri" panose="020F0502020204030204" pitchFamily="34" charset="0"/>
                          <a:ea typeface="宋体" panose="02010600030101010101" pitchFamily="2" charset="-122"/>
                        </a:rPr>
                        <a:t>0</a:t>
                      </a:r>
                      <a:endParaRPr lang="zh-CN" sz="900" dirty="0">
                        <a:effectLst/>
                        <a:latin typeface="Calibri" panose="020F0502020204030204" pitchFamily="34" charset="0"/>
                        <a:ea typeface="宋体" panose="02010600030101010101" pitchFamily="2" charset="-122"/>
                      </a:endParaRPr>
                    </a:p>
                  </a:txBody>
                  <a:tcPr marL="68580" marR="68580" marT="0" marB="0" anchor="b">
                    <a:solidFill>
                      <a:srgbClr val="FF0000"/>
                    </a:solidFill>
                  </a:tcPr>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FF0000"/>
                    </a:solidFill>
                  </a:tcPr>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7</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FF0000"/>
                    </a:solidFill>
                  </a:tcPr>
                </a:tc>
              </a:tr>
              <a:tr h="140368">
                <a:tc>
                  <a:txBody>
                    <a:bodyPr/>
                    <a:lstStyle/>
                    <a:p>
                      <a:pPr>
                        <a:spcAft>
                          <a:spcPts val="0"/>
                        </a:spcAft>
                      </a:pPr>
                      <a:r>
                        <a:rPr lang="en-US" sz="1050" dirty="0">
                          <a:solidFill>
                            <a:schemeClr val="tx1"/>
                          </a:solidFill>
                          <a:effectLst/>
                          <a:latin typeface="Calibri" panose="020F0502020204030204" pitchFamily="34" charset="0"/>
                          <a:ea typeface="宋体" panose="02010600030101010101" pitchFamily="2" charset="-122"/>
                        </a:rPr>
                        <a:t>Chaoming</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dirty="0">
                          <a:effectLst/>
                          <a:latin typeface="Calibri" panose="020F0502020204030204" pitchFamily="34" charset="0"/>
                          <a:ea typeface="宋体" panose="02010600030101010101" pitchFamily="2" charset="-122"/>
                        </a:rPr>
                        <a:t>46</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45</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dirty="0">
                          <a:effectLst/>
                          <a:latin typeface="Calibri" panose="020F0502020204030204" pitchFamily="34" charset="0"/>
                          <a:ea typeface="宋体" panose="02010600030101010101" pitchFamily="2" charset="-122"/>
                        </a:rPr>
                        <a:t>45</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46</a:t>
                      </a:r>
                      <a:endParaRPr lang="zh-CN" sz="1050" strike="sngStrike"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a:solidFill>
                            <a:schemeClr val="tx1"/>
                          </a:solidFill>
                          <a:effectLst/>
                          <a:latin typeface="Calibri" panose="020F0502020204030204" pitchFamily="34" charset="0"/>
                          <a:ea typeface="宋体" panose="02010600030101010101" pitchFamily="2" charset="-122"/>
                        </a:rPr>
                        <a:t>Cheng</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dirty="0">
                          <a:effectLst/>
                          <a:latin typeface="Calibri" panose="020F0502020204030204" pitchFamily="34" charset="0"/>
                          <a:ea typeface="宋体" panose="02010600030101010101" pitchFamily="2" charset="-122"/>
                        </a:rPr>
                        <a:t>100</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97</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98</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76</a:t>
                      </a:r>
                      <a:endParaRPr lang="zh-CN" sz="1050" strike="sngStrike"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24</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52400">
                <a:tc>
                  <a:txBody>
                    <a:bodyPr/>
                    <a:lstStyle/>
                    <a:p>
                      <a:pPr>
                        <a:spcAft>
                          <a:spcPts val="0"/>
                        </a:spcAft>
                      </a:pPr>
                      <a:r>
                        <a:rPr lang="en-US" sz="1050" dirty="0">
                          <a:solidFill>
                            <a:schemeClr val="tx1"/>
                          </a:solidFill>
                          <a:effectLst/>
                          <a:latin typeface="Calibri" panose="020F0502020204030204" pitchFamily="34" charset="0"/>
                          <a:ea typeface="宋体" panose="02010600030101010101" pitchFamily="2" charset="-122"/>
                        </a:rPr>
                        <a:t>Chris</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dirty="0">
                          <a:effectLst/>
                          <a:latin typeface="Calibri" panose="020F0502020204030204" pitchFamily="34" charset="0"/>
                          <a:ea typeface="宋体" panose="02010600030101010101" pitchFamily="2" charset="-122"/>
                        </a:rPr>
                        <a:t>28</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4</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dirty="0">
                          <a:effectLst/>
                          <a:latin typeface="Calibri" panose="020F0502020204030204" pitchFamily="34" charset="0"/>
                          <a:ea typeface="宋体" panose="02010600030101010101" pitchFamily="2" charset="-122"/>
                        </a:rPr>
                        <a:t>4</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19</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9</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a:solidFill>
                            <a:schemeClr val="tx1"/>
                          </a:solidFill>
                          <a:effectLst/>
                          <a:latin typeface="Calibri" panose="020F0502020204030204" pitchFamily="34" charset="0"/>
                          <a:ea typeface="宋体" panose="02010600030101010101" pitchFamily="2" charset="-122"/>
                        </a:rPr>
                        <a:t>Claudio (E)</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dirty="0">
                          <a:solidFill>
                            <a:schemeClr val="tx1"/>
                          </a:solidFill>
                          <a:effectLst/>
                          <a:latin typeface="Calibri" panose="020F0502020204030204" pitchFamily="34" charset="0"/>
                          <a:ea typeface="宋体" panose="02010600030101010101" pitchFamily="2" charset="-122"/>
                        </a:rPr>
                        <a:t>226</a:t>
                      </a:r>
                      <a:endParaRPr lang="zh-CN" sz="90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solidFill>
                            <a:schemeClr val="tx1"/>
                          </a:solidFill>
                          <a:effectLst/>
                          <a:latin typeface="Calibri" panose="020F0502020204030204" pitchFamily="34" charset="0"/>
                          <a:ea typeface="宋体" panose="02010600030101010101" pitchFamily="2" charset="-122"/>
                        </a:rPr>
                        <a:t>0</a:t>
                      </a:r>
                      <a:endParaRPr lang="zh-CN" sz="90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solidFill>
                            <a:schemeClr val="tx1"/>
                          </a:solidFill>
                          <a:effectLst/>
                          <a:latin typeface="Calibri" panose="020F0502020204030204" pitchFamily="34" charset="0"/>
                          <a:ea typeface="宋体" panose="02010600030101010101" pitchFamily="2" charset="-122"/>
                        </a:rPr>
                        <a:t>214</a:t>
                      </a:r>
                      <a:endParaRPr lang="zh-CN" sz="90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dirty="0">
                          <a:solidFill>
                            <a:schemeClr val="tx1"/>
                          </a:solidFill>
                          <a:effectLst/>
                          <a:latin typeface="Calibri" panose="020F0502020204030204" pitchFamily="34" charset="0"/>
                          <a:ea typeface="宋体" panose="02010600030101010101" pitchFamily="2" charset="-122"/>
                        </a:rPr>
                        <a:t>214</a:t>
                      </a:r>
                      <a:endParaRPr lang="zh-CN" sz="90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206</a:t>
                      </a:r>
                      <a:endParaRPr lang="zh-CN" sz="1050" strike="sngStrike"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20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a:solidFill>
                            <a:schemeClr val="tx1"/>
                          </a:solidFill>
                          <a:effectLst/>
                          <a:latin typeface="Calibri" panose="020F0502020204030204" pitchFamily="34" charset="0"/>
                          <a:ea typeface="宋体" panose="02010600030101010101" pitchFamily="2" charset="-122"/>
                        </a:rPr>
                        <a:t>Claudio (T)</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dirty="0">
                          <a:solidFill>
                            <a:schemeClr val="tx1"/>
                          </a:solidFill>
                          <a:effectLst/>
                          <a:latin typeface="Calibri" panose="020F0502020204030204" pitchFamily="34" charset="0"/>
                          <a:ea typeface="宋体" panose="02010600030101010101" pitchFamily="2" charset="-122"/>
                        </a:rPr>
                        <a:t>17</a:t>
                      </a:r>
                      <a:endParaRPr lang="zh-CN" sz="90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solidFill>
                            <a:schemeClr val="tx1"/>
                          </a:solidFill>
                          <a:effectLst/>
                          <a:latin typeface="Calibri" panose="020F0502020204030204" pitchFamily="34" charset="0"/>
                          <a:ea typeface="宋体" panose="02010600030101010101" pitchFamily="2" charset="-122"/>
                        </a:rPr>
                        <a:t>0</a:t>
                      </a:r>
                      <a:endParaRPr lang="zh-CN" sz="90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solidFill>
                            <a:schemeClr val="tx1"/>
                          </a:solidFill>
                          <a:effectLst/>
                          <a:latin typeface="Calibri" panose="020F0502020204030204" pitchFamily="34" charset="0"/>
                          <a:ea typeface="宋体" panose="02010600030101010101" pitchFamily="2" charset="-122"/>
                        </a:rPr>
                        <a:t>10</a:t>
                      </a:r>
                      <a:endParaRPr lang="zh-CN" sz="90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dirty="0">
                          <a:solidFill>
                            <a:schemeClr val="tx1"/>
                          </a:solidFill>
                          <a:effectLst/>
                          <a:latin typeface="Calibri" panose="020F0502020204030204" pitchFamily="34" charset="0"/>
                          <a:ea typeface="宋体" panose="02010600030101010101" pitchFamily="2" charset="-122"/>
                        </a:rPr>
                        <a:t>10</a:t>
                      </a:r>
                      <a:endParaRPr lang="zh-CN" sz="90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3</a:t>
                      </a:r>
                      <a:endParaRPr lang="zh-CN" sz="1050" strike="sngStrike"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14</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Dibakar</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dirty="0">
                          <a:effectLst/>
                          <a:latin typeface="Calibri" panose="020F0502020204030204" pitchFamily="34" charset="0"/>
                          <a:ea typeface="宋体" panose="02010600030101010101" pitchFamily="2" charset="-122"/>
                        </a:rPr>
                        <a:t>73</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61</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dirty="0">
                          <a:effectLst/>
                          <a:latin typeface="Calibri" panose="020F0502020204030204" pitchFamily="34" charset="0"/>
                          <a:ea typeface="宋体" panose="02010600030101010101" pitchFamily="2" charset="-122"/>
                        </a:rPr>
                        <a:t>61</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61</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12</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a:effectLst/>
                          <a:latin typeface="Calibri" panose="020F0502020204030204" pitchFamily="34" charset="0"/>
                          <a:ea typeface="宋体" panose="02010600030101010101" pitchFamily="2" charset="-122"/>
                        </a:rPr>
                        <a:t>Dongguk</a:t>
                      </a:r>
                      <a:endParaRPr lang="zh-CN" sz="105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dirty="0">
                          <a:effectLst/>
                          <a:latin typeface="Calibri" panose="020F0502020204030204" pitchFamily="34" charset="0"/>
                          <a:ea typeface="宋体" panose="02010600030101010101" pitchFamily="2" charset="-122"/>
                        </a:rPr>
                        <a:t>22</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19</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dirty="0">
                          <a:effectLst/>
                          <a:latin typeface="Calibri" panose="020F0502020204030204" pitchFamily="34" charset="0"/>
                          <a:ea typeface="宋体" panose="02010600030101010101" pitchFamily="2" charset="-122"/>
                        </a:rPr>
                        <a:t>19</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19</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3</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a:effectLst/>
                          <a:latin typeface="Calibri" panose="020F0502020204030204" pitchFamily="34" charset="0"/>
                          <a:ea typeface="宋体" panose="02010600030101010101" pitchFamily="2" charset="-122"/>
                        </a:rPr>
                        <a:t>Dong </a:t>
                      </a:r>
                      <a:endParaRPr lang="zh-CN" sz="1050" dirty="0">
                        <a:effectLst/>
                        <a:latin typeface="Calibri" panose="020F0502020204030204" pitchFamily="34" charset="0"/>
                        <a:ea typeface="宋体" panose="02010600030101010101" pitchFamily="2" charset="-122"/>
                      </a:endParaRPr>
                    </a:p>
                  </a:txBody>
                  <a:tcPr marL="68580" marR="68580" marT="0" marB="0" anchor="b">
                    <a:solidFill>
                      <a:srgbClr val="FF0000"/>
                    </a:solidFill>
                  </a:tcPr>
                </a:tc>
                <a:tc>
                  <a:txBody>
                    <a:bodyPr/>
                    <a:lstStyle/>
                    <a:p>
                      <a:pPr algn="r">
                        <a:spcAft>
                          <a:spcPts val="0"/>
                        </a:spcAft>
                      </a:pPr>
                      <a:r>
                        <a:rPr lang="en-US" sz="1050" dirty="0">
                          <a:effectLst/>
                          <a:latin typeface="Calibri" panose="020F0502020204030204" pitchFamily="34" charset="0"/>
                          <a:ea typeface="宋体" panose="02010600030101010101" pitchFamily="2" charset="-122"/>
                        </a:rPr>
                        <a:t>47</a:t>
                      </a:r>
                      <a:endParaRPr lang="zh-CN" sz="900" dirty="0">
                        <a:effectLst/>
                        <a:latin typeface="Calibri" panose="020F0502020204030204" pitchFamily="34" charset="0"/>
                        <a:ea typeface="宋体" panose="02010600030101010101" pitchFamily="2" charset="-122"/>
                      </a:endParaRPr>
                    </a:p>
                  </a:txBody>
                  <a:tcPr marL="68580" marR="68580" marT="0" marB="0" anchor="b">
                    <a:solidFill>
                      <a:srgbClr val="FF0000"/>
                    </a:solidFill>
                  </a:tcPr>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solidFill>
                      <a:srgbClr val="FF0000"/>
                    </a:solidFill>
                  </a:tcPr>
                </a:tc>
                <a:tc>
                  <a:txBody>
                    <a:bodyPr/>
                    <a:lstStyle/>
                    <a:p>
                      <a:pPr algn="r">
                        <a:spcAft>
                          <a:spcPts val="0"/>
                        </a:spcAft>
                      </a:pPr>
                      <a:r>
                        <a:rPr lang="en-US" sz="1050" dirty="0">
                          <a:effectLst/>
                          <a:latin typeface="Calibri" panose="020F0502020204030204" pitchFamily="34" charset="0"/>
                          <a:ea typeface="宋体" panose="02010600030101010101" pitchFamily="2" charset="-122"/>
                        </a:rPr>
                        <a:t>0</a:t>
                      </a:r>
                      <a:endParaRPr lang="zh-CN" sz="900" dirty="0">
                        <a:effectLst/>
                        <a:latin typeface="Calibri" panose="020F0502020204030204" pitchFamily="34" charset="0"/>
                        <a:ea typeface="宋体" panose="02010600030101010101" pitchFamily="2" charset="-122"/>
                      </a:endParaRPr>
                    </a:p>
                  </a:txBody>
                  <a:tcPr marL="68580" marR="68580" marT="0" marB="0" anchor="b">
                    <a:solidFill>
                      <a:srgbClr val="FF0000"/>
                    </a:solidFill>
                  </a:tcPr>
                </a:tc>
                <a:tc>
                  <a:txBody>
                    <a:bodyPr/>
                    <a:lstStyle/>
                    <a:p>
                      <a:pPr algn="r">
                        <a:spcAft>
                          <a:spcPts val="0"/>
                        </a:spcAft>
                      </a:pPr>
                      <a:r>
                        <a:rPr lang="en-US" sz="1050" dirty="0">
                          <a:effectLst/>
                          <a:latin typeface="Calibri" panose="020F0502020204030204" pitchFamily="34" charset="0"/>
                          <a:ea typeface="宋体" panose="02010600030101010101" pitchFamily="2" charset="-122"/>
                        </a:rPr>
                        <a:t>0</a:t>
                      </a:r>
                      <a:endParaRPr lang="zh-CN" sz="900" dirty="0">
                        <a:effectLst/>
                        <a:latin typeface="Calibri" panose="020F0502020204030204" pitchFamily="34" charset="0"/>
                        <a:ea typeface="宋体" panose="02010600030101010101" pitchFamily="2" charset="-122"/>
                      </a:endParaRPr>
                    </a:p>
                  </a:txBody>
                  <a:tcPr marL="68580" marR="68580" marT="0" marB="0" anchor="b">
                    <a:solidFill>
                      <a:srgbClr val="FF0000"/>
                    </a:solidFill>
                  </a:tcPr>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47</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FF0000"/>
                    </a:solidFill>
                  </a:tcPr>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FF0000"/>
                    </a:solidFill>
                  </a:tcPr>
                </a:tc>
              </a:tr>
              <a:tr h="140368">
                <a:tc>
                  <a:txBody>
                    <a:bodyPr/>
                    <a:lstStyle/>
                    <a:p>
                      <a:pPr>
                        <a:spcAft>
                          <a:spcPts val="0"/>
                        </a:spcAft>
                      </a:pPr>
                      <a:r>
                        <a:rPr lang="en-US" sz="1050">
                          <a:effectLst/>
                          <a:latin typeface="Calibri" panose="020F0502020204030204" pitchFamily="34" charset="0"/>
                          <a:ea typeface="宋体" panose="02010600030101010101" pitchFamily="2" charset="-122"/>
                        </a:rPr>
                        <a:t>Junghoon</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dirty="0">
                          <a:effectLst/>
                          <a:latin typeface="Calibri" panose="020F0502020204030204" pitchFamily="34" charset="0"/>
                          <a:ea typeface="宋体" panose="02010600030101010101" pitchFamily="2" charset="-122"/>
                        </a:rPr>
                        <a:t>35</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19</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dirty="0">
                          <a:effectLst/>
                          <a:latin typeface="Calibri" panose="020F0502020204030204" pitchFamily="34" charset="0"/>
                          <a:ea typeface="宋体" panose="02010600030101010101" pitchFamily="2" charset="-122"/>
                        </a:rPr>
                        <a:t>19</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35</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Josh</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dirty="0">
                          <a:effectLst/>
                          <a:latin typeface="Calibri" panose="020F0502020204030204" pitchFamily="34" charset="0"/>
                          <a:ea typeface="宋体" panose="02010600030101010101" pitchFamily="2" charset="-122"/>
                        </a:rPr>
                        <a:t>5</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4</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dirty="0">
                          <a:effectLst/>
                          <a:latin typeface="Calibri" panose="020F0502020204030204" pitchFamily="34" charset="0"/>
                          <a:ea typeface="宋体" panose="02010600030101010101" pitchFamily="2" charset="-122"/>
                        </a:rPr>
                        <a:t>4</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5</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a:solidFill>
                            <a:schemeClr val="tx1"/>
                          </a:solidFill>
                          <a:effectLst/>
                          <a:latin typeface="Calibri" panose="020F0502020204030204" pitchFamily="34" charset="0"/>
                          <a:ea typeface="宋体" panose="02010600030101010101" pitchFamily="2" charset="-122"/>
                        </a:rPr>
                        <a:t>Mahmoud</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dirty="0">
                          <a:effectLst/>
                          <a:latin typeface="Calibri" panose="020F0502020204030204" pitchFamily="34" charset="0"/>
                          <a:ea typeface="宋体" panose="02010600030101010101" pitchFamily="2" charset="-122"/>
                        </a:rPr>
                        <a:t>80</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42</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dirty="0">
                          <a:effectLst/>
                          <a:latin typeface="Calibri" panose="020F0502020204030204" pitchFamily="34" charset="0"/>
                          <a:ea typeface="宋体" panose="02010600030101010101" pitchFamily="2" charset="-122"/>
                        </a:rPr>
                        <a:t>43</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43</a:t>
                      </a:r>
                      <a:endParaRPr lang="zh-CN" sz="1050" strike="sngStrike"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37</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err="1">
                          <a:solidFill>
                            <a:schemeClr val="tx1"/>
                          </a:solidFill>
                          <a:effectLst/>
                          <a:latin typeface="Calibri" panose="020F0502020204030204" pitchFamily="34" charset="0"/>
                          <a:ea typeface="宋体" panose="02010600030101010101" pitchFamily="2" charset="-122"/>
                        </a:rPr>
                        <a:t>Mengshi</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dirty="0">
                          <a:effectLst/>
                          <a:latin typeface="Calibri" panose="020F0502020204030204" pitchFamily="34" charset="0"/>
                          <a:ea typeface="宋体" panose="02010600030101010101" pitchFamily="2" charset="-122"/>
                        </a:rPr>
                        <a:t>32</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14</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dirty="0">
                          <a:effectLst/>
                          <a:latin typeface="Calibri" panose="020F0502020204030204" pitchFamily="34" charset="0"/>
                          <a:ea typeface="宋体" panose="02010600030101010101" pitchFamily="2" charset="-122"/>
                        </a:rPr>
                        <a:t>14</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16</a:t>
                      </a:r>
                      <a:endParaRPr lang="zh-CN" sz="1050" strike="sngStrike"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16</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52400">
                <a:tc>
                  <a:txBody>
                    <a:bodyPr/>
                    <a:lstStyle/>
                    <a:p>
                      <a:pPr>
                        <a:spcAft>
                          <a:spcPts val="0"/>
                        </a:spcAft>
                      </a:pPr>
                      <a:r>
                        <a:rPr lang="en-US" sz="1050" dirty="0">
                          <a:solidFill>
                            <a:schemeClr val="tx1"/>
                          </a:solidFill>
                          <a:effectLst/>
                          <a:latin typeface="Calibri" panose="020F0502020204030204" pitchFamily="34" charset="0"/>
                          <a:ea typeface="宋体" panose="02010600030101010101" pitchFamily="2" charset="-122"/>
                        </a:rPr>
                        <a:t>Naren</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dirty="0">
                          <a:solidFill>
                            <a:schemeClr val="tx1"/>
                          </a:solidFill>
                          <a:effectLst/>
                          <a:latin typeface="Calibri" panose="020F0502020204030204" pitchFamily="34" charset="0"/>
                          <a:ea typeface="宋体" panose="02010600030101010101" pitchFamily="2" charset="-122"/>
                        </a:rPr>
                        <a:t>126</a:t>
                      </a:r>
                      <a:endParaRPr lang="zh-CN" sz="90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solidFill>
                            <a:schemeClr val="tx1"/>
                          </a:solidFill>
                          <a:effectLst/>
                          <a:latin typeface="Calibri" panose="020F0502020204030204" pitchFamily="34" charset="0"/>
                          <a:ea typeface="宋体" panose="02010600030101010101" pitchFamily="2" charset="-122"/>
                        </a:rPr>
                        <a:t>0</a:t>
                      </a:r>
                      <a:endParaRPr lang="zh-CN" sz="90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solidFill>
                            <a:schemeClr val="tx1"/>
                          </a:solidFill>
                          <a:effectLst/>
                          <a:latin typeface="Calibri" panose="020F0502020204030204" pitchFamily="34" charset="0"/>
                          <a:ea typeface="宋体" panose="02010600030101010101" pitchFamily="2" charset="-122"/>
                        </a:rPr>
                        <a:t>28</a:t>
                      </a:r>
                      <a:endParaRPr lang="zh-CN" sz="90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dirty="0">
                          <a:solidFill>
                            <a:schemeClr val="tx1"/>
                          </a:solidFill>
                          <a:effectLst/>
                          <a:latin typeface="Calibri" panose="020F0502020204030204" pitchFamily="34" charset="0"/>
                          <a:ea typeface="宋体" panose="02010600030101010101" pitchFamily="2" charset="-122"/>
                        </a:rPr>
                        <a:t>28</a:t>
                      </a:r>
                      <a:endParaRPr lang="zh-CN" sz="90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100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26</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a:effectLst/>
                          <a:latin typeface="Calibri" panose="020F0502020204030204" pitchFamily="34" charset="0"/>
                          <a:ea typeface="宋体" panose="02010600030101010101" pitchFamily="2" charset="-122"/>
                        </a:rPr>
                        <a:t>Ning </a:t>
                      </a:r>
                      <a:endParaRPr lang="zh-CN" sz="1050" dirty="0">
                        <a:effectLst/>
                        <a:latin typeface="Calibri" panose="020F0502020204030204" pitchFamily="34" charset="0"/>
                        <a:ea typeface="宋体" panose="02010600030101010101" pitchFamily="2" charset="-122"/>
                      </a:endParaRPr>
                    </a:p>
                  </a:txBody>
                  <a:tcPr marL="68580" marR="68580" marT="0" marB="0" anchor="b">
                    <a:solidFill>
                      <a:srgbClr val="FF0000"/>
                    </a:solidFill>
                  </a:tcPr>
                </a:tc>
                <a:tc>
                  <a:txBody>
                    <a:bodyPr/>
                    <a:lstStyle/>
                    <a:p>
                      <a:pPr algn="r">
                        <a:spcAft>
                          <a:spcPts val="0"/>
                        </a:spcAft>
                      </a:pPr>
                      <a:r>
                        <a:rPr lang="en-US" sz="1050" dirty="0">
                          <a:effectLst/>
                          <a:latin typeface="Calibri" panose="020F0502020204030204" pitchFamily="34" charset="0"/>
                          <a:ea typeface="宋体" panose="02010600030101010101" pitchFamily="2" charset="-122"/>
                        </a:rPr>
                        <a:t>18</a:t>
                      </a:r>
                      <a:endParaRPr lang="zh-CN" sz="900" dirty="0">
                        <a:effectLst/>
                        <a:latin typeface="Calibri" panose="020F0502020204030204" pitchFamily="34" charset="0"/>
                        <a:ea typeface="宋体" panose="02010600030101010101" pitchFamily="2" charset="-122"/>
                      </a:endParaRPr>
                    </a:p>
                  </a:txBody>
                  <a:tcPr marL="68580" marR="68580" marT="0" marB="0" anchor="b">
                    <a:solidFill>
                      <a:srgbClr val="FF0000"/>
                    </a:solidFill>
                  </a:tcPr>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solidFill>
                      <a:srgbClr val="FF0000"/>
                    </a:solidFill>
                  </a:tcPr>
                </a:tc>
                <a:tc>
                  <a:txBody>
                    <a:bodyPr/>
                    <a:lstStyle/>
                    <a:p>
                      <a:pPr algn="r">
                        <a:spcAft>
                          <a:spcPts val="0"/>
                        </a:spcAft>
                      </a:pPr>
                      <a:r>
                        <a:rPr lang="en-US" sz="1050" dirty="0">
                          <a:effectLst/>
                          <a:latin typeface="Calibri" panose="020F0502020204030204" pitchFamily="34" charset="0"/>
                          <a:ea typeface="宋体" panose="02010600030101010101" pitchFamily="2" charset="-122"/>
                        </a:rPr>
                        <a:t>0</a:t>
                      </a:r>
                      <a:endParaRPr lang="zh-CN" sz="900" dirty="0">
                        <a:effectLst/>
                        <a:latin typeface="Calibri" panose="020F0502020204030204" pitchFamily="34" charset="0"/>
                        <a:ea typeface="宋体" panose="02010600030101010101" pitchFamily="2" charset="-122"/>
                      </a:endParaRPr>
                    </a:p>
                  </a:txBody>
                  <a:tcPr marL="68580" marR="68580" marT="0" marB="0" anchor="b">
                    <a:solidFill>
                      <a:srgbClr val="FF0000"/>
                    </a:solidFill>
                  </a:tcPr>
                </a:tc>
                <a:tc>
                  <a:txBody>
                    <a:bodyPr/>
                    <a:lstStyle/>
                    <a:p>
                      <a:pPr algn="r">
                        <a:spcAft>
                          <a:spcPts val="0"/>
                        </a:spcAft>
                      </a:pPr>
                      <a:r>
                        <a:rPr lang="en-US" sz="1050" dirty="0">
                          <a:effectLst/>
                          <a:latin typeface="Calibri" panose="020F0502020204030204" pitchFamily="34" charset="0"/>
                          <a:ea typeface="宋体" panose="02010600030101010101" pitchFamily="2" charset="-122"/>
                        </a:rPr>
                        <a:t>0</a:t>
                      </a:r>
                      <a:endParaRPr lang="zh-CN" sz="900" dirty="0">
                        <a:effectLst/>
                        <a:latin typeface="Calibri" panose="020F0502020204030204" pitchFamily="34" charset="0"/>
                        <a:ea typeface="宋体" panose="02010600030101010101" pitchFamily="2" charset="-122"/>
                      </a:endParaRPr>
                    </a:p>
                  </a:txBody>
                  <a:tcPr marL="68580" marR="68580" marT="0" marB="0" anchor="b">
                    <a:solidFill>
                      <a:srgbClr val="FF0000"/>
                    </a:solidFill>
                  </a:tcPr>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12</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FF0000"/>
                    </a:solidFill>
                  </a:tcPr>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6</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FF0000"/>
                    </a:solidFill>
                  </a:tcPr>
                </a:tc>
              </a:tr>
              <a:tr h="140368">
                <a:tc>
                  <a:txBody>
                    <a:bodyPr/>
                    <a:lstStyle/>
                    <a:p>
                      <a:pPr>
                        <a:spcAft>
                          <a:spcPts val="0"/>
                        </a:spcAft>
                      </a:pPr>
                      <a:r>
                        <a:rPr lang="en-US" sz="1050" dirty="0">
                          <a:effectLst/>
                          <a:latin typeface="Calibri" panose="020F0502020204030204" pitchFamily="34" charset="0"/>
                          <a:ea typeface="宋体" panose="02010600030101010101" pitchFamily="2" charset="-122"/>
                        </a:rPr>
                        <a:t>Osama</a:t>
                      </a:r>
                      <a:endParaRPr lang="zh-CN" sz="1050" dirty="0">
                        <a:effectLst/>
                        <a:latin typeface="Calibri" panose="020F0502020204030204" pitchFamily="34" charset="0"/>
                        <a:ea typeface="宋体" panose="02010600030101010101" pitchFamily="2" charset="-122"/>
                      </a:endParaRPr>
                    </a:p>
                  </a:txBody>
                  <a:tcPr marL="68580" marR="68580" marT="0" marB="0" anchor="b">
                    <a:solidFill>
                      <a:srgbClr val="FF0000"/>
                    </a:solidFill>
                  </a:tcPr>
                </a:tc>
                <a:tc>
                  <a:txBody>
                    <a:bodyPr/>
                    <a:lstStyle/>
                    <a:p>
                      <a:pPr algn="r">
                        <a:spcAft>
                          <a:spcPts val="0"/>
                        </a:spcAft>
                      </a:pPr>
                      <a:r>
                        <a:rPr lang="en-US" sz="1050" dirty="0">
                          <a:effectLst/>
                          <a:latin typeface="Calibri" panose="020F0502020204030204" pitchFamily="34" charset="0"/>
                          <a:ea typeface="宋体" panose="02010600030101010101" pitchFamily="2" charset="-122"/>
                        </a:rPr>
                        <a:t>34</a:t>
                      </a:r>
                      <a:endParaRPr lang="zh-CN" sz="900" dirty="0">
                        <a:effectLst/>
                        <a:latin typeface="Calibri" panose="020F0502020204030204" pitchFamily="34" charset="0"/>
                        <a:ea typeface="宋体" panose="02010600030101010101" pitchFamily="2" charset="-122"/>
                      </a:endParaRPr>
                    </a:p>
                  </a:txBody>
                  <a:tcPr marL="68580" marR="68580" marT="0" marB="0" anchor="b">
                    <a:solidFill>
                      <a:srgbClr val="FF0000"/>
                    </a:solidFill>
                  </a:tcPr>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solidFill>
                      <a:srgbClr val="FF0000"/>
                    </a:solidFill>
                  </a:tcPr>
                </a:tc>
                <a:tc>
                  <a:txBody>
                    <a:bodyPr/>
                    <a:lstStyle/>
                    <a:p>
                      <a:pPr algn="r">
                        <a:spcAft>
                          <a:spcPts val="0"/>
                        </a:spcAft>
                      </a:pPr>
                      <a:r>
                        <a:rPr lang="en-US" sz="1050" dirty="0">
                          <a:effectLst/>
                          <a:latin typeface="Calibri" panose="020F0502020204030204" pitchFamily="34" charset="0"/>
                          <a:ea typeface="宋体" panose="02010600030101010101" pitchFamily="2" charset="-122"/>
                        </a:rPr>
                        <a:t>0</a:t>
                      </a:r>
                      <a:endParaRPr lang="zh-CN" sz="900" dirty="0">
                        <a:effectLst/>
                        <a:latin typeface="Calibri" panose="020F0502020204030204" pitchFamily="34" charset="0"/>
                        <a:ea typeface="宋体" panose="02010600030101010101" pitchFamily="2" charset="-122"/>
                      </a:endParaRPr>
                    </a:p>
                  </a:txBody>
                  <a:tcPr marL="68580" marR="68580" marT="0" marB="0" anchor="b">
                    <a:solidFill>
                      <a:srgbClr val="FF0000"/>
                    </a:solidFill>
                  </a:tcPr>
                </a:tc>
                <a:tc>
                  <a:txBody>
                    <a:bodyPr/>
                    <a:lstStyle/>
                    <a:p>
                      <a:pPr algn="r">
                        <a:spcAft>
                          <a:spcPts val="0"/>
                        </a:spcAft>
                      </a:pPr>
                      <a:r>
                        <a:rPr lang="en-US" sz="1050" dirty="0">
                          <a:effectLst/>
                          <a:latin typeface="Calibri" panose="020F0502020204030204" pitchFamily="34" charset="0"/>
                          <a:ea typeface="宋体" panose="02010600030101010101" pitchFamily="2" charset="-122"/>
                        </a:rPr>
                        <a:t>0</a:t>
                      </a:r>
                      <a:endParaRPr lang="zh-CN" sz="900" dirty="0">
                        <a:effectLst/>
                        <a:latin typeface="Calibri" panose="020F0502020204030204" pitchFamily="34" charset="0"/>
                        <a:ea typeface="宋体" panose="02010600030101010101" pitchFamily="2" charset="-122"/>
                      </a:endParaRPr>
                    </a:p>
                  </a:txBody>
                  <a:tcPr marL="68580" marR="68580" marT="0" marB="0" anchor="b">
                    <a:solidFill>
                      <a:srgbClr val="FF0000"/>
                    </a:solidFill>
                  </a:tcPr>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8</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FF0000"/>
                    </a:solidFill>
                  </a:tcPr>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26</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FF0000"/>
                    </a:solidFill>
                  </a:tcPr>
                </a:tc>
              </a:tr>
              <a:tr h="140368">
                <a:tc>
                  <a:txBody>
                    <a:bodyPr/>
                    <a:lstStyle/>
                    <a:p>
                      <a:pPr>
                        <a:spcAft>
                          <a:spcPts val="0"/>
                        </a:spcAft>
                      </a:pPr>
                      <a:r>
                        <a:rPr lang="en-US" sz="1050" dirty="0">
                          <a:effectLst/>
                          <a:latin typeface="Calibri" panose="020F0502020204030204" pitchFamily="34" charset="0"/>
                          <a:ea typeface="宋体" panose="02010600030101010101" pitchFamily="2" charset="-122"/>
                        </a:rPr>
                        <a:t>Pei </a:t>
                      </a:r>
                      <a:endParaRPr lang="zh-CN" sz="1050" dirty="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dirty="0">
                          <a:solidFill>
                            <a:srgbClr val="000000"/>
                          </a:solidFill>
                          <a:effectLst/>
                          <a:latin typeface="Calibri" panose="020F0502020204030204" pitchFamily="34" charset="0"/>
                          <a:ea typeface="宋体" panose="02010600030101010101" pitchFamily="2" charset="-122"/>
                        </a:rPr>
                        <a:t>41</a:t>
                      </a:r>
                      <a:endParaRPr lang="zh-CN" sz="900" dirty="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41</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dirty="0">
                          <a:solidFill>
                            <a:srgbClr val="000000"/>
                          </a:solidFill>
                          <a:effectLst/>
                          <a:latin typeface="Calibri" panose="020F0502020204030204" pitchFamily="34" charset="0"/>
                          <a:ea typeface="宋体" panose="02010600030101010101" pitchFamily="2" charset="-122"/>
                        </a:rPr>
                        <a:t>41</a:t>
                      </a:r>
                      <a:endParaRPr lang="zh-CN" sz="900" dirty="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41</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92D050"/>
                    </a:solidFill>
                  </a:tcPr>
                </a:tc>
              </a:tr>
              <a:tr h="140368">
                <a:tc>
                  <a:txBody>
                    <a:bodyPr/>
                    <a:lstStyle/>
                    <a:p>
                      <a:pPr>
                        <a:spcAft>
                          <a:spcPts val="0"/>
                        </a:spcAft>
                      </a:pPr>
                      <a:r>
                        <a:rPr lang="en-US" sz="1050">
                          <a:effectLst/>
                          <a:latin typeface="Calibri" panose="020F0502020204030204" pitchFamily="34" charset="0"/>
                          <a:ea typeface="宋体" panose="02010600030101010101" pitchFamily="2" charset="-122"/>
                        </a:rPr>
                        <a:t>Perry</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dirty="0">
                          <a:effectLst/>
                          <a:latin typeface="Calibri" panose="020F0502020204030204" pitchFamily="34" charset="0"/>
                          <a:ea typeface="宋体" panose="02010600030101010101" pitchFamily="2" charset="-122"/>
                        </a:rPr>
                        <a:t>51</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22</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dirty="0">
                          <a:effectLst/>
                          <a:latin typeface="Calibri" panose="020F0502020204030204" pitchFamily="34" charset="0"/>
                          <a:ea typeface="宋体" panose="02010600030101010101" pitchFamily="2" charset="-122"/>
                        </a:rPr>
                        <a:t>22</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21</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30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Rojan</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dirty="0">
                          <a:effectLst/>
                          <a:latin typeface="Calibri" panose="020F0502020204030204" pitchFamily="34" charset="0"/>
                          <a:ea typeface="宋体" panose="02010600030101010101" pitchFamily="2" charset="-122"/>
                        </a:rPr>
                        <a:t>27</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3</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dirty="0">
                          <a:effectLst/>
                          <a:latin typeface="Calibri" panose="020F0502020204030204" pitchFamily="34" charset="0"/>
                          <a:ea typeface="宋体" panose="02010600030101010101" pitchFamily="2" charset="-122"/>
                        </a:rPr>
                        <a:t>3</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26</a:t>
                      </a:r>
                      <a:endParaRPr lang="zh-CN" sz="1050" strike="sngStrike"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1</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a:solidFill>
                            <a:schemeClr val="tx1"/>
                          </a:solidFill>
                          <a:effectLst/>
                          <a:latin typeface="Calibri" panose="020F0502020204030204" pitchFamily="34" charset="0"/>
                          <a:ea typeface="宋体" panose="02010600030101010101" pitchFamily="2" charset="-122"/>
                        </a:rPr>
                        <a:t>Rui Du</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dirty="0">
                          <a:effectLst/>
                          <a:latin typeface="Calibri" panose="020F0502020204030204" pitchFamily="34" charset="0"/>
                          <a:ea typeface="宋体" panose="02010600030101010101" pitchFamily="2" charset="-122"/>
                        </a:rPr>
                        <a:t>39</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21</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dirty="0">
                          <a:effectLst/>
                          <a:latin typeface="Calibri" panose="020F0502020204030204" pitchFamily="34" charset="0"/>
                          <a:ea typeface="宋体" panose="02010600030101010101" pitchFamily="2" charset="-122"/>
                        </a:rPr>
                        <a:t>21</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20</a:t>
                      </a:r>
                      <a:endParaRPr lang="zh-CN" sz="1050" strike="sngStrike"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19</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a:solidFill>
                            <a:schemeClr val="tx1"/>
                          </a:solidFill>
                          <a:effectLst/>
                          <a:latin typeface="Calibri" panose="020F0502020204030204" pitchFamily="34" charset="0"/>
                          <a:ea typeface="宋体" panose="02010600030101010101" pitchFamily="2" charset="-122"/>
                        </a:rPr>
                        <a:t>Rui Yang</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dirty="0">
                          <a:effectLst/>
                          <a:latin typeface="Calibri" panose="020F0502020204030204" pitchFamily="34" charset="0"/>
                          <a:ea typeface="宋体" panose="02010600030101010101" pitchFamily="2" charset="-122"/>
                        </a:rPr>
                        <a:t>17</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dirty="0">
                          <a:effectLst/>
                          <a:latin typeface="Calibri" panose="020F0502020204030204" pitchFamily="34" charset="0"/>
                          <a:ea typeface="宋体" panose="02010600030101010101" pitchFamily="2" charset="-122"/>
                        </a:rPr>
                        <a:t>0</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dirty="0">
                          <a:effectLst/>
                          <a:latin typeface="Calibri" panose="020F0502020204030204" pitchFamily="34" charset="0"/>
                          <a:ea typeface="宋体" panose="02010600030101010101" pitchFamily="2" charset="-122"/>
                        </a:rPr>
                        <a:t>2</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17</a:t>
                      </a:r>
                      <a:endParaRPr lang="zh-CN" sz="1050" strike="sngStrike"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smtClean="0">
                          <a:effectLst/>
                          <a:latin typeface="Calibri" panose="020F0502020204030204" pitchFamily="34" charset="0"/>
                          <a:ea typeface="宋体" panose="02010600030101010101" pitchFamily="2" charset="-122"/>
                        </a:rPr>
                        <a:t>Steph</a:t>
                      </a:r>
                      <a:r>
                        <a:rPr lang="en-US" altLang="zh-CN" sz="1050" dirty="0" smtClean="0">
                          <a:effectLst/>
                          <a:latin typeface="Calibri" panose="020F0502020204030204" pitchFamily="34" charset="0"/>
                          <a:ea typeface="宋体" panose="02010600030101010101" pitchFamily="2" charset="-122"/>
                        </a:rPr>
                        <a:t>an</a:t>
                      </a:r>
                      <a:r>
                        <a:rPr lang="en-US" sz="1050" dirty="0" smtClean="0">
                          <a:effectLst/>
                          <a:latin typeface="Calibri" panose="020F0502020204030204" pitchFamily="34" charset="0"/>
                          <a:ea typeface="宋体" panose="02010600030101010101" pitchFamily="2" charset="-122"/>
                        </a:rPr>
                        <a:t> </a:t>
                      </a:r>
                      <a:r>
                        <a:rPr lang="en-US" sz="1050" dirty="0">
                          <a:effectLst/>
                          <a:latin typeface="Calibri" panose="020F0502020204030204" pitchFamily="34" charset="0"/>
                          <a:ea typeface="宋体" panose="02010600030101010101" pitchFamily="2" charset="-122"/>
                        </a:rPr>
                        <a:t>S.</a:t>
                      </a:r>
                      <a:endParaRPr lang="zh-CN" sz="105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dirty="0">
                          <a:effectLst/>
                          <a:latin typeface="Calibri" panose="020F0502020204030204" pitchFamily="34" charset="0"/>
                          <a:ea typeface="宋体" panose="02010600030101010101" pitchFamily="2" charset="-122"/>
                        </a:rPr>
                        <a:t>24</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15</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dirty="0">
                          <a:effectLst/>
                          <a:latin typeface="Calibri" panose="020F0502020204030204" pitchFamily="34" charset="0"/>
                          <a:ea typeface="宋体" panose="02010600030101010101" pitchFamily="2" charset="-122"/>
                        </a:rPr>
                        <a:t>15</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marL="0" algn="ctr" defTabSz="914400" rtl="0" eaLnBrk="1" latinLnBrk="0" hangingPunct="1">
                        <a:spcAft>
                          <a:spcPts val="0"/>
                        </a:spcAft>
                      </a:pPr>
                      <a:r>
                        <a:rPr lang="en-US" altLang="zh-CN" sz="1050" kern="1200" dirty="0" smtClean="0">
                          <a:solidFill>
                            <a:schemeClr val="tx1"/>
                          </a:solidFill>
                          <a:effectLst/>
                          <a:latin typeface="Calibri" panose="020F0502020204030204" pitchFamily="34" charset="0"/>
                          <a:ea typeface="宋体" panose="02010600030101010101" pitchFamily="2" charset="-122"/>
                          <a:cs typeface="+mn-cs"/>
                        </a:rPr>
                        <a:t>10</a:t>
                      </a:r>
                      <a:endParaRPr lang="zh-CN" sz="1050"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b"/>
                </a:tc>
                <a:tc>
                  <a:txBody>
                    <a:bodyPr/>
                    <a:lstStyle/>
                    <a:p>
                      <a:pPr marL="0" algn="ctr" defTabSz="914400" rtl="0" eaLnBrk="1" latinLnBrk="0" hangingPunct="1">
                        <a:spcAft>
                          <a:spcPts val="0"/>
                        </a:spcAft>
                      </a:pPr>
                      <a:r>
                        <a:rPr lang="en-US" altLang="zh-CN" sz="1050" kern="1200" dirty="0" smtClean="0">
                          <a:solidFill>
                            <a:schemeClr val="tx1"/>
                          </a:solidFill>
                          <a:effectLst/>
                          <a:latin typeface="Calibri" panose="020F0502020204030204" pitchFamily="34" charset="0"/>
                          <a:ea typeface="宋体" panose="02010600030101010101" pitchFamily="2" charset="-122"/>
                          <a:cs typeface="+mn-cs"/>
                        </a:rPr>
                        <a:t>14</a:t>
                      </a:r>
                      <a:endParaRPr lang="zh-CN" sz="1050"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b"/>
                </a:tc>
              </a:tr>
              <a:tr h="140368">
                <a:tc>
                  <a:txBody>
                    <a:bodyPr/>
                    <a:lstStyle/>
                    <a:p>
                      <a:pPr>
                        <a:spcAft>
                          <a:spcPts val="0"/>
                        </a:spcAft>
                      </a:pPr>
                      <a:r>
                        <a:rPr lang="en-US" sz="1050" dirty="0" err="1">
                          <a:effectLst/>
                          <a:latin typeface="Calibri" panose="020F0502020204030204" pitchFamily="34" charset="0"/>
                          <a:ea typeface="宋体" panose="02010600030101010101" pitchFamily="2" charset="-122"/>
                        </a:rPr>
                        <a:t>Xiandong</a:t>
                      </a:r>
                      <a:endParaRPr lang="zh-CN" sz="1050" dirty="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dirty="0">
                          <a:solidFill>
                            <a:srgbClr val="000000"/>
                          </a:solidFill>
                          <a:effectLst/>
                          <a:latin typeface="Calibri" panose="020F0502020204030204" pitchFamily="34" charset="0"/>
                          <a:ea typeface="宋体" panose="02010600030101010101" pitchFamily="2" charset="-122"/>
                        </a:rPr>
                        <a:t>12</a:t>
                      </a:r>
                      <a:endParaRPr lang="zh-CN" sz="900" dirty="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dirty="0">
                          <a:solidFill>
                            <a:srgbClr val="000000"/>
                          </a:solidFill>
                          <a:effectLst/>
                          <a:latin typeface="Calibri" panose="020F0502020204030204" pitchFamily="34" charset="0"/>
                          <a:ea typeface="宋体" panose="02010600030101010101" pitchFamily="2" charset="-122"/>
                        </a:rPr>
                        <a:t>0</a:t>
                      </a:r>
                      <a:endParaRPr lang="zh-CN" sz="900" dirty="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dirty="0">
                          <a:solidFill>
                            <a:srgbClr val="000000"/>
                          </a:solidFill>
                          <a:effectLst/>
                          <a:latin typeface="Calibri" panose="020F0502020204030204" pitchFamily="34" charset="0"/>
                          <a:ea typeface="宋体" panose="02010600030101010101" pitchFamily="2" charset="-122"/>
                        </a:rPr>
                        <a:t>12</a:t>
                      </a:r>
                      <a:endParaRPr lang="zh-CN" sz="900" dirty="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dirty="0">
                          <a:solidFill>
                            <a:srgbClr val="000000"/>
                          </a:solidFill>
                          <a:effectLst/>
                          <a:latin typeface="Calibri" panose="020F0502020204030204" pitchFamily="34" charset="0"/>
                          <a:ea typeface="宋体" panose="02010600030101010101" pitchFamily="2" charset="-122"/>
                        </a:rPr>
                        <a:t>12</a:t>
                      </a:r>
                      <a:endParaRPr lang="zh-CN" sz="900" dirty="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12</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92D050"/>
                    </a:solidFill>
                  </a:tcPr>
                </a:tc>
              </a:tr>
              <a:tr h="140368">
                <a:tc>
                  <a:txBody>
                    <a:bodyPr/>
                    <a:lstStyle/>
                    <a:p>
                      <a:pPr>
                        <a:spcAft>
                          <a:spcPts val="0"/>
                        </a:spcAft>
                      </a:pPr>
                      <a:r>
                        <a:rPr lang="en-US" sz="1050" dirty="0">
                          <a:effectLst/>
                          <a:latin typeface="Calibri" panose="020F0502020204030204" pitchFamily="34" charset="0"/>
                          <a:ea typeface="宋体" panose="02010600030101010101" pitchFamily="2" charset="-122"/>
                        </a:rPr>
                        <a:t>Yan</a:t>
                      </a:r>
                      <a:endParaRPr lang="zh-CN" sz="1050" dirty="0">
                        <a:effectLst/>
                        <a:latin typeface="Calibri" panose="020F0502020204030204" pitchFamily="34" charset="0"/>
                        <a:ea typeface="宋体" panose="02010600030101010101" pitchFamily="2" charset="-122"/>
                      </a:endParaRPr>
                    </a:p>
                  </a:txBody>
                  <a:tcPr marL="68580" marR="68580" marT="0" marB="0" anchor="b">
                    <a:solidFill>
                      <a:srgbClr val="FF0000"/>
                    </a:solidFill>
                  </a:tcPr>
                </a:tc>
                <a:tc>
                  <a:txBody>
                    <a:bodyPr/>
                    <a:lstStyle/>
                    <a:p>
                      <a:pPr algn="r">
                        <a:spcAft>
                          <a:spcPts val="0"/>
                        </a:spcAft>
                      </a:pPr>
                      <a:r>
                        <a:rPr lang="en-US" sz="1050" dirty="0">
                          <a:effectLst/>
                          <a:latin typeface="Calibri" panose="020F0502020204030204" pitchFamily="34" charset="0"/>
                          <a:ea typeface="宋体" panose="02010600030101010101" pitchFamily="2" charset="-122"/>
                        </a:rPr>
                        <a:t>8</a:t>
                      </a:r>
                      <a:endParaRPr lang="zh-CN" sz="900" dirty="0">
                        <a:effectLst/>
                        <a:latin typeface="Calibri" panose="020F0502020204030204" pitchFamily="34" charset="0"/>
                        <a:ea typeface="宋体" panose="02010600030101010101" pitchFamily="2" charset="-122"/>
                      </a:endParaRPr>
                    </a:p>
                  </a:txBody>
                  <a:tcPr marL="68580" marR="68580" marT="0" marB="0" anchor="b">
                    <a:solidFill>
                      <a:srgbClr val="FF0000"/>
                    </a:solidFill>
                  </a:tcPr>
                </a:tc>
                <a:tc>
                  <a:txBody>
                    <a:bodyPr/>
                    <a:lstStyle/>
                    <a:p>
                      <a:pPr algn="r">
                        <a:spcAft>
                          <a:spcPts val="0"/>
                        </a:spcAft>
                      </a:pPr>
                      <a:r>
                        <a:rPr lang="en-US" sz="1050" dirty="0">
                          <a:effectLst/>
                          <a:latin typeface="Calibri" panose="020F0502020204030204" pitchFamily="34" charset="0"/>
                          <a:ea typeface="宋体" panose="02010600030101010101" pitchFamily="2" charset="-122"/>
                        </a:rPr>
                        <a:t>0</a:t>
                      </a:r>
                      <a:endParaRPr lang="zh-CN" sz="900" dirty="0">
                        <a:effectLst/>
                        <a:latin typeface="Calibri" panose="020F0502020204030204" pitchFamily="34" charset="0"/>
                        <a:ea typeface="宋体" panose="02010600030101010101" pitchFamily="2" charset="-122"/>
                      </a:endParaRPr>
                    </a:p>
                  </a:txBody>
                  <a:tcPr marL="68580" marR="68580" marT="0" marB="0" anchor="b">
                    <a:solidFill>
                      <a:srgbClr val="FF0000"/>
                    </a:solidFill>
                  </a:tcPr>
                </a:tc>
                <a:tc>
                  <a:txBody>
                    <a:bodyPr/>
                    <a:lstStyle/>
                    <a:p>
                      <a:pPr algn="r">
                        <a:spcAft>
                          <a:spcPts val="0"/>
                        </a:spcAft>
                      </a:pPr>
                      <a:r>
                        <a:rPr lang="en-US" sz="1050" dirty="0">
                          <a:effectLst/>
                          <a:latin typeface="Calibri" panose="020F0502020204030204" pitchFamily="34" charset="0"/>
                          <a:ea typeface="宋体" panose="02010600030101010101" pitchFamily="2" charset="-122"/>
                        </a:rPr>
                        <a:t>0</a:t>
                      </a:r>
                      <a:endParaRPr lang="zh-CN" sz="900" dirty="0">
                        <a:effectLst/>
                        <a:latin typeface="Calibri" panose="020F0502020204030204" pitchFamily="34" charset="0"/>
                        <a:ea typeface="宋体" panose="02010600030101010101" pitchFamily="2" charset="-122"/>
                      </a:endParaRPr>
                    </a:p>
                  </a:txBody>
                  <a:tcPr marL="68580" marR="68580" marT="0" marB="0" anchor="b">
                    <a:solidFill>
                      <a:srgbClr val="FF0000"/>
                    </a:solidFill>
                  </a:tcPr>
                </a:tc>
                <a:tc>
                  <a:txBody>
                    <a:bodyPr/>
                    <a:lstStyle/>
                    <a:p>
                      <a:pPr algn="r">
                        <a:spcAft>
                          <a:spcPts val="0"/>
                        </a:spcAft>
                      </a:pPr>
                      <a:r>
                        <a:rPr lang="en-US" sz="1050" dirty="0">
                          <a:effectLst/>
                          <a:latin typeface="Calibri" panose="020F0502020204030204" pitchFamily="34" charset="0"/>
                          <a:ea typeface="宋体" panose="02010600030101010101" pitchFamily="2" charset="-122"/>
                        </a:rPr>
                        <a:t>0</a:t>
                      </a:r>
                      <a:endParaRPr lang="zh-CN" sz="900" dirty="0">
                        <a:effectLst/>
                        <a:latin typeface="Calibri" panose="020F0502020204030204" pitchFamily="34" charset="0"/>
                        <a:ea typeface="宋体" panose="02010600030101010101" pitchFamily="2" charset="-122"/>
                      </a:endParaRPr>
                    </a:p>
                  </a:txBody>
                  <a:tcPr marL="68580" marR="68580" marT="0" marB="0" anchor="b">
                    <a:solidFill>
                      <a:srgbClr val="FF0000"/>
                    </a:solidFill>
                  </a:tcPr>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FF0000"/>
                    </a:solidFill>
                  </a:tcPr>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8</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FF0000"/>
                    </a:solidFill>
                  </a:tcPr>
                </a:tc>
              </a:tr>
              <a:tr h="140368">
                <a:tc>
                  <a:txBody>
                    <a:bodyPr/>
                    <a:lstStyle/>
                    <a:p>
                      <a:pPr>
                        <a:spcAft>
                          <a:spcPts val="0"/>
                        </a:spcAft>
                      </a:pPr>
                      <a:r>
                        <a:rPr lang="en-US" sz="1050" dirty="0" err="1">
                          <a:effectLst/>
                          <a:latin typeface="Calibri" panose="020F0502020204030204" pitchFamily="34" charset="0"/>
                          <a:ea typeface="宋体" panose="02010600030101010101" pitchFamily="2" charset="-122"/>
                        </a:rPr>
                        <a:t>Yiyan</a:t>
                      </a:r>
                      <a:endParaRPr lang="zh-CN" sz="1050" dirty="0">
                        <a:effectLst/>
                        <a:latin typeface="Calibri" panose="020F0502020204030204" pitchFamily="34" charset="0"/>
                        <a:ea typeface="宋体" panose="02010600030101010101" pitchFamily="2" charset="-122"/>
                      </a:endParaRPr>
                    </a:p>
                  </a:txBody>
                  <a:tcPr marL="68580" marR="68580" marT="0" marB="0" anchor="b">
                    <a:solidFill>
                      <a:srgbClr val="FF0000"/>
                    </a:solidFill>
                  </a:tcPr>
                </a:tc>
                <a:tc>
                  <a:txBody>
                    <a:bodyPr/>
                    <a:lstStyle/>
                    <a:p>
                      <a:pPr algn="r">
                        <a:spcAft>
                          <a:spcPts val="0"/>
                        </a:spcAft>
                      </a:pPr>
                      <a:r>
                        <a:rPr lang="en-US" sz="1050" dirty="0">
                          <a:effectLst/>
                          <a:latin typeface="Calibri" panose="020F0502020204030204" pitchFamily="34" charset="0"/>
                          <a:ea typeface="宋体" panose="02010600030101010101" pitchFamily="2" charset="-122"/>
                        </a:rPr>
                        <a:t>4</a:t>
                      </a:r>
                      <a:endParaRPr lang="zh-CN" sz="900" dirty="0">
                        <a:effectLst/>
                        <a:latin typeface="Calibri" panose="020F0502020204030204" pitchFamily="34" charset="0"/>
                        <a:ea typeface="宋体" panose="02010600030101010101" pitchFamily="2" charset="-122"/>
                      </a:endParaRPr>
                    </a:p>
                  </a:txBody>
                  <a:tcPr marL="68580" marR="68580" marT="0" marB="0" anchor="b">
                    <a:solidFill>
                      <a:srgbClr val="FF0000"/>
                    </a:solidFill>
                  </a:tcPr>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solidFill>
                      <a:srgbClr val="FF0000"/>
                    </a:solidFill>
                  </a:tcPr>
                </a:tc>
                <a:tc>
                  <a:txBody>
                    <a:bodyPr/>
                    <a:lstStyle/>
                    <a:p>
                      <a:pPr algn="r">
                        <a:spcAft>
                          <a:spcPts val="0"/>
                        </a:spcAft>
                      </a:pPr>
                      <a:r>
                        <a:rPr lang="en-US" sz="1050" dirty="0">
                          <a:effectLst/>
                          <a:latin typeface="Calibri" panose="020F0502020204030204" pitchFamily="34" charset="0"/>
                          <a:ea typeface="宋体" panose="02010600030101010101" pitchFamily="2" charset="-122"/>
                        </a:rPr>
                        <a:t>0</a:t>
                      </a:r>
                      <a:endParaRPr lang="zh-CN" sz="900" dirty="0">
                        <a:effectLst/>
                        <a:latin typeface="Calibri" panose="020F0502020204030204" pitchFamily="34" charset="0"/>
                        <a:ea typeface="宋体" panose="02010600030101010101" pitchFamily="2" charset="-122"/>
                      </a:endParaRPr>
                    </a:p>
                  </a:txBody>
                  <a:tcPr marL="68580" marR="68580" marT="0" marB="0" anchor="b">
                    <a:solidFill>
                      <a:srgbClr val="FF0000"/>
                    </a:solidFill>
                  </a:tcPr>
                </a:tc>
                <a:tc>
                  <a:txBody>
                    <a:bodyPr/>
                    <a:lstStyle/>
                    <a:p>
                      <a:pPr algn="r">
                        <a:spcAft>
                          <a:spcPts val="0"/>
                        </a:spcAft>
                      </a:pPr>
                      <a:r>
                        <a:rPr lang="en-US" sz="1050" dirty="0">
                          <a:effectLst/>
                          <a:latin typeface="Calibri" panose="020F0502020204030204" pitchFamily="34" charset="0"/>
                          <a:ea typeface="宋体" panose="02010600030101010101" pitchFamily="2" charset="-122"/>
                        </a:rPr>
                        <a:t>0</a:t>
                      </a:r>
                      <a:endParaRPr lang="zh-CN" sz="900" dirty="0">
                        <a:effectLst/>
                        <a:latin typeface="Calibri" panose="020F0502020204030204" pitchFamily="34" charset="0"/>
                        <a:ea typeface="宋体" panose="02010600030101010101" pitchFamily="2" charset="-122"/>
                      </a:endParaRPr>
                    </a:p>
                  </a:txBody>
                  <a:tcPr marL="68580" marR="68580" marT="0" marB="0" anchor="b">
                    <a:solidFill>
                      <a:srgbClr val="FF0000"/>
                    </a:solidFill>
                  </a:tcPr>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2</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FF0000"/>
                    </a:solidFill>
                  </a:tcPr>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2</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FF0000"/>
                    </a:solidFill>
                  </a:tcPr>
                </a:tc>
              </a:tr>
              <a:tr h="140368">
                <a:tc>
                  <a:txBody>
                    <a:bodyPr/>
                    <a:lstStyle/>
                    <a:p>
                      <a:pPr>
                        <a:spcAft>
                          <a:spcPts val="0"/>
                        </a:spcAft>
                      </a:pPr>
                      <a:r>
                        <a:rPr lang="en-US" sz="1050" dirty="0">
                          <a:effectLst/>
                          <a:latin typeface="Calibri" panose="020F0502020204030204" pitchFamily="34" charset="0"/>
                          <a:ea typeface="宋体" panose="02010600030101010101" pitchFamily="2" charset="-122"/>
                        </a:rPr>
                        <a:t>Zhanjing</a:t>
                      </a:r>
                      <a:endParaRPr lang="zh-CN" sz="1050" dirty="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dirty="0">
                          <a:solidFill>
                            <a:srgbClr val="000000"/>
                          </a:solidFill>
                          <a:effectLst/>
                          <a:latin typeface="Calibri" panose="020F0502020204030204" pitchFamily="34" charset="0"/>
                          <a:ea typeface="宋体" panose="02010600030101010101" pitchFamily="2" charset="-122"/>
                        </a:rPr>
                        <a:t>6</a:t>
                      </a:r>
                      <a:endParaRPr lang="zh-CN" sz="900" dirty="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dirty="0">
                          <a:solidFill>
                            <a:srgbClr val="000000"/>
                          </a:solidFill>
                          <a:effectLst/>
                          <a:latin typeface="Calibri" panose="020F0502020204030204" pitchFamily="34" charset="0"/>
                          <a:ea typeface="宋体" panose="02010600030101010101" pitchFamily="2" charset="-122"/>
                        </a:rPr>
                        <a:t>6</a:t>
                      </a:r>
                      <a:endParaRPr lang="zh-CN" sz="900" dirty="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dirty="0">
                          <a:solidFill>
                            <a:srgbClr val="000000"/>
                          </a:solidFill>
                          <a:effectLst/>
                          <a:latin typeface="Calibri" panose="020F0502020204030204" pitchFamily="34" charset="0"/>
                          <a:ea typeface="宋体" panose="02010600030101010101" pitchFamily="2" charset="-122"/>
                        </a:rPr>
                        <a:t>6</a:t>
                      </a:r>
                      <a:endParaRPr lang="zh-CN" sz="900" dirty="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6</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92D050"/>
                    </a:solidFill>
                  </a:tcPr>
                </a:tc>
              </a:tr>
              <a:tr h="140368">
                <a:tc>
                  <a:txBody>
                    <a:bodyPr/>
                    <a:lstStyle/>
                    <a:p>
                      <a:pPr>
                        <a:spcAft>
                          <a:spcPts val="0"/>
                        </a:spcAft>
                      </a:pPr>
                      <a:r>
                        <a:rPr lang="en-US" sz="1050" dirty="0" err="1">
                          <a:solidFill>
                            <a:schemeClr val="tx1"/>
                          </a:solidFill>
                          <a:effectLst/>
                          <a:latin typeface="Calibri" panose="020F0502020204030204" pitchFamily="34" charset="0"/>
                          <a:ea typeface="宋体" panose="02010600030101010101" pitchFamily="2" charset="-122"/>
                        </a:rPr>
                        <a:t>Zhuqing</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FF0000"/>
                    </a:solidFill>
                  </a:tcPr>
                </a:tc>
                <a:tc>
                  <a:txBody>
                    <a:bodyPr/>
                    <a:lstStyle/>
                    <a:p>
                      <a:pPr algn="r">
                        <a:spcAft>
                          <a:spcPts val="0"/>
                        </a:spcAft>
                      </a:pPr>
                      <a:r>
                        <a:rPr lang="en-US" sz="1050" dirty="0">
                          <a:solidFill>
                            <a:schemeClr val="tx1"/>
                          </a:solidFill>
                          <a:effectLst/>
                          <a:latin typeface="Calibri" panose="020F0502020204030204" pitchFamily="34" charset="0"/>
                          <a:ea typeface="宋体" panose="02010600030101010101" pitchFamily="2" charset="-122"/>
                        </a:rPr>
                        <a:t>3</a:t>
                      </a:r>
                      <a:endParaRPr lang="zh-CN" sz="90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FF0000"/>
                    </a:solidFill>
                  </a:tcPr>
                </a:tc>
                <a:tc>
                  <a:txBody>
                    <a:bodyPr/>
                    <a:lstStyle/>
                    <a:p>
                      <a:pPr algn="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90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FF0000"/>
                    </a:solidFill>
                  </a:tcPr>
                </a:tc>
                <a:tc>
                  <a:txBody>
                    <a:bodyPr/>
                    <a:lstStyle/>
                    <a:p>
                      <a:pPr algn="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90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FF0000"/>
                    </a:solidFill>
                  </a:tcPr>
                </a:tc>
                <a:tc>
                  <a:txBody>
                    <a:bodyPr/>
                    <a:lstStyle/>
                    <a:p>
                      <a:pPr algn="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90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FF0000"/>
                    </a:solidFill>
                  </a:tcPr>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2</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FF0000"/>
                    </a:solidFill>
                  </a:tcPr>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1</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FF0000"/>
                    </a:solidFill>
                  </a:tcPr>
                </a:tc>
              </a:tr>
              <a:tr h="140368">
                <a:tc>
                  <a:txBody>
                    <a:bodyPr/>
                    <a:lstStyle/>
                    <a:p>
                      <a:pPr>
                        <a:spcAft>
                          <a:spcPts val="0"/>
                        </a:spcAft>
                      </a:pPr>
                      <a:r>
                        <a:rPr lang="en-US" sz="1050" dirty="0">
                          <a:solidFill>
                            <a:schemeClr val="tx1"/>
                          </a:solidFill>
                          <a:effectLst/>
                          <a:latin typeface="Calibri" panose="020F0502020204030204" pitchFamily="34" charset="0"/>
                          <a:ea typeface="宋体" panose="02010600030101010101" pitchFamily="2" charset="-122"/>
                        </a:rPr>
                        <a:t>Zinan</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dirty="0">
                          <a:effectLst/>
                          <a:latin typeface="Calibri" panose="020F0502020204030204" pitchFamily="34" charset="0"/>
                          <a:ea typeface="宋体" panose="02010600030101010101" pitchFamily="2" charset="-122"/>
                        </a:rPr>
                        <a:t>15</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14</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14</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15</a:t>
                      </a:r>
                      <a:endParaRPr lang="zh-CN" sz="1050" strike="sngStrike"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endParaRPr lang="zh-CN" sz="1050" dirty="0">
                        <a:effectLst/>
                        <a:latin typeface="Times New Roman" panose="02020603050405020304" pitchFamily="18" charset="0"/>
                      </a:endParaRPr>
                    </a:p>
                  </a:txBody>
                  <a:tcPr marL="68580" marR="68580" marT="0" marB="0" anchor="b"/>
                </a:tc>
                <a:tc>
                  <a:txBody>
                    <a:bodyPr/>
                    <a:lstStyle/>
                    <a:p>
                      <a:endParaRPr lang="zh-CN" sz="900">
                        <a:effectLst/>
                        <a:latin typeface="Times New Roman" panose="02020603050405020304" pitchFamily="18" charset="0"/>
                      </a:endParaRPr>
                    </a:p>
                  </a:txBody>
                  <a:tcPr marL="68580" marR="68580" marT="0" marB="0" anchor="b"/>
                </a:tc>
                <a:tc>
                  <a:txBody>
                    <a:bodyPr/>
                    <a:lstStyle/>
                    <a:p>
                      <a:endParaRPr lang="zh-CN" sz="900">
                        <a:effectLst/>
                        <a:latin typeface="Times New Roman" panose="02020603050405020304" pitchFamily="18" charset="0"/>
                      </a:endParaRPr>
                    </a:p>
                  </a:txBody>
                  <a:tcPr marL="68580" marR="68580" marT="0" marB="0" anchor="b"/>
                </a:tc>
                <a:tc>
                  <a:txBody>
                    <a:bodyPr/>
                    <a:lstStyle/>
                    <a:p>
                      <a:endParaRPr lang="zh-CN" sz="900">
                        <a:effectLst/>
                        <a:latin typeface="Times New Roman" panose="02020603050405020304" pitchFamily="18" charset="0"/>
                      </a:endParaRPr>
                    </a:p>
                  </a:txBody>
                  <a:tcPr marL="68580" marR="68580" marT="0" marB="0" anchor="b"/>
                </a:tc>
                <a:tc>
                  <a:txBody>
                    <a:bodyPr/>
                    <a:lstStyle/>
                    <a:p>
                      <a:endParaRPr lang="zh-CN" sz="900">
                        <a:effectLst/>
                        <a:latin typeface="Times New Roman" panose="02020603050405020304" pitchFamily="18" charset="0"/>
                      </a:endParaRPr>
                    </a:p>
                  </a:txBody>
                  <a:tcPr marL="68580" marR="68580" marT="0" marB="0" anchor="b"/>
                </a:tc>
                <a:tc>
                  <a:txBody>
                    <a:bodyPr/>
                    <a:lstStyle/>
                    <a:p>
                      <a:endParaRPr lang="zh-CN" sz="900">
                        <a:solidFill>
                          <a:schemeClr val="tx1"/>
                        </a:solidFill>
                        <a:effectLst/>
                        <a:latin typeface="Times New Roman" panose="02020603050405020304" pitchFamily="18" charset="0"/>
                      </a:endParaRPr>
                    </a:p>
                  </a:txBody>
                  <a:tcPr marL="68580" marR="68580" marT="0" marB="0" anchor="b"/>
                </a:tc>
                <a:tc>
                  <a:txBody>
                    <a:bodyPr/>
                    <a:lstStyle/>
                    <a:p>
                      <a:endParaRPr lang="zh-CN" sz="900" dirty="0">
                        <a:solidFill>
                          <a:schemeClr val="tx1"/>
                        </a:solidFill>
                        <a:effectLst/>
                        <a:latin typeface="Times New Roman" panose="02020603050405020304" pitchFamily="18" charset="0"/>
                      </a:endParaRPr>
                    </a:p>
                  </a:txBody>
                  <a:tcPr marL="68580" marR="68580" marT="0" marB="0" anchor="b"/>
                </a:tc>
              </a:tr>
              <a:tr h="140368">
                <a:tc>
                  <a:txBody>
                    <a:bodyPr/>
                    <a:lstStyle/>
                    <a:p>
                      <a:pPr>
                        <a:spcAft>
                          <a:spcPts val="0"/>
                        </a:spcAft>
                      </a:pPr>
                      <a:r>
                        <a:rPr lang="en-US" sz="1050" b="1">
                          <a:effectLst/>
                          <a:latin typeface="Calibri" panose="020F0502020204030204" pitchFamily="34" charset="0"/>
                          <a:ea typeface="宋体" panose="02010600030101010101" pitchFamily="2" charset="-122"/>
                        </a:rPr>
                        <a:t>All</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1302</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86</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737</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823</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strike="noStrike" dirty="0" smtClean="0">
                          <a:solidFill>
                            <a:srgbClr val="0000FF"/>
                          </a:solidFill>
                          <a:effectLst/>
                          <a:latin typeface="Calibri" panose="020F0502020204030204" pitchFamily="34" charset="0"/>
                          <a:ea typeface="宋体" panose="02010600030101010101" pitchFamily="2" charset="-122"/>
                        </a:rPr>
                        <a:t>972</a:t>
                      </a:r>
                      <a:endParaRPr lang="zh-CN" sz="1050" strike="sngStrike" dirty="0">
                        <a:solidFill>
                          <a:srgbClr val="0000FF"/>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rgbClr val="0000FF"/>
                          </a:solidFill>
                          <a:effectLst/>
                          <a:latin typeface="Calibri" panose="020F0502020204030204" pitchFamily="34" charset="0"/>
                          <a:ea typeface="宋体" panose="02010600030101010101" pitchFamily="2" charset="-122"/>
                        </a:rPr>
                        <a:t>330</a:t>
                      </a:r>
                      <a:endParaRPr lang="zh-CN" sz="1050" dirty="0">
                        <a:solidFill>
                          <a:srgbClr val="0000FF"/>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endParaRPr lang="zh-CN" sz="1050">
                        <a:effectLst/>
                        <a:latin typeface="Times New Roman" panose="02020603050405020304" pitchFamily="18" charset="0"/>
                      </a:endParaRPr>
                    </a:p>
                  </a:txBody>
                  <a:tcPr marL="68580" marR="68580" marT="0" marB="0" anchor="b"/>
                </a:tc>
                <a:tc>
                  <a:txBody>
                    <a:bodyPr/>
                    <a:lstStyle/>
                    <a:p>
                      <a:endParaRPr lang="zh-CN" sz="900">
                        <a:effectLst/>
                        <a:latin typeface="Times New Roman" panose="02020603050405020304" pitchFamily="18" charset="0"/>
                      </a:endParaRPr>
                    </a:p>
                  </a:txBody>
                  <a:tcPr marL="68580" marR="68580" marT="0" marB="0" anchor="b"/>
                </a:tc>
                <a:tc>
                  <a:txBody>
                    <a:bodyPr/>
                    <a:lstStyle/>
                    <a:p>
                      <a:pPr algn="r">
                        <a:spcAft>
                          <a:spcPts val="0"/>
                        </a:spcAft>
                      </a:pPr>
                      <a:r>
                        <a:rPr lang="en-US" sz="1050" b="1">
                          <a:solidFill>
                            <a:srgbClr val="FF0000"/>
                          </a:solidFill>
                          <a:effectLst/>
                          <a:latin typeface="Calibri" panose="020F0502020204030204" pitchFamily="34" charset="0"/>
                          <a:ea typeface="宋体" panose="02010600030101010101" pitchFamily="2" charset="-122"/>
                        </a:rPr>
                        <a:t>0.066052227</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b="1">
                          <a:solidFill>
                            <a:srgbClr val="FF0000"/>
                          </a:solidFill>
                          <a:effectLst/>
                          <a:latin typeface="Calibri" panose="020F0502020204030204" pitchFamily="34" charset="0"/>
                          <a:ea typeface="宋体" panose="02010600030101010101" pitchFamily="2" charset="-122"/>
                        </a:rPr>
                        <a:t>0.5660522</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b="1" dirty="0">
                          <a:solidFill>
                            <a:srgbClr val="FF0000"/>
                          </a:solidFill>
                          <a:effectLst/>
                          <a:latin typeface="Calibri" panose="020F0502020204030204" pitchFamily="34" charset="0"/>
                          <a:ea typeface="宋体" panose="02010600030101010101" pitchFamily="2" charset="-122"/>
                        </a:rPr>
                        <a:t>0.6321045</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endParaRPr lang="zh-CN" sz="900">
                        <a:effectLst/>
                        <a:latin typeface="Times New Roman" panose="02020603050405020304" pitchFamily="18" charset="0"/>
                      </a:endParaRPr>
                    </a:p>
                  </a:txBody>
                  <a:tcPr marL="68580" marR="68580" marT="0" marB="0" anchor="b"/>
                </a:tc>
                <a:tc>
                  <a:txBody>
                    <a:bodyPr/>
                    <a:lstStyle/>
                    <a:p>
                      <a:endParaRPr lang="zh-CN" sz="900" dirty="0">
                        <a:effectLst/>
                        <a:latin typeface="Times New Roman" panose="02020603050405020304" pitchFamily="18" charset="0"/>
                      </a:endParaRPr>
                    </a:p>
                  </a:txBody>
                  <a:tcPr marL="68580" marR="68580" marT="0" marB="0" anchor="b"/>
                </a:tc>
              </a:tr>
            </a:tbl>
          </a:graphicData>
        </a:graphic>
      </p:graphicFrame>
      <p:cxnSp>
        <p:nvCxnSpPr>
          <p:cNvPr id="10" name="直接箭头连接符 9"/>
          <p:cNvCxnSpPr/>
          <p:nvPr/>
        </p:nvCxnSpPr>
        <p:spPr bwMode="auto">
          <a:xfrm>
            <a:off x="533400" y="1524000"/>
            <a:ext cx="1295400" cy="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12" name="Title 1"/>
          <p:cNvSpPr>
            <a:spLocks noGrp="1"/>
          </p:cNvSpPr>
          <p:nvPr>
            <p:ph type="title"/>
          </p:nvPr>
        </p:nvSpPr>
        <p:spPr>
          <a:xfrm>
            <a:off x="189479" y="1233055"/>
            <a:ext cx="1752600" cy="304800"/>
          </a:xfrm>
        </p:spPr>
        <p:txBody>
          <a:bodyPr/>
          <a:lstStyle/>
          <a:p>
            <a:r>
              <a:rPr lang="en-US" altLang="zh-CN" sz="1600" b="0" dirty="0" smtClean="0"/>
              <a:t>Email address?</a:t>
            </a:r>
            <a:endParaRPr lang="en-GB" sz="1600" b="0" dirty="0"/>
          </a:p>
        </p:txBody>
      </p:sp>
    </p:spTree>
    <p:extLst>
      <p:ext uri="{BB962C8B-B14F-4D97-AF65-F5344CB8AC3E}">
        <p14:creationId xmlns:p14="http://schemas.microsoft.com/office/powerpoint/2010/main" val="36801409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Tree>
    <p:extLst>
      <p:ext uri="{BB962C8B-B14F-4D97-AF65-F5344CB8AC3E}">
        <p14:creationId xmlns:p14="http://schemas.microsoft.com/office/powerpoint/2010/main" val="373362085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SP Motion xx</a:t>
            </a:r>
          </a:p>
        </p:txBody>
      </p:sp>
      <p:sp>
        <p:nvSpPr>
          <p:cNvPr id="3" name="Rectangle 3"/>
          <p:cNvSpPr txBox="1">
            <a:spLocks noChangeArrowheads="1"/>
          </p:cNvSpPr>
          <p:nvPr/>
        </p:nvSpPr>
        <p:spPr bwMode="auto">
          <a:xfrm>
            <a:off x="304800" y="1676400"/>
            <a:ext cx="11506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lvl="1" indent="0" algn="just">
              <a:buNone/>
              <a:defRPr/>
            </a:pPr>
            <a:r>
              <a:rPr lang="en-US" altLang="zh-CN" sz="1400" b="1" kern="0" dirty="0"/>
              <a:t>SP (PDT):</a:t>
            </a:r>
          </a:p>
          <a:p>
            <a:pPr marL="0" lvl="1" indent="0" algn="just">
              <a:buNone/>
              <a:defRPr/>
            </a:pPr>
            <a:r>
              <a:rPr lang="en-US" altLang="zh-CN" sz="1400" b="1" kern="0" dirty="0"/>
              <a:t>Do you support including the text proposed in the following document into the IEEE 802.11bf draft amendment?</a:t>
            </a:r>
          </a:p>
          <a:p>
            <a:pPr lvl="1" algn="just">
              <a:buFont typeface="Arial" panose="020B0604020202020204" pitchFamily="34" charset="0"/>
              <a:buChar char="–"/>
              <a:defRPr/>
            </a:pPr>
            <a:r>
              <a:rPr lang="en-US" altLang="zh-CN" sz="1400" dirty="0"/>
              <a:t>DCN + title</a:t>
            </a:r>
          </a:p>
          <a:p>
            <a:pPr marL="0" lvl="1" indent="0" algn="just">
              <a:buNone/>
              <a:defRPr/>
            </a:pPr>
            <a:endParaRPr lang="en-US" altLang="zh-CN" sz="1400" b="1" kern="0" dirty="0"/>
          </a:p>
          <a:p>
            <a:pPr marL="0" lvl="1" indent="0" algn="just">
              <a:buNone/>
              <a:defRPr/>
            </a:pPr>
            <a:r>
              <a:rPr lang="en-US" altLang="zh-CN" sz="1400" b="1" kern="0" dirty="0"/>
              <a:t>Motion (PDT):</a:t>
            </a:r>
          </a:p>
          <a:p>
            <a:pPr marL="0" lvl="1" indent="0" algn="just">
              <a:buNone/>
              <a:defRPr/>
            </a:pPr>
            <a:r>
              <a:rPr lang="en-US" altLang="zh-CN" sz="1400" b="1" kern="0" dirty="0"/>
              <a:t>Move to include the text proposed in the following document into the IEEE 802.11bf draft amendment:</a:t>
            </a:r>
          </a:p>
          <a:p>
            <a:pPr lvl="1" algn="just">
              <a:buFont typeface="Arial" panose="020B0604020202020204" pitchFamily="34" charset="0"/>
              <a:buChar char="–"/>
              <a:defRPr/>
            </a:pPr>
            <a:r>
              <a:rPr lang="en-US" altLang="zh-CN" sz="1400" dirty="0"/>
              <a:t>DCN + title</a:t>
            </a:r>
          </a:p>
          <a:p>
            <a:pPr marL="0" lvl="1" indent="0" algn="just">
              <a:buNone/>
              <a:defRPr/>
            </a:pPr>
            <a:endParaRPr lang="en-US" altLang="zh-CN" sz="1400" b="1" kern="0" dirty="0"/>
          </a:p>
          <a:p>
            <a:pPr marL="0" lvl="1" indent="0" algn="just">
              <a:buNone/>
              <a:defRPr/>
            </a:pPr>
            <a:r>
              <a:rPr lang="en-US" altLang="zh-CN" sz="1400" b="1" kern="0" dirty="0"/>
              <a:t>SP (CR):</a:t>
            </a:r>
          </a:p>
          <a:p>
            <a:pPr marL="0" lvl="1" indent="0" algn="just">
              <a:buNone/>
              <a:defRPr/>
            </a:pPr>
            <a:r>
              <a:rPr lang="en-US" altLang="zh-CN" sz="1400" b="1" kern="0" dirty="0"/>
              <a:t>Do you agree to resolve the following CIDs listed in the following document and incorporate the text changes into the latest </a:t>
            </a:r>
            <a:r>
              <a:rPr lang="en-US" altLang="zh-CN" sz="1400" b="1" kern="0" dirty="0" err="1"/>
              <a:t>TGbf</a:t>
            </a:r>
            <a:r>
              <a:rPr lang="en-US" altLang="zh-CN" sz="1400" b="1" kern="0" dirty="0"/>
              <a:t> draft?</a:t>
            </a:r>
          </a:p>
          <a:p>
            <a:pPr lvl="1" algn="just">
              <a:buFont typeface="Arial" panose="020B0604020202020204" pitchFamily="34" charset="0"/>
              <a:buChar char="–"/>
              <a:defRPr/>
            </a:pPr>
            <a:r>
              <a:rPr lang="en-US" altLang="zh-CN" sz="1400" dirty="0"/>
              <a:t>CID, in DCN + title</a:t>
            </a:r>
          </a:p>
          <a:p>
            <a:pPr marL="0" lvl="1" indent="0" algn="just">
              <a:buNone/>
              <a:defRPr/>
            </a:pPr>
            <a:endParaRPr lang="en-US" altLang="zh-CN" sz="1400" b="1" kern="0" dirty="0"/>
          </a:p>
          <a:p>
            <a:pPr marL="0" lvl="1" indent="0" algn="just">
              <a:buNone/>
              <a:defRPr/>
            </a:pPr>
            <a:r>
              <a:rPr lang="en-US" altLang="zh-CN" sz="1400" b="1" kern="0" dirty="0"/>
              <a:t>Motion (CR):</a:t>
            </a:r>
          </a:p>
          <a:p>
            <a:pPr marL="0" lvl="1" indent="0" algn="just">
              <a:buNone/>
              <a:defRPr/>
            </a:pPr>
            <a:r>
              <a:rPr lang="en-US" altLang="zh-CN" sz="1400" b="1" kern="0" dirty="0"/>
              <a:t>Move to approve resolutions to the following CIDs listed in the following document and incorporate the text changes into the latest </a:t>
            </a:r>
            <a:r>
              <a:rPr lang="en-US" altLang="zh-CN" sz="1400" b="1" kern="0" dirty="0" err="1"/>
              <a:t>TGbf</a:t>
            </a:r>
            <a:r>
              <a:rPr lang="en-US" altLang="zh-CN" sz="1400" b="1" kern="0" dirty="0"/>
              <a:t> draft:</a:t>
            </a:r>
          </a:p>
          <a:p>
            <a:pPr lvl="1" algn="just">
              <a:buFont typeface="Arial" panose="020B0604020202020204" pitchFamily="34" charset="0"/>
              <a:buChar char="–"/>
              <a:defRPr/>
            </a:pPr>
            <a:r>
              <a:rPr lang="en-US" altLang="zh-CN" sz="1400" dirty="0"/>
              <a:t>CID, in DCN + title</a:t>
            </a:r>
          </a:p>
          <a:p>
            <a:pPr marL="0" lvl="1" indent="0" algn="just">
              <a:buNone/>
              <a:defRPr/>
            </a:pPr>
            <a:endParaRPr lang="en-US" altLang="zh-CN" sz="1400" b="1" kern="0" dirty="0"/>
          </a:p>
        </p:txBody>
      </p:sp>
    </p:spTree>
    <p:extLst>
      <p:ext uri="{BB962C8B-B14F-4D97-AF65-F5344CB8AC3E}">
        <p14:creationId xmlns:p14="http://schemas.microsoft.com/office/powerpoint/2010/main" val="196329505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smtClean="0"/>
              <a:t>Ad-hoc meeting (July)</a:t>
            </a:r>
            <a:endParaRPr lang="en-US" altLang="en-US" sz="3200" dirty="0">
              <a:solidFill>
                <a:schemeClr val="tx2"/>
              </a:solidFill>
            </a:endParaRPr>
          </a:p>
        </p:txBody>
      </p:sp>
      <p:sp>
        <p:nvSpPr>
          <p:cNvPr id="9" name="Rectangle 3"/>
          <p:cNvSpPr txBox="1">
            <a:spLocks noChangeArrowheads="1"/>
          </p:cNvSpPr>
          <p:nvPr/>
        </p:nvSpPr>
        <p:spPr bwMode="auto">
          <a:xfrm>
            <a:off x="457200" y="1069759"/>
            <a:ext cx="11658600" cy="52548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300"/>
              </a:spcAft>
              <a:buClr>
                <a:srgbClr val="000000"/>
              </a:buClr>
              <a:buFont typeface="Arial" panose="020B0604020202020204" pitchFamily="34" charset="0"/>
              <a:buChar char="•"/>
              <a:defRPr/>
            </a:pPr>
            <a:r>
              <a:rPr lang="en-US" altLang="zh-CN" sz="2400" dirty="0" smtClean="0"/>
              <a:t>Location</a:t>
            </a:r>
            <a:endParaRPr lang="en-US" altLang="zh-CN" sz="2400" b="1" dirty="0" smtClean="0"/>
          </a:p>
          <a:p>
            <a:pPr marL="685800" lvl="2" indent="-285750" algn="just">
              <a:spcBef>
                <a:spcPct val="0"/>
              </a:spcBef>
              <a:spcAft>
                <a:spcPts val="300"/>
              </a:spcAft>
              <a:buClr>
                <a:srgbClr val="000000"/>
              </a:buClr>
              <a:buFont typeface="微软雅黑" panose="020B0503020204020204" pitchFamily="34" charset="-122"/>
              <a:buChar char="–"/>
              <a:defRPr/>
            </a:pPr>
            <a:r>
              <a:rPr lang="en-US" altLang="zh-CN" sz="1800" dirty="0" smtClean="0"/>
              <a:t>Ericsson Office: Lund, Sweden</a:t>
            </a:r>
          </a:p>
          <a:p>
            <a:pPr marL="981075" lvl="3" indent="-285750" algn="just">
              <a:spcBef>
                <a:spcPct val="0"/>
              </a:spcBef>
              <a:spcAft>
                <a:spcPts val="300"/>
              </a:spcAft>
              <a:buClr>
                <a:srgbClr val="000000"/>
              </a:buClr>
              <a:buFont typeface="Arial" panose="020B0604020202020204" pitchFamily="34" charset="0"/>
              <a:buChar char="•"/>
              <a:defRPr/>
            </a:pPr>
            <a:r>
              <a:rPr lang="en-US" altLang="zh-CN" dirty="0" smtClean="0"/>
              <a:t>Meeting room: 18 seats </a:t>
            </a:r>
            <a:r>
              <a:rPr lang="en-US" altLang="zh-CN" strike="sngStrike" dirty="0" smtClean="0">
                <a:solidFill>
                  <a:schemeClr val="bg1">
                    <a:lumMod val="50000"/>
                  </a:schemeClr>
                </a:solidFill>
              </a:rPr>
              <a:t>, or 45 seats</a:t>
            </a:r>
          </a:p>
          <a:p>
            <a:pPr marL="981075" lvl="3" indent="-285750" algn="just">
              <a:spcBef>
                <a:spcPct val="0"/>
              </a:spcBef>
              <a:spcAft>
                <a:spcPts val="300"/>
              </a:spcAft>
              <a:buClr>
                <a:srgbClr val="000000"/>
              </a:buClr>
              <a:buFont typeface="Arial" panose="020B0604020202020204" pitchFamily="34" charset="0"/>
              <a:buChar char="•"/>
              <a:defRPr/>
            </a:pPr>
            <a:r>
              <a:rPr lang="en-US" altLang="zh-CN" dirty="0" smtClean="0"/>
              <a:t>Traffic: Flying in to Copenhagen airport, then 40 minutes by train to Lund</a:t>
            </a:r>
          </a:p>
          <a:p>
            <a:pPr marL="981075" lvl="3" indent="-285750" algn="just">
              <a:spcBef>
                <a:spcPct val="0"/>
              </a:spcBef>
              <a:spcAft>
                <a:spcPts val="300"/>
              </a:spcAft>
              <a:buClr>
                <a:srgbClr val="000000"/>
              </a:buClr>
              <a:buFont typeface="Arial" panose="020B0604020202020204" pitchFamily="34" charset="0"/>
              <a:buChar char="•"/>
              <a:defRPr/>
            </a:pPr>
            <a:r>
              <a:rPr lang="en-US" altLang="zh-CN" dirty="0" smtClean="0"/>
              <a:t>Hotel: </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dirty="0"/>
          </a:p>
          <a:p>
            <a:pPr marL="361950" lvl="1" indent="-361950" algn="just">
              <a:spcBef>
                <a:spcPct val="0"/>
              </a:spcBef>
              <a:spcAft>
                <a:spcPts val="300"/>
              </a:spcAft>
              <a:buClr>
                <a:srgbClr val="000000"/>
              </a:buClr>
              <a:buFont typeface="Arial" panose="020B0604020202020204" pitchFamily="34" charset="0"/>
              <a:buChar char="•"/>
              <a:defRPr/>
            </a:pPr>
            <a:r>
              <a:rPr lang="en-US" altLang="zh-CN" sz="2400" dirty="0"/>
              <a:t>C</a:t>
            </a:r>
            <a:r>
              <a:rPr lang="en-US" altLang="zh-CN" sz="2400" dirty="0" smtClean="0"/>
              <a:t>ost</a:t>
            </a:r>
            <a:endParaRPr lang="en-US" altLang="zh-CN" sz="2400" dirty="0"/>
          </a:p>
          <a:p>
            <a:pPr marL="685800" lvl="2" indent="-285750" algn="just">
              <a:spcBef>
                <a:spcPct val="0"/>
              </a:spcBef>
              <a:spcAft>
                <a:spcPts val="300"/>
              </a:spcAft>
              <a:buClr>
                <a:srgbClr val="000000"/>
              </a:buClr>
              <a:buFont typeface="微软雅黑" panose="020B0503020204020204" pitchFamily="34" charset="-122"/>
              <a:buChar char="–"/>
              <a:defRPr/>
            </a:pPr>
            <a:r>
              <a:rPr lang="en-US" altLang="zh-CN" sz="1800" dirty="0"/>
              <a:t>Ericsson (Leif</a:t>
            </a:r>
            <a:r>
              <a:rPr lang="en-US" altLang="zh-CN" sz="1800" dirty="0" smtClean="0"/>
              <a:t>) will cover</a:t>
            </a:r>
            <a:endParaRPr lang="en-US" altLang="zh-CN" sz="1800" dirty="0"/>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2000" dirty="0">
              <a:cs typeface="Times New Roman" panose="02020603050405020304" pitchFamily="18" charset="0"/>
            </a:endParaRPr>
          </a:p>
          <a:p>
            <a:pPr marL="361950" lvl="1" indent="-361950" algn="just">
              <a:spcBef>
                <a:spcPct val="0"/>
              </a:spcBef>
              <a:spcAft>
                <a:spcPts val="300"/>
              </a:spcAft>
              <a:buClr>
                <a:srgbClr val="000000"/>
              </a:buClr>
              <a:buFont typeface="Arial" panose="020B0604020202020204" pitchFamily="34" charset="0"/>
              <a:buChar char="•"/>
              <a:defRPr/>
            </a:pPr>
            <a:r>
              <a:rPr lang="en-US" altLang="zh-CN" sz="2400" dirty="0" smtClean="0"/>
              <a:t>Date</a:t>
            </a:r>
            <a:endParaRPr lang="en-US" altLang="zh-CN" sz="2400" dirty="0"/>
          </a:p>
          <a:p>
            <a:pPr marL="685800" lvl="2" indent="-285750" algn="just">
              <a:spcBef>
                <a:spcPct val="0"/>
              </a:spcBef>
              <a:spcAft>
                <a:spcPts val="300"/>
              </a:spcAft>
              <a:buClr>
                <a:srgbClr val="000000"/>
              </a:buClr>
              <a:buFont typeface="微软雅黑" panose="020B0503020204020204" pitchFamily="34" charset="-122"/>
              <a:buChar char="–"/>
              <a:defRPr/>
            </a:pPr>
            <a:r>
              <a:rPr lang="en-US" altLang="zh-CN" sz="1800" strike="sngStrike" dirty="0">
                <a:solidFill>
                  <a:schemeClr val="bg1">
                    <a:lumMod val="50000"/>
                  </a:schemeClr>
                </a:solidFill>
              </a:rPr>
              <a:t>2 days? Thursday-Friday? -- July 6, 7</a:t>
            </a:r>
          </a:p>
          <a:p>
            <a:pPr marL="685800" lvl="2" indent="-285750" algn="just">
              <a:spcBef>
                <a:spcPct val="0"/>
              </a:spcBef>
              <a:spcAft>
                <a:spcPts val="300"/>
              </a:spcAft>
              <a:buClr>
                <a:srgbClr val="000000"/>
              </a:buClr>
              <a:buFont typeface="微软雅黑" panose="020B0503020204020204" pitchFamily="34" charset="-122"/>
              <a:buChar char="–"/>
              <a:defRPr/>
            </a:pPr>
            <a:r>
              <a:rPr lang="en-US" altLang="zh-CN" sz="1800" dirty="0"/>
              <a:t>3 </a:t>
            </a:r>
            <a:r>
              <a:rPr lang="en-US" altLang="zh-CN" sz="1800" dirty="0" smtClean="0"/>
              <a:t>days </a:t>
            </a:r>
            <a:r>
              <a:rPr lang="en-US" altLang="zh-CN" sz="1800" dirty="0"/>
              <a:t>(</a:t>
            </a:r>
            <a:r>
              <a:rPr lang="en-US" altLang="zh-CN" sz="1800" dirty="0" smtClean="0"/>
              <a:t>Thursday- Saturday -- </a:t>
            </a:r>
            <a:r>
              <a:rPr lang="en-US" altLang="zh-CN" sz="1800" dirty="0"/>
              <a:t>July 6, 7, </a:t>
            </a:r>
            <a:r>
              <a:rPr lang="en-US" altLang="zh-CN" sz="1800" dirty="0" smtClean="0"/>
              <a:t>8)</a:t>
            </a:r>
            <a:endParaRPr lang="en-US" altLang="zh-CN" sz="1800" dirty="0"/>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dirty="0" smtClean="0"/>
          </a:p>
          <a:p>
            <a:pPr marL="361950" lvl="1" indent="-361950" algn="just">
              <a:spcBef>
                <a:spcPct val="0"/>
              </a:spcBef>
              <a:spcAft>
                <a:spcPts val="300"/>
              </a:spcAft>
              <a:buClr>
                <a:srgbClr val="000000"/>
              </a:buClr>
              <a:buFont typeface="Arial" panose="020B0604020202020204" pitchFamily="34" charset="0"/>
              <a:buChar char="•"/>
              <a:defRPr/>
            </a:pPr>
            <a:r>
              <a:rPr lang="en-US" altLang="zh-CN" dirty="0" smtClean="0"/>
              <a:t>Note:</a:t>
            </a:r>
            <a:endParaRPr lang="en-US" altLang="zh-CN" dirty="0"/>
          </a:p>
          <a:p>
            <a:pPr marL="685800" lvl="2" indent="-285750" algn="just">
              <a:spcBef>
                <a:spcPct val="0"/>
              </a:spcBef>
              <a:spcAft>
                <a:spcPts val="300"/>
              </a:spcAft>
              <a:buClr>
                <a:srgbClr val="000000"/>
              </a:buClr>
              <a:buFont typeface="微软雅黑" panose="020B0503020204020204" pitchFamily="34" charset="-122"/>
              <a:buChar char="–"/>
              <a:defRPr/>
            </a:pPr>
            <a:r>
              <a:rPr lang="en-US" altLang="zh-CN" sz="1400" dirty="0" smtClean="0"/>
              <a:t>Mix-mode meeting</a:t>
            </a:r>
          </a:p>
          <a:p>
            <a:pPr marL="685800" lvl="2" indent="-285750" algn="just">
              <a:spcBef>
                <a:spcPct val="0"/>
              </a:spcBef>
              <a:spcAft>
                <a:spcPts val="300"/>
              </a:spcAft>
              <a:buClr>
                <a:srgbClr val="000000"/>
              </a:buClr>
              <a:buFont typeface="微软雅黑" panose="020B0503020204020204" pitchFamily="34" charset="-122"/>
              <a:buChar char="–"/>
              <a:defRPr/>
            </a:pPr>
            <a:r>
              <a:rPr lang="en-US" altLang="zh-CN" sz="1400" dirty="0" smtClean="0"/>
              <a:t>If decided to add an Ad-hoc </a:t>
            </a:r>
            <a:r>
              <a:rPr lang="en-US" altLang="zh-CN" sz="1400" dirty="0"/>
              <a:t>meeting, you will need location, date, time and </a:t>
            </a:r>
            <a:r>
              <a:rPr lang="en-US" altLang="zh-CN" sz="1400" dirty="0">
                <a:solidFill>
                  <a:srgbClr val="0000FF"/>
                </a:solidFill>
              </a:rPr>
              <a:t>run a motion in the </a:t>
            </a:r>
            <a:r>
              <a:rPr lang="en-US" altLang="zh-CN" sz="1400" dirty="0" smtClean="0">
                <a:solidFill>
                  <a:srgbClr val="0000FF"/>
                </a:solidFill>
              </a:rPr>
              <a:t>May meeting</a:t>
            </a:r>
            <a:r>
              <a:rPr lang="en-US" altLang="zh-CN" sz="1400" dirty="0"/>
              <a:t>. </a:t>
            </a:r>
            <a:r>
              <a:rPr lang="en-US" altLang="zh-CN" sz="1400" dirty="0" smtClean="0"/>
              <a:t>(Reference: </a:t>
            </a:r>
            <a:r>
              <a:rPr lang="en-US" altLang="zh-CN" sz="1400" dirty="0" err="1" smtClean="0"/>
              <a:t>TGme</a:t>
            </a:r>
            <a:r>
              <a:rPr lang="en-US" altLang="zh-CN" sz="1400" dirty="0" smtClean="0"/>
              <a:t> 11-22/1627</a:t>
            </a:r>
            <a:r>
              <a:rPr lang="en-US" altLang="zh-CN" sz="1400" dirty="0"/>
              <a:t>, slide </a:t>
            </a:r>
            <a:r>
              <a:rPr lang="en-US" altLang="zh-CN" sz="1400" dirty="0" smtClean="0"/>
              <a:t>7).</a:t>
            </a:r>
            <a:endParaRPr lang="en-US" altLang="zh-CN" sz="1400" dirty="0"/>
          </a:p>
          <a:p>
            <a:pPr marL="685800" lvl="2" indent="-285750" algn="just">
              <a:spcBef>
                <a:spcPct val="0"/>
              </a:spcBef>
              <a:spcAft>
                <a:spcPts val="300"/>
              </a:spcAft>
              <a:buClr>
                <a:srgbClr val="000000"/>
              </a:buClr>
              <a:buFont typeface="微软雅黑" panose="020B0503020204020204" pitchFamily="34" charset="-122"/>
              <a:buChar char="–"/>
              <a:defRPr/>
            </a:pPr>
            <a:r>
              <a:rPr lang="en-US" altLang="zh-CN" sz="1400" dirty="0"/>
              <a:t>Also, the meeting needs to be </a:t>
            </a:r>
            <a:r>
              <a:rPr lang="en-US" altLang="zh-CN" sz="1400" dirty="0">
                <a:solidFill>
                  <a:srgbClr val="0000FF"/>
                </a:solidFill>
              </a:rPr>
              <a:t>announced 30 days in advance </a:t>
            </a:r>
            <a:r>
              <a:rPr lang="en-US" altLang="zh-CN" sz="1400" dirty="0"/>
              <a:t>on the 802.11 reflector</a:t>
            </a:r>
            <a:r>
              <a:rPr lang="en-US" altLang="zh-CN" sz="1400" dirty="0" smtClean="0"/>
              <a:t>.</a:t>
            </a:r>
            <a:endParaRPr lang="en-US" altLang="zh-CN" sz="1600" dirty="0"/>
          </a:p>
        </p:txBody>
      </p:sp>
    </p:spTree>
    <p:extLst>
      <p:ext uri="{BB962C8B-B14F-4D97-AF65-F5344CB8AC3E}">
        <p14:creationId xmlns:p14="http://schemas.microsoft.com/office/powerpoint/2010/main" val="439857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buFontTx/>
              <a:buNone/>
            </a:pPr>
            <a:r>
              <a:rPr lang="en-US" altLang="en-US" dirty="0"/>
              <a:t>    This presentation contains the IEEE 802.11 Task Group bf agenda items for the teleconference calls on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F0"/>
                </a:solidFill>
                <a:cs typeface="Times New Roman" panose="02020603050405020304" pitchFamily="18" charset="0"/>
              </a:rPr>
              <a:t>June 	1	(Thursday),	23</a:t>
            </a:r>
            <a:r>
              <a:rPr lang="zh-CN" altLang="en-US" dirty="0">
                <a:solidFill>
                  <a:srgbClr val="00B0F0"/>
                </a:solidFill>
                <a:cs typeface="Times New Roman" panose="02020603050405020304" pitchFamily="18" charset="0"/>
              </a:rPr>
              <a:t>：</a:t>
            </a:r>
            <a:r>
              <a:rPr lang="en-US" altLang="zh-CN"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June 	5	(Monday),	10</a:t>
            </a:r>
            <a:r>
              <a:rPr lang="zh-CN" altLang="en-US" dirty="0">
                <a:solidFill>
                  <a:srgbClr val="00B050"/>
                </a:solidFill>
                <a:cs typeface="Times New Roman" panose="02020603050405020304" pitchFamily="18" charset="0"/>
              </a:rPr>
              <a:t>：</a:t>
            </a:r>
            <a:r>
              <a:rPr lang="en-US" altLang="zh-CN" dirty="0">
                <a:solidFill>
                  <a:srgbClr val="00B050"/>
                </a:solidFill>
                <a:cs typeface="Times New Roman" panose="02020603050405020304" pitchFamily="18" charset="0"/>
              </a:rPr>
              <a:t>00 - 12:00 ET </a:t>
            </a:r>
            <a:r>
              <a:rPr lang="en-US" altLang="zh-CN" dirty="0">
                <a:cs typeface="Times New Roman" panose="02020603050405020304" pitchFamily="18" charset="0"/>
              </a:rPr>
              <a:t>– CAC</a:t>
            </a:r>
          </a:p>
          <a:p>
            <a:pPr marL="685800" lvl="2" indent="-285750" algn="just">
              <a:spcBef>
                <a:spcPct val="0"/>
              </a:spcBef>
              <a:spcAft>
                <a:spcPts val="0"/>
              </a:spcAft>
              <a:buFont typeface="Times New Roman" panose="02020603050405020304" pitchFamily="18" charset="0"/>
              <a:buChar char="―"/>
              <a:defRPr/>
            </a:pPr>
            <a:r>
              <a:rPr lang="en-US" altLang="zh-CN" dirty="0" smtClean="0">
                <a:solidFill>
                  <a:srgbClr val="00B0F0"/>
                </a:solidFill>
                <a:cs typeface="Times New Roman" panose="02020603050405020304" pitchFamily="18" charset="0"/>
              </a:rPr>
              <a:t>June </a:t>
            </a:r>
            <a:r>
              <a:rPr lang="en-US" altLang="zh-CN" dirty="0">
                <a:solidFill>
                  <a:srgbClr val="00B0F0"/>
                </a:solidFill>
                <a:cs typeface="Times New Roman" panose="02020603050405020304" pitchFamily="18" charset="0"/>
              </a:rPr>
              <a:t>	8	(Thursday),	23</a:t>
            </a:r>
            <a:r>
              <a:rPr lang="zh-CN" altLang="en-US" dirty="0">
                <a:solidFill>
                  <a:srgbClr val="00B0F0"/>
                </a:solidFill>
                <a:cs typeface="Times New Roman" panose="02020603050405020304" pitchFamily="18" charset="0"/>
              </a:rPr>
              <a:t>：</a:t>
            </a:r>
            <a:r>
              <a:rPr lang="en-US" altLang="zh-CN" dirty="0">
                <a:solidFill>
                  <a:srgbClr val="00B0F0"/>
                </a:solidFill>
                <a:cs typeface="Times New Roman" panose="02020603050405020304" pitchFamily="18" charset="0"/>
              </a:rPr>
              <a:t>00 - 01:00 ET</a:t>
            </a:r>
          </a:p>
          <a:p>
            <a:pPr marL="685800" lvl="2" indent="-285750" algn="just">
              <a:spcBef>
                <a:spcPct val="0"/>
              </a:spcBef>
              <a:spcAft>
                <a:spcPts val="0"/>
              </a:spcAft>
              <a:buFont typeface="Times New Roman" panose="02020603050405020304" pitchFamily="18" charset="0"/>
              <a:buChar char="―"/>
              <a:defRPr/>
            </a:pPr>
            <a:endParaRPr lang="en-US" altLang="zh-CN"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June 	12	(Monday),	10</a:t>
            </a:r>
            <a:r>
              <a:rPr lang="zh-CN" altLang="en-US" dirty="0">
                <a:solidFill>
                  <a:srgbClr val="00B050"/>
                </a:solidFill>
                <a:cs typeface="Times New Roman" panose="02020603050405020304" pitchFamily="18" charset="0"/>
              </a:rPr>
              <a:t>：</a:t>
            </a:r>
            <a:r>
              <a:rPr lang="en-US" altLang="zh-CN"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June 	13	(Tuesday),	10</a:t>
            </a:r>
            <a:r>
              <a:rPr lang="zh-CN" altLang="en-US" dirty="0">
                <a:solidFill>
                  <a:srgbClr val="00B050"/>
                </a:solidFill>
                <a:cs typeface="Times New Roman" panose="02020603050405020304" pitchFamily="18" charset="0"/>
              </a:rPr>
              <a:t>：</a:t>
            </a:r>
            <a:r>
              <a:rPr lang="en-US" altLang="zh-CN"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F0"/>
                </a:solidFill>
                <a:cs typeface="Times New Roman" panose="02020603050405020304" pitchFamily="18" charset="0"/>
              </a:rPr>
              <a:t>June 	15	(Thursday),	23</a:t>
            </a:r>
            <a:r>
              <a:rPr lang="zh-CN" altLang="en-US" dirty="0">
                <a:solidFill>
                  <a:srgbClr val="00B0F0"/>
                </a:solidFill>
                <a:cs typeface="Times New Roman" panose="02020603050405020304" pitchFamily="18" charset="0"/>
              </a:rPr>
              <a:t>：</a:t>
            </a:r>
            <a:r>
              <a:rPr lang="en-US" altLang="zh-CN" dirty="0">
                <a:solidFill>
                  <a:srgbClr val="00B0F0"/>
                </a:solidFill>
                <a:cs typeface="Times New Roman" panose="02020603050405020304" pitchFamily="18" charset="0"/>
              </a:rPr>
              <a:t>00 - 01:00 ET</a:t>
            </a:r>
          </a:p>
          <a:p>
            <a:pPr lvl="1"/>
            <a:endParaRPr lang="en-US" altLang="en-US" dirty="0"/>
          </a:p>
        </p:txBody>
      </p:sp>
      <p:sp>
        <p:nvSpPr>
          <p:cNvPr id="717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Abstract</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p:cNvSpPr>
            <a:spLocks noGrp="1" noChangeArrowheads="1"/>
          </p:cNvSpPr>
          <p:nvPr>
            <p:ph type="body" idx="4294967295"/>
          </p:nvPr>
        </p:nvSpPr>
        <p:spPr>
          <a:xfrm>
            <a:off x="457200" y="1524000"/>
            <a:ext cx="11277600" cy="4114800"/>
          </a:xfrm>
        </p:spPr>
        <p:txBody>
          <a:bodyPr/>
          <a:lstStyle/>
          <a:p>
            <a:r>
              <a:rPr lang="en-US" altLang="en-US" sz="2000" dirty="0"/>
              <a:t>Please announce your affiliation when you first address the group during a meeting slot</a:t>
            </a:r>
          </a:p>
          <a:p>
            <a:r>
              <a:rPr lang="en-US" altLang="en-US" sz="2000" dirty="0"/>
              <a:t>Cell Phones to be silent or Off</a:t>
            </a:r>
          </a:p>
          <a:p>
            <a:r>
              <a:rPr lang="en-US" altLang="en-US" sz="2000" dirty="0"/>
              <a:t>Attendance recording procedures</a:t>
            </a:r>
          </a:p>
          <a:p>
            <a:pPr lvl="1"/>
            <a:r>
              <a:rPr lang="en-US" altLang="zh-CN" sz="1800" u="sng" dirty="0">
                <a:hlinkClick r:id="rId3"/>
              </a:rPr>
              <a:t>https://imat.ieee.org/attendance</a:t>
            </a:r>
            <a:r>
              <a:rPr lang="en-US" altLang="zh-CN" sz="1800" dirty="0"/>
              <a:t> </a:t>
            </a:r>
            <a:endParaRPr lang="en-US" altLang="en-US" sz="1800" dirty="0"/>
          </a:p>
          <a:p>
            <a:r>
              <a:rPr lang="en-US" altLang="en-US" sz="2000" dirty="0"/>
              <a:t>Documentation</a:t>
            </a:r>
          </a:p>
          <a:p>
            <a:pPr lvl="1" algn="just"/>
            <a:r>
              <a:rPr lang="en-US" altLang="en-US" sz="1800" dirty="0">
                <a:hlinkClick r:id="rId4"/>
              </a:rPr>
              <a:t>http://mentor.ieee.org</a:t>
            </a:r>
            <a:endParaRPr lang="en-US" altLang="en-US" sz="1800" dirty="0"/>
          </a:p>
          <a:p>
            <a:pPr lvl="1" algn="just"/>
            <a:r>
              <a:rPr lang="en-US" altLang="en-US" sz="1800" dirty="0"/>
              <a:t>Use “</a:t>
            </a:r>
            <a:r>
              <a:rPr lang="en-US" altLang="ja-JP" sz="1800" dirty="0" err="1">
                <a:solidFill>
                  <a:srgbClr val="0000FF"/>
                </a:solidFill>
              </a:rPr>
              <a:t>TGbf</a:t>
            </a:r>
            <a:r>
              <a:rPr lang="en-US" altLang="en-US" sz="1800" dirty="0"/>
              <a:t>”</a:t>
            </a:r>
            <a:r>
              <a:rPr lang="en-US" altLang="ja-JP" sz="1800" dirty="0"/>
              <a:t> for submission</a:t>
            </a:r>
          </a:p>
          <a:p>
            <a:pPr lvl="1" algn="just"/>
            <a:r>
              <a:rPr lang="en-US" altLang="en-US" sz="1800" dirty="0"/>
              <a:t>If you plan to make a submission, be sure it does not contain company logos or advertising</a:t>
            </a:r>
          </a:p>
          <a:p>
            <a:pPr lvl="1" algn="just"/>
            <a:r>
              <a:rPr lang="en-US" altLang="en-US" sz="1800" b="1" dirty="0">
                <a:solidFill>
                  <a:srgbClr val="FF0000"/>
                </a:solidFill>
              </a:rPr>
              <a:t>Documents are prepared by individuals, not companies</a:t>
            </a:r>
          </a:p>
          <a:p>
            <a:r>
              <a:rPr lang="en-US" altLang="en-US" sz="2000" dirty="0"/>
              <a:t>Questions on Voting status, Ballot pool, Access to Reflector, Documentation,  Member</a:t>
            </a:r>
            <a:r>
              <a:rPr lang="en-US" altLang="ja-JP" sz="2000" dirty="0"/>
              <a:t>’s Area</a:t>
            </a:r>
          </a:p>
          <a:p>
            <a:pPr lvl="1"/>
            <a:r>
              <a:rPr lang="en-US" altLang="en-US" sz="1800" dirty="0"/>
              <a:t>Contact Jon Rosdahl –  </a:t>
            </a:r>
            <a:r>
              <a:rPr lang="en-US" altLang="en-US" sz="1800" dirty="0">
                <a:hlinkClick r:id="rId5"/>
              </a:rPr>
              <a:t>jrosdahl@ieee.org</a:t>
            </a:r>
            <a:endParaRPr lang="zh-CN" altLang="en-US" dirty="0"/>
          </a:p>
        </p:txBody>
      </p:sp>
      <p:sp>
        <p:nvSpPr>
          <p:cNvPr id="8196"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Meeting Protocol, Attendance, Voting &amp; Document Status</a:t>
            </a:r>
            <a:endParaRPr lang="en-US" altLang="en-US" sz="3200" dirty="0">
              <a:solidFill>
                <a:schemeClr val="tx2"/>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eaLnBrk="1" hangingPunct="1">
              <a:spcBef>
                <a:spcPts val="600"/>
              </a:spcBef>
              <a:buClr>
                <a:srgbClr val="000000"/>
              </a:buClr>
            </a:pPr>
            <a:r>
              <a:rPr lang="en-US" altLang="en-US" dirty="0">
                <a:solidFill>
                  <a:srgbClr val="000000"/>
                </a:solidFill>
                <a:ea typeface="MS Gothic" panose="020B0609070205080204" pitchFamily="49" charset="-128"/>
              </a:rPr>
              <a:t>  Following 9 slides</a:t>
            </a:r>
          </a:p>
          <a:p>
            <a:pPr algn="just" eaLnBrk="1" hangingPunct="1">
              <a:spcBef>
                <a:spcPts val="600"/>
              </a:spcBef>
              <a:buClr>
                <a:srgbClr val="000000"/>
              </a:buClr>
              <a:buNone/>
            </a:pPr>
            <a:endParaRPr lang="en-US" altLang="zh-CN" dirty="0">
              <a:solidFill>
                <a:srgbClr val="000000"/>
              </a:solidFill>
              <a:ea typeface="MS Gothic" panose="020B0609070205080204" pitchFamily="49" charset="-128"/>
            </a:endParaRPr>
          </a:p>
        </p:txBody>
      </p:sp>
      <p:sp>
        <p:nvSpPr>
          <p:cNvPr id="9220"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Policy and logistics</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6"/>
            <a:ext cx="11277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dirty="0"/>
          </a:p>
          <a:p>
            <a:pPr algn="just">
              <a:defRPr/>
            </a:pPr>
            <a:r>
              <a:rPr lang="en-US" altLang="en-US" dirty="0"/>
              <a:t>Participants should inform the IEEE (or cause the IEEE to be informed) of the identity of any other holders of potential Essential Patent Claims</a:t>
            </a:r>
          </a:p>
          <a:p>
            <a:pPr marL="0" indent="0" algn="just">
              <a:buNone/>
              <a:defRPr/>
            </a:pPr>
            <a:endParaRPr lang="en-US" altLang="en-US" sz="1600" dirty="0"/>
          </a:p>
          <a:p>
            <a:pPr marL="0" indent="0" algn="ctr">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Participants have a duty to inform the IEEE</a:t>
            </a:r>
          </a:p>
        </p:txBody>
      </p:sp>
      <p:sp>
        <p:nvSpPr>
          <p:cNvPr id="10247"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#1</a:t>
            </a:r>
            <a:endParaRPr lang="en-US" altLang="en-US" b="0" dirty="0"/>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7"/>
            <a:ext cx="11277600" cy="42132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500" u="sng" dirty="0">
              <a:solidFill>
                <a:srgbClr val="FF0000"/>
              </a:solidFill>
            </a:endParaRPr>
          </a:p>
          <a:p>
            <a:pPr algn="just">
              <a:defRPr/>
            </a:pPr>
            <a:r>
              <a:rPr lang="en-US" altLang="en-US" sz="2000" dirty="0"/>
              <a:t>Cause an LOA to be submitted to the IEEE-SA (</a:t>
            </a:r>
            <a:r>
              <a:rPr lang="en-US" altLang="en-US" sz="2000" dirty="0">
                <a:hlinkClick r:id="rId3"/>
              </a:rPr>
              <a:t>patcom@ieee.org</a:t>
            </a:r>
            <a:r>
              <a:rPr lang="en-US" altLang="en-US" sz="2000" dirty="0"/>
              <a:t>); or</a:t>
            </a:r>
          </a:p>
          <a:p>
            <a:pPr algn="just">
              <a:defRPr/>
            </a:pPr>
            <a:endParaRPr lang="en-US" altLang="en-US" sz="2000" dirty="0"/>
          </a:p>
          <a:p>
            <a:pPr algn="just">
              <a:defRPr/>
            </a:pPr>
            <a:r>
              <a:rPr lang="en-US" altLang="en-US" sz="2000" dirty="0"/>
              <a:t>Provide the chair of this group with the identity of the holder(s) of any and all such claims as soon as possible; or</a:t>
            </a:r>
          </a:p>
          <a:p>
            <a:pPr algn="just">
              <a:defRPr/>
            </a:pPr>
            <a:endParaRPr lang="en-US" altLang="en-US" sz="2000" dirty="0"/>
          </a:p>
          <a:p>
            <a:pPr algn="just">
              <a:defRPr/>
            </a:pPr>
            <a:r>
              <a:rPr lang="en-US" altLang="en-US" sz="2000" dirty="0"/>
              <a:t>Speak up now and respond to this Call for Potentially Essential Patents</a:t>
            </a:r>
          </a:p>
          <a:p>
            <a:pPr algn="just">
              <a:defRPr/>
            </a:pPr>
            <a:endParaRPr lang="en-US" altLang="en-US" sz="2000" dirty="0"/>
          </a:p>
          <a:p>
            <a:pPr algn="just">
              <a:defRPr/>
            </a:pPr>
            <a:r>
              <a:rPr lang="en-US" altLang="en-US" sz="20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None/>
              <a:defRPr/>
            </a:pPr>
            <a:r>
              <a:rPr lang="en-US" altLang="en-US" sz="2000" dirty="0"/>
              <a:t/>
            </a:r>
            <a:br>
              <a:rPr lang="en-US" altLang="en-US" sz="2000" dirty="0"/>
            </a:br>
            <a:endParaRPr lang="en-US" altLang="en-US" sz="2000" dirty="0"/>
          </a:p>
        </p:txBody>
      </p:sp>
      <p:sp>
        <p:nvSpPr>
          <p:cNvPr id="11269" name="Rectangle 2"/>
          <p:cNvSpPr txBox="1">
            <a:spLocks noChangeArrowheads="1"/>
          </p:cNvSpPr>
          <p:nvPr/>
        </p:nvSpPr>
        <p:spPr bwMode="auto">
          <a:xfrm>
            <a:off x="2057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Ways to inform IEEE</a:t>
            </a:r>
          </a:p>
        </p:txBody>
      </p:sp>
      <p:sp>
        <p:nvSpPr>
          <p:cNvPr id="11271" name="Text Box 5"/>
          <p:cNvSpPr txBox="1">
            <a:spLocks noChangeArrowheads="1"/>
          </p:cNvSpPr>
          <p:nvPr/>
        </p:nvSpPr>
        <p:spPr bwMode="auto">
          <a:xfrm>
            <a:off x="4572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#2</a:t>
            </a:r>
            <a:endParaRPr lang="en-US" altLang="en-US" b="0" dirty="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457200" y="14478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800" b="0" u="sng" dirty="0">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2000" dirty="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50" dirty="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400" dirty="0">
                <a:cs typeface="Times New Roman" panose="02020603050405020304" pitchFamily="18" charset="0"/>
              </a:rPr>
              <a:t>For more details, see IEEE-SA Standards Board Operations Manual, clause 5.3.10 and </a:t>
            </a:r>
            <a:br>
              <a:rPr lang="en-US" altLang="en-US" sz="1400" dirty="0">
                <a:cs typeface="Times New Roman" panose="02020603050405020304" pitchFamily="18" charset="0"/>
              </a:rPr>
            </a:br>
            <a:r>
              <a:rPr lang="en-US" altLang="en-US" sz="1400" dirty="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Other Guideline for IEEE WG meetings</a:t>
            </a:r>
          </a:p>
        </p:txBody>
      </p:sp>
      <p:sp>
        <p:nvSpPr>
          <p:cNvPr id="12295" name="Text Box 4"/>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#3</a:t>
            </a: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457200" y="12954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b="0" u="sng" dirty="0">
              <a:solidFill>
                <a:srgbClr val="FF0000"/>
              </a:solidFill>
              <a:latin typeface="Arial" panose="020B0604020202020204" pitchFamily="34" charset="0"/>
            </a:endParaRPr>
          </a:p>
          <a:p>
            <a:pPr algn="just">
              <a:spcAft>
                <a:spcPts val="550"/>
              </a:spcAft>
              <a:buClr>
                <a:srgbClr val="CC3300"/>
              </a:buClr>
              <a:buSzPct val="50000"/>
              <a:buNone/>
            </a:pPr>
            <a:r>
              <a:rPr lang="en-US" altLang="en-US" sz="2000" dirty="0"/>
              <a:t>The patent policy and the procedures used to execute that policy are documented in the:</a:t>
            </a:r>
          </a:p>
          <a:p>
            <a:pPr>
              <a:spcAft>
                <a:spcPts val="550"/>
              </a:spcAft>
              <a:buSzPct val="50000"/>
              <a:buFont typeface="Monotype Sorts" charset="2"/>
              <a:buChar char="l"/>
            </a:pPr>
            <a:r>
              <a:rPr lang="en-US" altLang="en-US" sz="2000" dirty="0"/>
              <a:t>IEEE-SA Standards Board Bylaws (</a:t>
            </a:r>
            <a:r>
              <a:rPr lang="en-US" altLang="en-US" sz="2000" dirty="0">
                <a:hlinkClick r:id="rId3"/>
              </a:rPr>
              <a:t>http://standards.ieee.org/develop/policies/bylaws/sect6-7.html#6</a:t>
            </a:r>
            <a:r>
              <a:rPr lang="en-US" altLang="en-US" sz="2000" dirty="0"/>
              <a:t>)  </a:t>
            </a:r>
          </a:p>
          <a:p>
            <a:pPr>
              <a:spcAft>
                <a:spcPts val="550"/>
              </a:spcAft>
              <a:buSzPct val="50000"/>
              <a:buFont typeface="Monotype Sorts" charset="2"/>
              <a:buChar char="l"/>
            </a:pPr>
            <a:r>
              <a:rPr lang="en-US" altLang="en-US" sz="2000" dirty="0"/>
              <a:t>IEEE-SA Standards Board Operations Manual (</a:t>
            </a:r>
            <a:r>
              <a:rPr lang="en-US" altLang="en-US" sz="2000" dirty="0">
                <a:hlinkClick r:id="rId4"/>
              </a:rPr>
              <a:t>http://standards.ieee.org/develop/policies/opman/sect6.html#6.3</a:t>
            </a:r>
            <a:r>
              <a:rPr lang="en-US" altLang="en-US" sz="2000" dirty="0"/>
              <a:t>)</a:t>
            </a:r>
          </a:p>
          <a:p>
            <a:pPr>
              <a:spcBef>
                <a:spcPts val="1800"/>
              </a:spcBef>
              <a:spcAft>
                <a:spcPts val="550"/>
              </a:spcAft>
              <a:buClr>
                <a:srgbClr val="CC3300"/>
              </a:buClr>
              <a:buSzPct val="50000"/>
              <a:buNone/>
            </a:pPr>
            <a:r>
              <a:rPr lang="en-US" altLang="en-US" sz="2000" dirty="0"/>
              <a:t>Material about the patent policy is available at </a:t>
            </a:r>
            <a:r>
              <a:rPr lang="en-US" altLang="en-US" sz="2000" dirty="0">
                <a:hlinkClick r:id="rId5"/>
              </a:rPr>
              <a:t>http://standards.ieee.org/about/sasb/patcom/materials.html</a:t>
            </a:r>
            <a:endParaRPr lang="en-US" altLang="en-US" sz="2000" dirty="0"/>
          </a:p>
          <a:p>
            <a:pPr algn="just">
              <a:spcBef>
                <a:spcPts val="1800"/>
              </a:spcBef>
              <a:spcAft>
                <a:spcPts val="550"/>
              </a:spcAft>
              <a:buClr>
                <a:srgbClr val="CC3300"/>
              </a:buClr>
              <a:buSzPct val="50000"/>
              <a:buNone/>
            </a:pPr>
            <a:r>
              <a:rPr lang="en-US" altLang="en-US" sz="2000" dirty="0">
                <a:cs typeface="Calibri" panose="020F0502020204030204" pitchFamily="34" charset="0"/>
              </a:rPr>
              <a:t>If you have questions, contact the IEEE-SA Standards Board Patent Committee Administrator at </a:t>
            </a:r>
            <a:r>
              <a:rPr lang="en-US" altLang="en-US" sz="2000" dirty="0">
                <a:cs typeface="Calibri" panose="020F0502020204030204" pitchFamily="34" charset="0"/>
                <a:hlinkClick r:id="rId6"/>
              </a:rPr>
              <a:t>patcom@ieee.org</a:t>
            </a:r>
            <a:endParaRPr lang="en-US" altLang="en-US" sz="2000" dirty="0">
              <a:cs typeface="Calibri" panose="020F0502020204030204" pitchFamily="34" charset="0"/>
            </a:endParaRPr>
          </a:p>
          <a:p>
            <a:pPr algn="just">
              <a:spcBef>
                <a:spcPts val="1800"/>
              </a:spcBef>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Font typeface="Monotype Sorts" charset="2"/>
              <a:buChar char="l"/>
            </a:pPr>
            <a:endParaRPr lang="en-US" altLang="en-US" sz="2800" dirty="0">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400" dirty="0">
              <a:cs typeface="Times New Roman" panose="02020603050405020304" pitchFamily="18" charset="0"/>
            </a:endParaRPr>
          </a:p>
        </p:txBody>
      </p:sp>
      <p:sp>
        <p:nvSpPr>
          <p:cNvPr id="13316"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related information</a:t>
            </a:r>
          </a:p>
        </p:txBody>
      </p:sp>
      <p:sp>
        <p:nvSpPr>
          <p:cNvPr id="13319"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#4</a:t>
            </a:r>
            <a:endParaRPr lang="en-US" altLang="en-US" b="0" dirty="0"/>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156220</TotalTime>
  <Words>2466</Words>
  <Application>Microsoft Office PowerPoint</Application>
  <PresentationFormat>宽屏</PresentationFormat>
  <Paragraphs>762</Paragraphs>
  <Slides>26</Slides>
  <Notes>26</Notes>
  <HiddenSlides>0</HiddenSlides>
  <MMClips>0</MMClips>
  <ScaleCrop>false</ScaleCrop>
  <HeadingPairs>
    <vt:vector size="6" baseType="variant">
      <vt:variant>
        <vt:lpstr>已用的字体</vt:lpstr>
      </vt:variant>
      <vt:variant>
        <vt:i4>10</vt:i4>
      </vt:variant>
      <vt:variant>
        <vt:lpstr>主题</vt:lpstr>
      </vt:variant>
      <vt:variant>
        <vt:i4>1</vt:i4>
      </vt:variant>
      <vt:variant>
        <vt:lpstr>幻灯片标题</vt:lpstr>
      </vt:variant>
      <vt:variant>
        <vt:i4>26</vt:i4>
      </vt:variant>
    </vt:vector>
  </HeadingPairs>
  <TitlesOfParts>
    <vt:vector size="37" baseType="lpstr">
      <vt:lpstr>Monotype Sorts</vt:lpstr>
      <vt:lpstr>MS Gothic</vt:lpstr>
      <vt:lpstr>MS PGothic</vt:lpstr>
      <vt:lpstr>宋体</vt:lpstr>
      <vt:lpstr>微软雅黑</vt:lpstr>
      <vt:lpstr>Arial</vt:lpstr>
      <vt:lpstr>Calibri</vt:lpstr>
      <vt:lpstr>Helvetica</vt:lpstr>
      <vt:lpstr>Times New Roman</vt:lpstr>
      <vt:lpstr>Wingdings</vt:lpstr>
      <vt:lpstr>802-11-Submission</vt:lpstr>
      <vt:lpstr>Task Group bf Meeting agenda, June teleconference part 2 2023</vt:lpstr>
      <vt:lpstr>IEEE 802.11 Task Group bf WLAN Sensing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TGbf Timeline (Updated)</vt:lpstr>
      <vt:lpstr>PowerPoint 演示文稿</vt:lpstr>
      <vt:lpstr>Motion?</vt:lpstr>
      <vt:lpstr>D1.0 CR Status</vt:lpstr>
      <vt:lpstr>Email address?</vt:lpstr>
      <vt:lpstr>PowerPoint 演示文稿</vt:lpstr>
      <vt:lpstr>PowerPoint 演示文稿</vt:lpstr>
      <vt:lpstr>PowerPoint 演示文稿</vt:lpstr>
    </vt:vector>
  </TitlesOfParts>
  <Manager/>
  <Company>Marvell Semiconductor Inc.</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19/0543r12</dc:title>
  <dc:subject>Task Group AY November 2015 Meeting Agenda</dc:subject>
  <dc:creator>Edward Au</dc:creator>
  <cp:keywords>March, April, May 2019</cp:keywords>
  <dc:description/>
  <cp:lastModifiedBy>Hanxiao (Tony, WT Lab)</cp:lastModifiedBy>
  <cp:revision>5970</cp:revision>
  <cp:lastPrinted>2014-11-04T15:04:57Z</cp:lastPrinted>
  <dcterms:created xsi:type="dcterms:W3CDTF">2007-04-17T18:10:23Z</dcterms:created>
  <dcterms:modified xsi:type="dcterms:W3CDTF">2023-06-05T16:21:43Z</dcterms:modified>
  <cp:category>Agenda</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(3)bqMDF7AvgL+UHRX0Hw4GFjdVebzvQ2kja/c21ADEFErialBn8LK1HLTzoUkk0tBtHFvK4kDj
O/mKSRxuP07XmVvWFPp11xHl889JlIg31f1CP89gWXV/Cfp03BgnGaMotsE1lisexgm478D4
9n7reC9p+UIb1aSzRKT+0nd1WVBgn7HRjgB3rvZiOL2T/LVa0NsH5B6QFKQIJkbq7UYT6hvK
xw9HCtoui2f0vOfdfR</vt:lpwstr>
  </property>
  <property fmtid="{D5CDD505-2E9C-101B-9397-08002B2CF9AE}" pid="27" name="_2015_ms_pID_7253431">
    <vt:lpwstr>Oo1nkOZ4HE076EpX2benRtsjGLf6btpgpQXx1jI7NuIIh0Qk+QfRUp
2o7Zp7xCojZ3SDuxy+KbdfvLD7XponA6FM3q77/IAElVLpovgVtSswurbLSYRz76ORaXQ3P2
sIqcomQJuM13oO5r12WZi9EKmlqB6YKqmOPqTNz3AxaxiepL2xm+4c3PO9Dmf8E/yiOrltSm
11LO4Ccr5Z3KVtLOPYdf+BqRaA2pFAEKOftD</vt:lpwstr>
  </property>
  <property fmtid="{D5CDD505-2E9C-101B-9397-08002B2CF9AE}" pid="28" name="_2015_ms_pID_7253432">
    <vt:lpwstr>EyF/q5FdvvgcKnppw5DKFds=</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1678066362</vt:lpwstr>
  </property>
</Properties>
</file>