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332" r:id="rId3"/>
    <p:sldId id="395" r:id="rId4"/>
    <p:sldId id="2375" r:id="rId5"/>
    <p:sldId id="2391" r:id="rId6"/>
    <p:sldId id="260" r:id="rId7"/>
    <p:sldId id="261" r:id="rId8"/>
    <p:sldId id="262" r:id="rId9"/>
    <p:sldId id="263" r:id="rId10"/>
    <p:sldId id="283" r:id="rId11"/>
    <p:sldId id="284" r:id="rId12"/>
    <p:sldId id="287" r:id="rId13"/>
    <p:sldId id="288" r:id="rId14"/>
    <p:sldId id="289" r:id="rId15"/>
    <p:sldId id="2377" r:id="rId16"/>
    <p:sldId id="2378" r:id="rId17"/>
    <p:sldId id="2387" r:id="rId18"/>
    <p:sldId id="2392" r:id="rId19"/>
    <p:sldId id="2394" r:id="rId20"/>
    <p:sldId id="2395" r:id="rId21"/>
    <p:sldId id="2396" r:id="rId22"/>
    <p:sldId id="2397" r:id="rId23"/>
    <p:sldId id="2388" r:id="rId24"/>
    <p:sldId id="2385" r:id="rId25"/>
    <p:sldId id="2393" r:id="rId26"/>
    <p:sldId id="2386" r:id="rId27"/>
    <p:sldId id="279"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C738D7-EF17-42A4-9BF7-01BD2C6F49F9}" v="4" dt="2023-07-12T06:49:08.1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13C738D7-EF17-42A4-9BF7-01BD2C6F49F9}"/>
    <pc:docChg chg="undo custSel addSld modSld modMainMaster">
      <pc:chgData name="Xiaofei Wang" userId="6e1836d3-2ed9-4ae5-8700-9029b71c19c7" providerId="ADAL" clId="{13C738D7-EF17-42A4-9BF7-01BD2C6F49F9}" dt="2023-07-12T06:53:08.228" v="961" actId="20577"/>
      <pc:docMkLst>
        <pc:docMk/>
      </pc:docMkLst>
      <pc:sldChg chg="modSp add mod">
        <pc:chgData name="Xiaofei Wang" userId="6e1836d3-2ed9-4ae5-8700-9029b71c19c7" providerId="ADAL" clId="{13C738D7-EF17-42A4-9BF7-01BD2C6F49F9}" dt="2023-07-11T14:53:33.955" v="382" actId="20577"/>
        <pc:sldMkLst>
          <pc:docMk/>
          <pc:sldMk cId="2796803295" sldId="2385"/>
        </pc:sldMkLst>
        <pc:spChg chg="mod">
          <ac:chgData name="Xiaofei Wang" userId="6e1836d3-2ed9-4ae5-8700-9029b71c19c7" providerId="ADAL" clId="{13C738D7-EF17-42A4-9BF7-01BD2C6F49F9}" dt="2023-07-11T14:53:33.955" v="382" actId="20577"/>
          <ac:spMkLst>
            <pc:docMk/>
            <pc:sldMk cId="2796803295" sldId="2385"/>
            <ac:spMk id="3" creationId="{00000000-0000-0000-0000-000000000000}"/>
          </ac:spMkLst>
        </pc:spChg>
      </pc:sldChg>
      <pc:sldChg chg="modSp add mod">
        <pc:chgData name="Xiaofei Wang" userId="6e1836d3-2ed9-4ae5-8700-9029b71c19c7" providerId="ADAL" clId="{13C738D7-EF17-42A4-9BF7-01BD2C6F49F9}" dt="2023-07-11T14:52:00.941" v="341" actId="20577"/>
        <pc:sldMkLst>
          <pc:docMk/>
          <pc:sldMk cId="2840707277" sldId="2386"/>
        </pc:sldMkLst>
        <pc:spChg chg="mod">
          <ac:chgData name="Xiaofei Wang" userId="6e1836d3-2ed9-4ae5-8700-9029b71c19c7" providerId="ADAL" clId="{13C738D7-EF17-42A4-9BF7-01BD2C6F49F9}" dt="2023-07-11T14:52:00.941" v="341" actId="20577"/>
          <ac:spMkLst>
            <pc:docMk/>
            <pc:sldMk cId="2840707277" sldId="2386"/>
            <ac:spMk id="3" creationId="{00000000-0000-0000-0000-000000000000}"/>
          </ac:spMkLst>
        </pc:spChg>
      </pc:sldChg>
      <pc:sldChg chg="modSp mod">
        <pc:chgData name="Xiaofei Wang" userId="6e1836d3-2ed9-4ae5-8700-9029b71c19c7" providerId="ADAL" clId="{13C738D7-EF17-42A4-9BF7-01BD2C6F49F9}" dt="2023-07-11T15:05:38.655" v="385" actId="5793"/>
        <pc:sldMkLst>
          <pc:docMk/>
          <pc:sldMk cId="4129803870" sldId="2388"/>
        </pc:sldMkLst>
        <pc:spChg chg="mod">
          <ac:chgData name="Xiaofei Wang" userId="6e1836d3-2ed9-4ae5-8700-9029b71c19c7" providerId="ADAL" clId="{13C738D7-EF17-42A4-9BF7-01BD2C6F49F9}" dt="2023-07-11T15:05:38.655" v="385" actId="5793"/>
          <ac:spMkLst>
            <pc:docMk/>
            <pc:sldMk cId="4129803870" sldId="2388"/>
            <ac:spMk id="3" creationId="{00000000-0000-0000-0000-000000000000}"/>
          </ac:spMkLst>
        </pc:spChg>
      </pc:sldChg>
      <pc:sldChg chg="modSp mod">
        <pc:chgData name="Xiaofei Wang" userId="6e1836d3-2ed9-4ae5-8700-9029b71c19c7" providerId="ADAL" clId="{13C738D7-EF17-42A4-9BF7-01BD2C6F49F9}" dt="2023-07-11T17:17:11.978" v="387" actId="20577"/>
        <pc:sldMkLst>
          <pc:docMk/>
          <pc:sldMk cId="4104634376" sldId="2392"/>
        </pc:sldMkLst>
        <pc:spChg chg="mod">
          <ac:chgData name="Xiaofei Wang" userId="6e1836d3-2ed9-4ae5-8700-9029b71c19c7" providerId="ADAL" clId="{13C738D7-EF17-42A4-9BF7-01BD2C6F49F9}" dt="2023-07-11T17:17:11.978" v="387" actId="20577"/>
          <ac:spMkLst>
            <pc:docMk/>
            <pc:sldMk cId="4104634376" sldId="2392"/>
            <ac:spMk id="3" creationId="{00000000-0000-0000-0000-000000000000}"/>
          </ac:spMkLst>
        </pc:spChg>
      </pc:sldChg>
      <pc:sldChg chg="modSp add mod">
        <pc:chgData name="Xiaofei Wang" userId="6e1836d3-2ed9-4ae5-8700-9029b71c19c7" providerId="ADAL" clId="{13C738D7-EF17-42A4-9BF7-01BD2C6F49F9}" dt="2023-07-11T14:53:07.201" v="371" actId="6549"/>
        <pc:sldMkLst>
          <pc:docMk/>
          <pc:sldMk cId="317339901" sldId="2393"/>
        </pc:sldMkLst>
        <pc:spChg chg="mod">
          <ac:chgData name="Xiaofei Wang" userId="6e1836d3-2ed9-4ae5-8700-9029b71c19c7" providerId="ADAL" clId="{13C738D7-EF17-42A4-9BF7-01BD2C6F49F9}" dt="2023-07-11T14:53:07.201" v="371" actId="6549"/>
          <ac:spMkLst>
            <pc:docMk/>
            <pc:sldMk cId="317339901" sldId="2393"/>
            <ac:spMk id="3" creationId="{00000000-0000-0000-0000-000000000000}"/>
          </ac:spMkLst>
        </pc:spChg>
      </pc:sldChg>
      <pc:sldChg chg="modSp add mod">
        <pc:chgData name="Xiaofei Wang" userId="6e1836d3-2ed9-4ae5-8700-9029b71c19c7" providerId="ADAL" clId="{13C738D7-EF17-42A4-9BF7-01BD2C6F49F9}" dt="2023-07-12T06:47:44.210" v="517" actId="20577"/>
        <pc:sldMkLst>
          <pc:docMk/>
          <pc:sldMk cId="3364606790" sldId="2394"/>
        </pc:sldMkLst>
        <pc:spChg chg="mod">
          <ac:chgData name="Xiaofei Wang" userId="6e1836d3-2ed9-4ae5-8700-9029b71c19c7" providerId="ADAL" clId="{13C738D7-EF17-42A4-9BF7-01BD2C6F49F9}" dt="2023-07-12T06:46:44.870" v="410" actId="20577"/>
          <ac:spMkLst>
            <pc:docMk/>
            <pc:sldMk cId="3364606790" sldId="2394"/>
            <ac:spMk id="2" creationId="{00000000-0000-0000-0000-000000000000}"/>
          </ac:spMkLst>
        </pc:spChg>
        <pc:spChg chg="mod">
          <ac:chgData name="Xiaofei Wang" userId="6e1836d3-2ed9-4ae5-8700-9029b71c19c7" providerId="ADAL" clId="{13C738D7-EF17-42A4-9BF7-01BD2C6F49F9}" dt="2023-07-12T06:47:44.210" v="517" actId="20577"/>
          <ac:spMkLst>
            <pc:docMk/>
            <pc:sldMk cId="3364606790" sldId="2394"/>
            <ac:spMk id="3" creationId="{00000000-0000-0000-0000-000000000000}"/>
          </ac:spMkLst>
        </pc:spChg>
      </pc:sldChg>
      <pc:sldChg chg="modSp add mod">
        <pc:chgData name="Xiaofei Wang" userId="6e1836d3-2ed9-4ae5-8700-9029b71c19c7" providerId="ADAL" clId="{13C738D7-EF17-42A4-9BF7-01BD2C6F49F9}" dt="2023-07-12T06:48:08.420" v="529" actId="20577"/>
        <pc:sldMkLst>
          <pc:docMk/>
          <pc:sldMk cId="3044795894" sldId="2395"/>
        </pc:sldMkLst>
        <pc:spChg chg="mod">
          <ac:chgData name="Xiaofei Wang" userId="6e1836d3-2ed9-4ae5-8700-9029b71c19c7" providerId="ADAL" clId="{13C738D7-EF17-42A4-9BF7-01BD2C6F49F9}" dt="2023-07-12T06:48:08.420" v="529" actId="20577"/>
          <ac:spMkLst>
            <pc:docMk/>
            <pc:sldMk cId="3044795894" sldId="2395"/>
            <ac:spMk id="19463" creationId="{014A845C-CDC6-4811-8948-EAB07A9434A5}"/>
          </ac:spMkLst>
        </pc:spChg>
      </pc:sldChg>
      <pc:sldChg chg="modSp add mod">
        <pc:chgData name="Xiaofei Wang" userId="6e1836d3-2ed9-4ae5-8700-9029b71c19c7" providerId="ADAL" clId="{13C738D7-EF17-42A4-9BF7-01BD2C6F49F9}" dt="2023-07-12T06:48:38.015" v="555" actId="20577"/>
        <pc:sldMkLst>
          <pc:docMk/>
          <pc:sldMk cId="3012443224" sldId="2396"/>
        </pc:sldMkLst>
        <pc:spChg chg="mod">
          <ac:chgData name="Xiaofei Wang" userId="6e1836d3-2ed9-4ae5-8700-9029b71c19c7" providerId="ADAL" clId="{13C738D7-EF17-42A4-9BF7-01BD2C6F49F9}" dt="2023-07-12T06:48:38.015" v="555" actId="20577"/>
          <ac:spMkLst>
            <pc:docMk/>
            <pc:sldMk cId="3012443224" sldId="2396"/>
            <ac:spMk id="19463" creationId="{014A845C-CDC6-4811-8948-EAB07A9434A5}"/>
          </ac:spMkLst>
        </pc:spChg>
      </pc:sldChg>
      <pc:sldChg chg="modSp add mod">
        <pc:chgData name="Xiaofei Wang" userId="6e1836d3-2ed9-4ae5-8700-9029b71c19c7" providerId="ADAL" clId="{13C738D7-EF17-42A4-9BF7-01BD2C6F49F9}" dt="2023-07-12T06:53:08.228" v="961" actId="20577"/>
        <pc:sldMkLst>
          <pc:docMk/>
          <pc:sldMk cId="3478736116" sldId="2397"/>
        </pc:sldMkLst>
        <pc:spChg chg="mod">
          <ac:chgData name="Xiaofei Wang" userId="6e1836d3-2ed9-4ae5-8700-9029b71c19c7" providerId="ADAL" clId="{13C738D7-EF17-42A4-9BF7-01BD2C6F49F9}" dt="2023-07-12T06:53:08.228" v="961" actId="20577"/>
          <ac:spMkLst>
            <pc:docMk/>
            <pc:sldMk cId="3478736116" sldId="2397"/>
            <ac:spMk id="3" creationId="{00000000-0000-0000-0000-000000000000}"/>
          </ac:spMkLst>
        </pc:spChg>
      </pc:sldChg>
      <pc:sldMasterChg chg="modSp">
        <pc:chgData name="Xiaofei Wang" userId="6e1836d3-2ed9-4ae5-8700-9029b71c19c7" providerId="ADAL" clId="{13C738D7-EF17-42A4-9BF7-01BD2C6F49F9}" dt="2023-07-11T14:45:09.853" v="0"/>
        <pc:sldMasterMkLst>
          <pc:docMk/>
          <pc:sldMasterMk cId="0" sldId="2147483648"/>
        </pc:sldMasterMkLst>
        <pc:spChg chg="mod">
          <ac:chgData name="Xiaofei Wang" userId="6e1836d3-2ed9-4ae5-8700-9029b71c19c7" providerId="ADAL" clId="{13C738D7-EF17-42A4-9BF7-01BD2C6F49F9}" dt="2023-07-11T14:45:09.853"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20</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20</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632484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21</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21</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840027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27</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802.11-23/926r5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July 2023 Berlin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2023-07-07</a:t>
            </a:r>
          </a:p>
        </p:txBody>
      </p:sp>
      <p:sp>
        <p:nvSpPr>
          <p:cNvPr id="6" name="Date Placeholder 3"/>
          <p:cNvSpPr>
            <a:spLocks noGrp="1"/>
          </p:cNvSpPr>
          <p:nvPr>
            <p:ph type="dt" idx="10"/>
          </p:nvPr>
        </p:nvSpPr>
        <p:spPr/>
        <p:txBody>
          <a:bodyPr/>
          <a:lstStyle/>
          <a:p>
            <a:r>
              <a:rPr lang="en-US" dirty="0"/>
              <a:t>July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03121332"/>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July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July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July 10, 2023 PM 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11-23/991r1 </a:t>
            </a:r>
            <a:r>
              <a:rPr lang="en-US" sz="1800" dirty="0">
                <a:latin typeface="Times New Roman" panose="02020603050405020304" pitchFamily="18" charset="0"/>
              </a:rPr>
              <a:t>Proposed IEEE 802.11 AIML TIG Technical Report Text for the CSI Feedback Compression Use Case</a:t>
            </a:r>
            <a:r>
              <a:rPr lang="en-GB" sz="1800" b="0" dirty="0">
                <a:effectLst/>
                <a:latin typeface="Times New Roman" panose="02020603050405020304" pitchFamily="18" charset="0"/>
                <a:ea typeface="Times New Roman" panose="02020603050405020304" pitchFamily="18" charset="0"/>
              </a:rPr>
              <a:t>, </a:t>
            </a:r>
            <a:r>
              <a:rPr lang="en-US" sz="1800" b="0" dirty="0">
                <a:latin typeface="Times New Roman" panose="02020603050405020304" pitchFamily="18" charset="0"/>
              </a:rPr>
              <a:t>Eunsung </a:t>
            </a:r>
            <a:r>
              <a:rPr lang="en-US" sz="1800" b="0" dirty="0" err="1">
                <a:latin typeface="Times New Roman" panose="02020603050405020304" pitchFamily="18" charset="0"/>
              </a:rPr>
              <a:t>Joen</a:t>
            </a:r>
            <a:r>
              <a:rPr lang="en-US" sz="1800" b="0" dirty="0">
                <a:latin typeface="Times New Roman" panose="02020603050405020304" pitchFamily="18" charset="0"/>
              </a:rPr>
              <a:t> (Samsung)</a:t>
            </a:r>
            <a:endParaRPr lang="en-GB" sz="600" b="0" dirty="0">
              <a:effectLst/>
              <a:latin typeface="Times New Roman" panose="02020603050405020304" pitchFamily="18" charset="0"/>
              <a:ea typeface="Times New Roman" panose="02020603050405020304" pitchFamily="18" charset="0"/>
            </a:endParaRPr>
          </a:p>
          <a:p>
            <a:pPr marL="514350" lvl="1" indent="0">
              <a:spcBef>
                <a:spcPts val="0"/>
              </a:spcBef>
              <a:spcAft>
                <a:spcPts val="0"/>
              </a:spcAft>
            </a:pPr>
            <a:endParaRPr lang="en-GB" sz="8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800" dirty="0">
                <a:latin typeface="Times New Roman" panose="02020603050405020304" pitchFamily="18" charset="0"/>
              </a:rPr>
              <a:t>11-23/290r3 </a:t>
            </a:r>
            <a:r>
              <a:rPr lang="en-US" sz="1800" dirty="0">
                <a:latin typeface="Times New Roman" panose="02020603050405020304" pitchFamily="18" charset="0"/>
              </a:rPr>
              <a:t>Study on AI CSI Compression,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sz="800" b="0" i="0" dirty="0">
              <a:solidFill>
                <a:srgbClr val="000000"/>
              </a:solidFill>
              <a:effectLst/>
              <a:latin typeface="Verdana" panose="020B0604030504040204" pitchFamily="34" charset="0"/>
            </a:endParaRPr>
          </a:p>
          <a:p>
            <a:pPr marL="800100" lvl="1">
              <a:spcBef>
                <a:spcPts val="0"/>
              </a:spcBef>
              <a:spcAft>
                <a:spcPts val="0"/>
              </a:spcAft>
              <a:buFont typeface="Arial" panose="020B0604020202020204" pitchFamily="34" charset="0"/>
              <a:buChar char="•"/>
            </a:pPr>
            <a:r>
              <a:rPr lang="en-GB" sz="1800" dirty="0">
                <a:latin typeface="Times New Roman" panose="02020603050405020304" pitchFamily="18" charset="0"/>
              </a:rPr>
              <a:t>11-23/996r1 </a:t>
            </a:r>
            <a:r>
              <a:rPr lang="en-US" sz="1800" dirty="0">
                <a:effectLst/>
                <a:latin typeface="Times New Roman" panose="02020603050405020304" pitchFamily="18" charset="0"/>
                <a:ea typeface="DengXian" panose="02010600030101010101" pitchFamily="2" charset="-122"/>
              </a:rPr>
              <a:t>Proposed IEEE 802.11 AIML TIG Technical Report Text for the CSI Compression Use Case</a:t>
            </a:r>
            <a:r>
              <a:rPr lang="en-US" sz="1800" dirty="0">
                <a:latin typeface="Times New Roman" panose="02020603050405020304" pitchFamily="18" charset="0"/>
              </a:rPr>
              <a:t>,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p>
          <a:p>
            <a:pPr marL="800100" lvl="1">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11-23/227r5 </a:t>
            </a:r>
            <a:r>
              <a:rPr lang="en-US" sz="1800" dirty="0">
                <a:latin typeface="Times New Roman" panose="02020603050405020304" pitchFamily="18" charset="0"/>
              </a:rPr>
              <a:t>Proposed IEEE 802.11 AIML TIG Technical Report Text for the Multi-AP Coordination Use Case</a:t>
            </a:r>
            <a:r>
              <a:rPr lang="en-GB" sz="1800" b="0" dirty="0">
                <a:effectLst/>
                <a:latin typeface="Times New Roman" panose="02020603050405020304" pitchFamily="18" charset="0"/>
                <a:ea typeface="Times New Roman" panose="02020603050405020304" pitchFamily="18" charset="0"/>
              </a:rPr>
              <a:t>, Szymon Szott (AGH University)</a:t>
            </a: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July 11, 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sz="2000" dirty="0">
                <a:effectLst/>
                <a:latin typeface="Times New Roman" panose="02020603050405020304" pitchFamily="18" charset="0"/>
                <a:ea typeface="Times New Roman" panose="02020603050405020304" pitchFamily="18" charset="0"/>
              </a:rPr>
              <a:t>11-23/1165r0 </a:t>
            </a:r>
            <a:r>
              <a:rPr lang="en-US" sz="2000" dirty="0">
                <a:latin typeface="Times New Roman" panose="02020603050405020304" pitchFamily="18" charset="0"/>
              </a:rPr>
              <a:t>Proposed IEEE 802.11 AIML TIG Technical Report Text for the CSI Feedback Compression Use Case</a:t>
            </a:r>
            <a:r>
              <a:rPr lang="en-GB" sz="2000" dirty="0">
                <a:effectLst/>
                <a:latin typeface="Times New Roman" panose="02020603050405020304" pitchFamily="18" charset="0"/>
                <a:ea typeface="Times New Roman" panose="02020603050405020304" pitchFamily="18" charset="0"/>
              </a:rPr>
              <a:t>, </a:t>
            </a:r>
            <a:r>
              <a:rPr lang="en-GB" sz="2000" b="0" dirty="0">
                <a:effectLst/>
                <a:latin typeface="Times New Roman" panose="02020603050405020304" pitchFamily="18" charset="0"/>
                <a:ea typeface="Times New Roman" panose="02020603050405020304" pitchFamily="18" charset="0"/>
              </a:rPr>
              <a:t>Ziming He (Samsung)</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11-23/1238r0 </a:t>
            </a:r>
            <a:r>
              <a:rPr lang="en-US" dirty="0">
                <a:latin typeface="Times New Roman" panose="02020603050405020304" pitchFamily="18" charset="0"/>
              </a:rPr>
              <a:t>AIML methodology for dynamic spectrum sharing and coexistence</a:t>
            </a:r>
            <a:r>
              <a:rPr lang="en-GB" b="0" dirty="0">
                <a:effectLst/>
                <a:latin typeface="Times New Roman" panose="02020603050405020304" pitchFamily="18" charset="0"/>
                <a:ea typeface="Times New Roman" panose="02020603050405020304" pitchFamily="18" charset="0"/>
              </a:rPr>
              <a:t>, Marco Hernandez (YRP-IAI; CWC Oulu University)</a:t>
            </a:r>
            <a:endParaRPr lang="en-US" dirty="0">
              <a:latin typeface="Times New Roman" panose="02020603050405020304" pitchFamily="18" charset="0"/>
            </a:endParaRP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11-23/997r1 </a:t>
            </a:r>
            <a:r>
              <a:rPr lang="en-US" dirty="0">
                <a:latin typeface="Times New Roman" panose="02020603050405020304" pitchFamily="18" charset="0"/>
              </a:rPr>
              <a:t>Proposed IEEE 802.11 AIML TIG Technical Report Text for the Distributed Channel Access Use Case,  Ziyang Guo (Huawei)</a:t>
            </a:r>
            <a:r>
              <a:rPr lang="en-GB" dirty="0">
                <a:latin typeface="Times New Roman" panose="02020603050405020304" pitchFamily="18" charset="0"/>
              </a:rPr>
              <a:t> </a:t>
            </a: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11-23/1182r0 </a:t>
            </a:r>
            <a:r>
              <a:rPr lang="en-US" dirty="0">
                <a:latin typeface="Times New Roman" panose="02020603050405020304" pitchFamily="18" charset="0"/>
              </a:rPr>
              <a:t>Follow-up Discussions on Neural Network Model Sharing for WLAN,  Ziyang Guo (Huawei)</a:t>
            </a:r>
            <a:endParaRPr lang="en-GB" dirty="0">
              <a:latin typeface="Times New Roman" panose="02020603050405020304" pitchFamily="18" charset="0"/>
            </a:endParaRPr>
          </a:p>
          <a:p>
            <a:pPr marL="114300" indent="0">
              <a:spcBef>
                <a:spcPts val="0"/>
              </a:spcBef>
              <a:spcAft>
                <a:spcPts val="0"/>
              </a:spcAft>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Reminder of UHR presentation</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July 12,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way forward</a:t>
            </a:r>
          </a:p>
          <a:p>
            <a:pPr marL="457200" marR="0">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a:effectLst/>
                <a:latin typeface="Times New Roman" panose="02020603050405020304" pitchFamily="18" charset="0"/>
                <a:ea typeface="Times New Roman" panose="02020603050405020304" pitchFamily="18" charset="0"/>
              </a:rPr>
              <a:t>11-23/1165r1 </a:t>
            </a:r>
            <a:r>
              <a:rPr lang="en-US" dirty="0">
                <a:latin typeface="Times New Roman" panose="02020603050405020304" pitchFamily="18" charset="0"/>
              </a:rPr>
              <a:t>Proposed IEEE 802.11 AIML TIG Technical Report Text for the CSI Feedback Compression Use Case</a:t>
            </a: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Ziming He (Samsung)</a:t>
            </a:r>
          </a:p>
          <a:p>
            <a:pPr marL="857250" lvl="1">
              <a:spcBef>
                <a:spcPts val="0"/>
              </a:spcBef>
              <a:spcAft>
                <a:spcPts val="0"/>
              </a:spcAft>
              <a:buFont typeface="Arial" panose="020B0604020202020204" pitchFamily="34" charset="0"/>
              <a:buChar char="•"/>
            </a:pPr>
            <a:r>
              <a:rPr lang="en-US" sz="2400" dirty="0">
                <a:highlight>
                  <a:srgbClr val="C0C0C0"/>
                </a:highlight>
                <a:latin typeface="Times New Roman" panose="02020603050405020304" pitchFamily="18" charset="0"/>
              </a:rPr>
              <a:t>And if time allows:</a:t>
            </a:r>
          </a:p>
          <a:p>
            <a:pPr marL="971550" lvl="2" indent="0">
              <a:spcBef>
                <a:spcPts val="0"/>
              </a:spcBef>
              <a:spcAft>
                <a:spcPts val="0"/>
              </a:spcAft>
            </a:pPr>
            <a:r>
              <a:rPr lang="en-US" sz="2200" dirty="0">
                <a:highlight>
                  <a:srgbClr val="C0C0C0"/>
                </a:highlight>
                <a:latin typeface="Times New Roman" panose="02020603050405020304" pitchFamily="18" charset="0"/>
              </a:rPr>
              <a:t>11-23/1228r </a:t>
            </a:r>
            <a:r>
              <a:rPr lang="en-US" sz="1600" i="0" dirty="0">
                <a:solidFill>
                  <a:srgbClr val="000000"/>
                </a:solidFill>
                <a:effectLst/>
                <a:highlight>
                  <a:srgbClr val="C0C0C0"/>
                </a:highlight>
                <a:latin typeface="Verdana" panose="020B0604030504040204" pitchFamily="34" charset="0"/>
              </a:rPr>
              <a:t>Discussion on AIML Model Management for WLAN</a:t>
            </a:r>
            <a:r>
              <a:rPr lang="en-US" sz="2200" b="0" dirty="0">
                <a:highlight>
                  <a:srgbClr val="C0C0C0"/>
                </a:highlight>
                <a:latin typeface="Times New Roman" panose="02020603050405020304" pitchFamily="18" charset="0"/>
              </a:rPr>
              <a:t>, Yue Xu (Huawei)</a:t>
            </a:r>
            <a:endParaRPr lang="en-GB" sz="2200" b="0" dirty="0">
              <a:highlight>
                <a:srgbClr val="C0C0C0"/>
              </a:highlight>
              <a:latin typeface="Times New Roman" panose="02020603050405020304" pitchFamily="18" charset="0"/>
            </a:endParaRPr>
          </a:p>
          <a:p>
            <a:pPr marL="114300" indent="0">
              <a:spcBef>
                <a:spcPts val="0"/>
              </a:spcBef>
              <a:spcAft>
                <a:spcPts val="0"/>
              </a:spcAft>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4634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11-23/924r2 was presented to UHR SG</a:t>
            </a:r>
          </a:p>
          <a:p>
            <a:pPr marL="457200" marR="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Resul</a:t>
            </a:r>
            <a:r>
              <a:rPr lang="en-US" dirty="0">
                <a:latin typeface="Times New Roman" panose="02020603050405020304" pitchFamily="18" charset="0"/>
                <a:ea typeface="Times New Roman" panose="02020603050405020304" pitchFamily="18" charset="0"/>
              </a:rPr>
              <a:t>ts are detailed in the following slides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64606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42566"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July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July 2023 Berlin Plenary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20</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SP 1</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95413"/>
            <a:ext cx="10363200" cy="4556125"/>
          </a:xfrm>
        </p:spPr>
        <p:txBody>
          <a:bodyPr/>
          <a:lstStyle/>
          <a:p>
            <a:pPr marL="457200" marR="0">
              <a:spcBef>
                <a:spcPts val="0"/>
              </a:spcBef>
              <a:spcAft>
                <a:spcPts val="0"/>
              </a:spcAft>
            </a:pPr>
            <a:r>
              <a:rPr lang="en-US" dirty="0">
                <a:effectLst/>
                <a:latin typeface="Times New Roman" panose="02020603050405020304" pitchFamily="18" charset="0"/>
                <a:ea typeface="Times New Roman" panose="02020603050405020304" pitchFamily="18" charset="0"/>
              </a:rPr>
              <a:t>Would you be interested to study/work on AIML related features (as discussed in this presentation) in UHR SG/802.11bn?</a:t>
            </a:r>
          </a:p>
          <a:p>
            <a:pPr marL="457200" marR="0">
              <a:spcBef>
                <a:spcPts val="0"/>
              </a:spcBef>
              <a:spcAft>
                <a:spcPts val="0"/>
              </a:spcAft>
            </a:pPr>
            <a:r>
              <a:rPr lang="en-US" dirty="0">
                <a:latin typeface="Times New Roman" panose="02020603050405020304" pitchFamily="18" charset="0"/>
              </a:rPr>
              <a:t>Yes: 108</a:t>
            </a:r>
          </a:p>
          <a:p>
            <a:pPr marL="457200" marR="0">
              <a:spcBef>
                <a:spcPts val="0"/>
              </a:spcBef>
              <a:spcAft>
                <a:spcPts val="0"/>
              </a:spcAft>
            </a:pPr>
            <a:r>
              <a:rPr lang="en-US" dirty="0">
                <a:latin typeface="Times New Roman" panose="02020603050405020304" pitchFamily="18" charset="0"/>
              </a:rPr>
              <a:t>No:50</a:t>
            </a:r>
          </a:p>
          <a:p>
            <a:pPr marL="457200" marR="0">
              <a:spcBef>
                <a:spcPts val="0"/>
              </a:spcBef>
              <a:spcAft>
                <a:spcPts val="0"/>
              </a:spcAft>
            </a:pPr>
            <a:r>
              <a:rPr lang="en-US" dirty="0">
                <a:latin typeface="Times New Roman" panose="02020603050405020304" pitchFamily="18" charset="0"/>
              </a:rPr>
              <a:t>Abstain: 53</a:t>
            </a:r>
          </a:p>
          <a:p>
            <a:pPr marL="457200" marR="0">
              <a:spcBef>
                <a:spcPts val="0"/>
              </a:spcBef>
              <a:spcAft>
                <a:spcPts val="0"/>
              </a:spcAft>
            </a:pPr>
            <a:r>
              <a:rPr lang="en-US" dirty="0">
                <a:latin typeface="Times New Roman" panose="02020603050405020304" pitchFamily="18" charset="0"/>
              </a:rPr>
              <a:t>No answer: 73</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04479589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21</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SP 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95413"/>
            <a:ext cx="10363200" cy="4556125"/>
          </a:xfrm>
        </p:spPr>
        <p:txBody>
          <a:bodyPr/>
          <a:lstStyle/>
          <a:p>
            <a:pPr marL="457200" marR="0">
              <a:spcBef>
                <a:spcPts val="0"/>
              </a:spcBef>
              <a:spcAft>
                <a:spcPts val="0"/>
              </a:spcAft>
            </a:pPr>
            <a:r>
              <a:rPr lang="en-US" dirty="0">
                <a:effectLst/>
                <a:latin typeface="Times New Roman" panose="02020603050405020304" pitchFamily="18" charset="0"/>
                <a:ea typeface="Times New Roman" panose="02020603050405020304" pitchFamily="18" charset="0"/>
              </a:rPr>
              <a:t>Which one or more of the following AIML related use case(s)/feature(s) are you interested in working/studying for UHR SG/802.11bn? </a:t>
            </a:r>
          </a:p>
          <a:p>
            <a:pPr marL="457200" marR="0">
              <a:spcBef>
                <a:spcPts val="0"/>
              </a:spcBef>
              <a:spcAft>
                <a:spcPts val="0"/>
              </a:spcAft>
            </a:pPr>
            <a:endParaRPr lang="en-US" dirty="0">
              <a:effectLst/>
              <a:latin typeface="Times New Roman" panose="02020603050405020304" pitchFamily="18" charset="0"/>
              <a:ea typeface="Times New Roman" panose="02020603050405020304" pitchFamily="18" charset="0"/>
            </a:endParaRP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 CSI Feedback compression/enhancement 93</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AIML-based distributed channel access 79</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 model sharing 48</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AIML-based roaming enhancement 79</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AIML-base</a:t>
            </a:r>
            <a:r>
              <a:rPr lang="en-US" dirty="0">
                <a:latin typeface="Times New Roman" panose="02020603050405020304" pitchFamily="18" charset="0"/>
                <a:ea typeface="Times New Roman" panose="02020603050405020304" pitchFamily="18" charset="0"/>
              </a:rPr>
              <a:t>d multi-AP coordination 83</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AIML-based dynamic spectrum sharing 59</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None of the above 74</a:t>
            </a:r>
            <a:endParaRPr lang="en-US"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marR="0" indent="0">
              <a:spcBef>
                <a:spcPts val="0"/>
              </a:spcBef>
              <a:spcAft>
                <a:spcPts val="0"/>
              </a:spcAft>
            </a:pPr>
            <a:r>
              <a:rPr lang="en-US" sz="2800" dirty="0">
                <a:highlight>
                  <a:srgbClr val="00FF00"/>
                </a:highlight>
                <a:latin typeface="Times New Roman" panose="02020603050405020304" pitchFamily="18" charset="0"/>
              </a:rPr>
              <a:t>Note: </a:t>
            </a:r>
            <a:r>
              <a:rPr lang="en-US" sz="2800" dirty="0">
                <a:effectLst/>
                <a:highlight>
                  <a:srgbClr val="00FF00"/>
                </a:highlight>
                <a:latin typeface="Times New Roman" panose="02020603050405020304" pitchFamily="18" charset="0"/>
                <a:ea typeface="Times New Roman" panose="02020603050405020304" pitchFamily="18" charset="0"/>
              </a:rPr>
              <a:t>Please choose one or more of AIML-based use cases/features</a:t>
            </a: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01244322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Seems that there are support for AIML based features/work in UHR</a:t>
            </a:r>
          </a:p>
          <a:p>
            <a:pPr marL="457200" marR="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But there are also many that does not support</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108 yes vs 50 no</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93 for the most preferred use case (use case 1) vs 74 (none of the above)</a:t>
            </a:r>
          </a:p>
          <a:p>
            <a:pPr marL="457200" marR="0">
              <a:spcBef>
                <a:spcPts val="0"/>
              </a:spcBef>
              <a:spcAft>
                <a:spcPts val="0"/>
              </a:spcAft>
              <a:buFont typeface="Arial" panose="020B0604020202020204" pitchFamily="34" charset="0"/>
              <a:buChar char="•"/>
            </a:pP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Options: </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1. Wrap technical report in September 2023</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2. Other options??</a:t>
            </a:r>
          </a:p>
          <a:p>
            <a:pPr marL="857250" lvl="1">
              <a:spcBef>
                <a:spcPts val="0"/>
              </a:spcBef>
              <a:spcAft>
                <a:spcPts val="0"/>
              </a:spcAft>
              <a:buFont typeface="Arial" panose="020B0604020202020204" pitchFamily="34" charset="0"/>
              <a:buChar char="•"/>
            </a:pPr>
            <a:endParaRPr lang="en-US"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 decision will need to be made </a:t>
            </a:r>
            <a:r>
              <a:rPr lang="en-US">
                <a:latin typeface="Times New Roman" panose="02020603050405020304" pitchFamily="18" charset="0"/>
                <a:ea typeface="Times New Roman" panose="02020603050405020304" pitchFamily="18" charset="0"/>
              </a:rPr>
              <a:t>in September 2023</a:t>
            </a:r>
            <a:endParaRPr lang="en-US"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8736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July 13, </a:t>
            </a:r>
            <a:r>
              <a:rPr lang="en-US" altLang="en-US"/>
              <a:t>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11-23/1238r0 </a:t>
            </a:r>
            <a:r>
              <a:rPr lang="en-US" dirty="0">
                <a:latin typeface="Times New Roman" panose="02020603050405020304" pitchFamily="18" charset="0"/>
              </a:rPr>
              <a:t>AIML methodology for dynamic spectrum sharing and coexistence</a:t>
            </a:r>
            <a:r>
              <a:rPr lang="en-GB" b="0" dirty="0">
                <a:effectLst/>
                <a:latin typeface="Times New Roman" panose="02020603050405020304" pitchFamily="18" charset="0"/>
                <a:ea typeface="Times New Roman" panose="02020603050405020304" pitchFamily="18" charset="0"/>
              </a:rPr>
              <a:t>, Marco Hernandez (YRP-IAI; CWC Oulu University)</a:t>
            </a:r>
            <a:endParaRPr lang="en-US" dirty="0">
              <a:latin typeface="Times New Roman" panose="02020603050405020304" pitchFamily="18" charset="0"/>
            </a:endParaRPr>
          </a:p>
          <a:p>
            <a:pPr marL="571500" lvl="1"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Potentially 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marL="0" indent="0">
              <a:spcBef>
                <a:spcPts val="300"/>
              </a:spcBef>
            </a:pPr>
            <a:r>
              <a:rPr lang="en-US" altLang="en-US" dirty="0"/>
              <a:t>Goals for September meeting</a:t>
            </a:r>
          </a:p>
          <a:p>
            <a:pPr marL="285750" indent="-285750">
              <a:spcBef>
                <a:spcPts val="300"/>
              </a:spcBef>
              <a:buFont typeface="Arial" panose="020B0604020202020204" pitchFamily="34" charset="0"/>
              <a:buChar char="•"/>
            </a:pPr>
            <a:r>
              <a:rPr lang="en-US" altLang="en-US" sz="1800" b="0" dirty="0"/>
              <a:t>Finalize AIML TIG Technical Report</a:t>
            </a:r>
          </a:p>
          <a:p>
            <a:pPr marL="685800" lvl="1">
              <a:spcBef>
                <a:spcPts val="300"/>
              </a:spcBef>
              <a:buFont typeface="Arial" panose="020B0604020202020204" pitchFamily="34" charset="0"/>
              <a:buChar char="•"/>
            </a:pPr>
            <a:r>
              <a:rPr lang="en-US" altLang="en-US" dirty="0"/>
              <a:t>Conclusions</a:t>
            </a:r>
          </a:p>
          <a:p>
            <a:pPr marL="1085850" lvl="2">
              <a:spcBef>
                <a:spcPts val="300"/>
              </a:spcBef>
              <a:buFont typeface="Arial" panose="020B0604020202020204" pitchFamily="34" charset="0"/>
              <a:buChar char="•"/>
            </a:pPr>
            <a:r>
              <a:rPr lang="en-US" altLang="en-US" dirty="0"/>
              <a:t>A draft will be presented during one of the teleconferences</a:t>
            </a:r>
          </a:p>
          <a:p>
            <a:pPr marL="685800" lvl="1">
              <a:spcBef>
                <a:spcPts val="300"/>
              </a:spcBef>
              <a:buFont typeface="Arial" panose="020B0604020202020204" pitchFamily="34" charset="0"/>
              <a:buChar char="•"/>
            </a:pPr>
            <a:r>
              <a:rPr lang="en-US" altLang="en-US" sz="1800" dirty="0">
                <a:cs typeface="+mn-cs"/>
              </a:rPr>
              <a:t>Final motion on the whole report</a:t>
            </a:r>
          </a:p>
          <a:p>
            <a:pPr marL="285750">
              <a:spcBef>
                <a:spcPts val="300"/>
              </a:spcBef>
              <a:buFont typeface="Arial" panose="020B0604020202020204" pitchFamily="34" charset="0"/>
              <a:buChar char="•"/>
            </a:pPr>
            <a:r>
              <a:rPr lang="en-US" altLang="en-US" sz="1800" b="0" dirty="0"/>
              <a:t>SP on next steps</a:t>
            </a:r>
          </a:p>
          <a:p>
            <a:pPr marL="0" indent="0">
              <a:spcBef>
                <a:spcPts val="300"/>
              </a:spcBef>
            </a:pPr>
            <a:endParaRPr lang="en-US" altLang="en-US" dirty="0"/>
          </a:p>
          <a:p>
            <a:pPr>
              <a:spcBef>
                <a:spcPts val="300"/>
              </a:spcBef>
            </a:pPr>
            <a:r>
              <a:rPr lang="en-US" altLang="en-US" dirty="0"/>
              <a:t>Call for contributions:</a:t>
            </a:r>
          </a:p>
          <a:p>
            <a:pPr lvl="1">
              <a:spcBef>
                <a:spcPts val="300"/>
              </a:spcBef>
            </a:pPr>
            <a:r>
              <a:rPr lang="en-US" altLang="en-US" dirty="0"/>
              <a:t>Further submissions regarding AIML and 802.11:</a:t>
            </a:r>
          </a:p>
          <a:p>
            <a:pPr marL="800100" lvl="1" indent="-342900">
              <a:spcBef>
                <a:spcPts val="300"/>
              </a:spcBef>
              <a:buFont typeface="Arial" panose="020B0604020202020204" pitchFamily="34" charset="0"/>
              <a:buChar char="•"/>
            </a:pPr>
            <a:r>
              <a:rPr lang="en-US" altLang="en-US" dirty="0"/>
              <a:t>Use cases</a:t>
            </a:r>
          </a:p>
          <a:p>
            <a:pPr marL="800100" lvl="1" indent="-342900">
              <a:spcBef>
                <a:spcPts val="300"/>
              </a:spcBef>
              <a:buFont typeface="Arial" panose="020B0604020202020204" pitchFamily="34" charset="0"/>
              <a:buChar char="•"/>
            </a:pPr>
            <a:r>
              <a:rPr lang="en-US" altLang="en-US" dirty="0"/>
              <a:t>Technical feasibility</a:t>
            </a:r>
          </a:p>
          <a:p>
            <a:pPr marL="800100" lvl="1" indent="-342900">
              <a:spcBef>
                <a:spcPts val="300"/>
              </a:spcBef>
              <a:buFont typeface="Arial" panose="020B0604020202020204" pitchFamily="34" charset="0"/>
              <a:buChar char="•"/>
            </a:pPr>
            <a:r>
              <a:rPr lang="en-US" altLang="en-US" dirty="0"/>
              <a:t>Need to have contribution in the form of technical report insertions</a:t>
            </a:r>
          </a:p>
          <a:p>
            <a:pPr marL="457200" lvl="1" indent="0">
              <a:spcBef>
                <a:spcPts val="300"/>
              </a:spcBef>
            </a:pPr>
            <a:endParaRPr lang="en-US" altLang="en-US" sz="900" dirty="0"/>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September 2023 Meeting Planning</a:t>
            </a:r>
          </a:p>
          <a:p>
            <a:pPr marL="800100" lvl="1" indent="-342900">
              <a:spcBef>
                <a:spcPts val="300"/>
              </a:spcBef>
              <a:buFont typeface="Arial" panose="020B0604020202020204" pitchFamily="34" charset="0"/>
              <a:buChar char="•"/>
            </a:pPr>
            <a:r>
              <a:rPr lang="en-US" altLang="en-US" dirty="0"/>
              <a:t>4 slots: operating in ET (Atlanta time)</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 combination AM1/AM2/PM1 sessions</a:t>
            </a:r>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73399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3 teleconferences: </a:t>
            </a:r>
          </a:p>
          <a:p>
            <a:pPr marL="1200150" lvl="2" indent="-342900">
              <a:spcBef>
                <a:spcPts val="300"/>
              </a:spcBef>
              <a:buFont typeface="Arial" panose="020B0604020202020204" pitchFamily="34" charset="0"/>
              <a:buChar char="•"/>
            </a:pPr>
            <a:r>
              <a:rPr lang="en-US" altLang="en-US" dirty="0"/>
              <a:t>Tuesday July 25, 2023, 10 am ET (1.5 hour)</a:t>
            </a:r>
          </a:p>
          <a:p>
            <a:pPr marL="1200150" lvl="2" indent="-342900">
              <a:spcBef>
                <a:spcPts val="300"/>
              </a:spcBef>
              <a:buFont typeface="Arial" panose="020B0604020202020204" pitchFamily="34" charset="0"/>
              <a:buChar char="•"/>
            </a:pPr>
            <a:r>
              <a:rPr lang="en-US" altLang="en-US" dirty="0"/>
              <a:t>Tuesday August 8, 2023, 10 am ET (1.5 hour)</a:t>
            </a:r>
          </a:p>
          <a:p>
            <a:pPr marL="1200150" lvl="2" indent="-342900">
              <a:spcBef>
                <a:spcPts val="300"/>
              </a:spcBef>
              <a:buFont typeface="Arial" panose="020B0604020202020204" pitchFamily="34" charset="0"/>
              <a:buChar char="•"/>
            </a:pPr>
            <a:r>
              <a:rPr lang="en-US" altLang="en-US" dirty="0"/>
              <a:t>Tuesday September 5, 2023, 10 am ET (2 hour)</a:t>
            </a:r>
          </a:p>
          <a:p>
            <a:pPr marL="857250" lvl="2" indent="0">
              <a:spcBef>
                <a:spcPts val="300"/>
              </a:spcBef>
            </a:pPr>
            <a:endParaRPr lang="en-US" altLang="en-US" dirty="0"/>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dirty="0"/>
              <a:t>Potential other topics:</a:t>
            </a:r>
          </a:p>
          <a:p>
            <a:pPr marL="1200150" lvl="2" indent="-342900">
              <a:spcBef>
                <a:spcPts val="300"/>
              </a:spcBef>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Proposals for the technical report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001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00100" lvl="1" indent="-342900">
              <a:spcBef>
                <a:spcPts val="300"/>
              </a:spcBef>
              <a:buFont typeface="Arial" panose="020B0604020202020204" pitchFamily="34" charset="0"/>
              <a:buChar char="•"/>
            </a:pPr>
            <a:r>
              <a:rPr lang="en-US" altLang="en-US" sz="1800" dirty="0"/>
              <a:t>4 slots: </a:t>
            </a:r>
          </a:p>
          <a:p>
            <a:pPr marL="1200150" lvl="2" indent="-342900">
              <a:spcBef>
                <a:spcPts val="300"/>
              </a:spcBef>
              <a:buFont typeface="Arial" panose="020B0604020202020204" pitchFamily="34" charset="0"/>
              <a:buChar char="•"/>
            </a:pPr>
            <a:r>
              <a:rPr lang="en-US" altLang="en-US" sz="1400" dirty="0"/>
              <a:t>Monday July 10: 	</a:t>
            </a:r>
            <a:r>
              <a:rPr lang="en-US" altLang="en-US" sz="1400" b="1" dirty="0"/>
              <a:t>PM1</a:t>
            </a:r>
          </a:p>
          <a:p>
            <a:pPr marL="1200150" lvl="2" indent="-342900">
              <a:spcBef>
                <a:spcPts val="300"/>
              </a:spcBef>
              <a:buFont typeface="Arial" panose="020B0604020202020204" pitchFamily="34" charset="0"/>
              <a:buChar char="•"/>
            </a:pPr>
            <a:r>
              <a:rPr lang="en-US" altLang="en-US" sz="1400" dirty="0"/>
              <a:t>Tuesday July 11: 	</a:t>
            </a:r>
            <a:r>
              <a:rPr lang="en-US" altLang="en-US" sz="1400" b="1" dirty="0"/>
              <a:t>PM1</a:t>
            </a:r>
          </a:p>
          <a:p>
            <a:pPr marL="1200150" lvl="2" indent="-342900">
              <a:spcBef>
                <a:spcPts val="300"/>
              </a:spcBef>
              <a:buFont typeface="Arial" panose="020B0604020202020204" pitchFamily="34" charset="0"/>
              <a:buChar char="•"/>
            </a:pPr>
            <a:r>
              <a:rPr lang="en-US" altLang="en-US" sz="1400" dirty="0"/>
              <a:t>Wednesday July 12: </a:t>
            </a:r>
            <a:r>
              <a:rPr lang="en-US" altLang="en-US" sz="1400" b="1" dirty="0"/>
              <a:t>AM2</a:t>
            </a:r>
          </a:p>
          <a:p>
            <a:pPr marL="1200150" lvl="2" indent="-342900">
              <a:spcBef>
                <a:spcPts val="300"/>
              </a:spcBef>
              <a:buFont typeface="Arial" panose="020B0604020202020204" pitchFamily="34" charset="0"/>
              <a:buChar char="•"/>
            </a:pPr>
            <a:r>
              <a:rPr lang="en-US" altLang="en-US" sz="1400" dirty="0"/>
              <a:t>Thursday July 13: 	</a:t>
            </a:r>
            <a:r>
              <a:rPr lang="en-US" altLang="en-US" sz="1400" b="1" dirty="0"/>
              <a:t>PM1</a:t>
            </a:r>
          </a:p>
          <a:p>
            <a:pPr marL="457200" indent="-457200">
              <a:lnSpc>
                <a:spcPct val="90000"/>
              </a:lnSpc>
              <a:buFont typeface="Arial" panose="020B0604020202020204" pitchFamily="34" charset="0"/>
              <a:buChar char="•"/>
              <a:defRPr/>
            </a:pPr>
            <a:r>
              <a:rPr lang="en-US" altLang="en-US" dirty="0"/>
              <a:t>Discussion/Plans for Next Steps for the AIML TIG</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320800"/>
            <a:ext cx="9829800" cy="4556125"/>
          </a:xfrm>
        </p:spPr>
        <p:txBody>
          <a:bodyPr/>
          <a:lstStyle/>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11-23/1165r0 </a:t>
            </a:r>
            <a:r>
              <a:rPr lang="en-US" sz="1800" dirty="0">
                <a:latin typeface="Times New Roman" panose="02020603050405020304" pitchFamily="18" charset="0"/>
              </a:rPr>
              <a:t>Proposed IEEE 802.11 AIML TIG Technical Report Text for the CSI Feedback Compression Use Case</a:t>
            </a:r>
            <a:r>
              <a:rPr lang="en-GB" sz="1800" dirty="0">
                <a:effectLst/>
                <a:latin typeface="Times New Roman" panose="02020603050405020304" pitchFamily="18" charset="0"/>
                <a:ea typeface="Times New Roman" panose="02020603050405020304" pitchFamily="18" charset="0"/>
              </a:rPr>
              <a:t>, </a:t>
            </a:r>
            <a:r>
              <a:rPr lang="en-GB" sz="1800" b="0" dirty="0">
                <a:effectLst/>
                <a:latin typeface="Times New Roman" panose="02020603050405020304" pitchFamily="18" charset="0"/>
                <a:ea typeface="Times New Roman" panose="02020603050405020304" pitchFamily="18" charset="0"/>
              </a:rPr>
              <a:t>Ziming He (Samsung)</a:t>
            </a: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11-23/991r1 </a:t>
            </a:r>
            <a:r>
              <a:rPr lang="en-US" sz="1800" dirty="0">
                <a:latin typeface="Times New Roman" panose="02020603050405020304" pitchFamily="18" charset="0"/>
              </a:rPr>
              <a:t>Proposed IEEE 802.11 AIML TIG Technical Report Text for the CSI Feedback Compression Use Case</a:t>
            </a:r>
            <a:r>
              <a:rPr lang="en-GB" sz="1800" b="0" dirty="0">
                <a:effectLst/>
                <a:latin typeface="Times New Roman" panose="02020603050405020304" pitchFamily="18" charset="0"/>
                <a:ea typeface="Times New Roman" panose="02020603050405020304" pitchFamily="18" charset="0"/>
              </a:rPr>
              <a:t>, </a:t>
            </a:r>
            <a:r>
              <a:rPr lang="en-US" sz="1800" b="0" dirty="0">
                <a:latin typeface="Times New Roman" panose="02020603050405020304" pitchFamily="18" charset="0"/>
              </a:rPr>
              <a:t>Eunsung </a:t>
            </a:r>
            <a:r>
              <a:rPr lang="en-US" sz="1800" b="0" dirty="0" err="1">
                <a:latin typeface="Times New Roman" panose="02020603050405020304" pitchFamily="18" charset="0"/>
              </a:rPr>
              <a:t>Joen</a:t>
            </a:r>
            <a:r>
              <a:rPr lang="en-US" sz="18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7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11-23/227r5 </a:t>
            </a:r>
            <a:r>
              <a:rPr lang="en-US" sz="1800" dirty="0">
                <a:latin typeface="Times New Roman" panose="02020603050405020304" pitchFamily="18" charset="0"/>
              </a:rPr>
              <a:t>Proposed IEEE 802.11 AIML TIG Technical Report Text for the Multi-AP Coordination Use Case</a:t>
            </a:r>
            <a:r>
              <a:rPr lang="en-GB" sz="1800" b="0" dirty="0">
                <a:effectLst/>
                <a:latin typeface="Times New Roman" panose="02020603050405020304" pitchFamily="18" charset="0"/>
                <a:ea typeface="Times New Roman" panose="02020603050405020304" pitchFamily="18" charset="0"/>
              </a:rPr>
              <a:t>, Szymon Szott (AGH University)</a:t>
            </a:r>
          </a:p>
          <a:p>
            <a:pPr marL="457200">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11-23/1072r1 </a:t>
            </a:r>
            <a:r>
              <a:rPr lang="en-US" sz="1800" dirty="0">
                <a:latin typeface="Times New Roman" panose="02020603050405020304" pitchFamily="18" charset="0"/>
              </a:rPr>
              <a:t>AIML methodology for dynamic spectrum sharing and coexistence</a:t>
            </a:r>
            <a:r>
              <a:rPr lang="en-GB" sz="1800" b="0" dirty="0">
                <a:effectLst/>
                <a:latin typeface="Times New Roman" panose="02020603050405020304" pitchFamily="18" charset="0"/>
                <a:ea typeface="Times New Roman" panose="02020603050405020304" pitchFamily="18" charset="0"/>
              </a:rPr>
              <a:t>, Marco Hernandez (YRP-IAI; CWC Oulu University)</a:t>
            </a:r>
            <a:endParaRPr lang="en-GB" sz="105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11-23/290r3 </a:t>
            </a:r>
            <a:r>
              <a:rPr lang="en-US" sz="1800" dirty="0">
                <a:latin typeface="Times New Roman" panose="02020603050405020304" pitchFamily="18" charset="0"/>
              </a:rPr>
              <a:t>Study on AI CSI Compression,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US" sz="1000" b="0" i="0" dirty="0">
              <a:solidFill>
                <a:srgbClr val="000000"/>
              </a:solidFill>
              <a:effectLst/>
              <a:latin typeface="Verdana" panose="020B0604030504040204" pitchFamily="34"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 11-23/1182r0 </a:t>
            </a:r>
            <a:r>
              <a:rPr lang="en-US" sz="1800" dirty="0">
                <a:effectLst/>
                <a:latin typeface="Times New Roman" panose="02020603050405020304" pitchFamily="18" charset="0"/>
                <a:ea typeface="DengXian" panose="02010600030101010101" pitchFamily="2" charset="-122"/>
              </a:rPr>
              <a:t>Follow-up Discussions on Neural Network Model Sharing for WLAN</a:t>
            </a:r>
            <a:r>
              <a:rPr lang="en-US" sz="1800" dirty="0">
                <a:latin typeface="Times New Roman" panose="02020603050405020304" pitchFamily="18" charset="0"/>
              </a:rPr>
              <a:t>,  </a:t>
            </a:r>
            <a:r>
              <a:rPr lang="en-US" sz="1800" b="0" dirty="0">
                <a:latin typeface="Times New Roman" panose="02020603050405020304" pitchFamily="18" charset="0"/>
              </a:rPr>
              <a:t>Ziyang Guo (Huawei)</a:t>
            </a: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11-23/996r1 </a:t>
            </a:r>
            <a:r>
              <a:rPr lang="en-US" sz="1800" dirty="0">
                <a:effectLst/>
                <a:latin typeface="Times New Roman" panose="02020603050405020304" pitchFamily="18" charset="0"/>
                <a:ea typeface="DengXian" panose="02010600030101010101" pitchFamily="2" charset="-122"/>
              </a:rPr>
              <a:t>Proposed IEEE 802.11 AIML TIG Technical Report Text for the CSI Compression Use Case</a:t>
            </a:r>
            <a:r>
              <a:rPr lang="en-US" sz="1800" dirty="0">
                <a:latin typeface="Times New Roman" panose="02020603050405020304" pitchFamily="18" charset="0"/>
              </a:rPr>
              <a:t>,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11-23/997r1 </a:t>
            </a:r>
            <a:r>
              <a:rPr lang="en-US" sz="1800" dirty="0">
                <a:latin typeface="Times New Roman" panose="02020603050405020304" pitchFamily="18" charset="0"/>
                <a:ea typeface="DengXian" panose="02010600030101010101" pitchFamily="2" charset="-122"/>
              </a:rPr>
              <a:t>Proposed IEEE 802.11 AIML TIG Technical Report Text for the Distributed Channel Access Use Case</a:t>
            </a:r>
            <a:r>
              <a:rPr lang="en-US" sz="1800" dirty="0">
                <a:latin typeface="Times New Roman" panose="02020603050405020304" pitchFamily="18" charset="0"/>
              </a:rPr>
              <a:t>,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114300" indent="0">
              <a:spcBef>
                <a:spcPts val="0"/>
              </a:spcBef>
              <a:spcAft>
                <a:spcPts val="0"/>
              </a:spcAft>
            </a:pPr>
            <a:endParaRPr lang="en-GB" sz="2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800" dirty="0">
                <a:latin typeface="Times New Roman" panose="02020603050405020304" pitchFamily="18" charset="0"/>
              </a:rPr>
              <a:t>11-22/987r8 AIML TIG Technical Report Draft, </a:t>
            </a:r>
            <a:r>
              <a:rPr lang="en-US" sz="1800" b="0" dirty="0">
                <a:latin typeface="Times New Roman" panose="02020603050405020304" pitchFamily="18" charset="0"/>
              </a:rPr>
              <a:t>Xiaofei Wang (InterDigital)</a:t>
            </a:r>
          </a:p>
          <a:p>
            <a:pPr marL="457200">
              <a:spcBef>
                <a:spcPts val="0"/>
              </a:spcBef>
              <a:spcAft>
                <a:spcPts val="0"/>
              </a:spcAft>
              <a:buFont typeface="Arial" panose="020B0604020202020204" pitchFamily="34" charset="0"/>
              <a:buChar char="•"/>
            </a:pPr>
            <a:r>
              <a:rPr lang="en-US" sz="1800" dirty="0">
                <a:highlight>
                  <a:srgbClr val="C0C0C0"/>
                </a:highlight>
                <a:latin typeface="Times New Roman" panose="02020603050405020304" pitchFamily="18" charset="0"/>
              </a:rPr>
              <a:t>11-23/1228r </a:t>
            </a:r>
            <a:r>
              <a:rPr lang="en-US" sz="1400" i="0" dirty="0">
                <a:solidFill>
                  <a:srgbClr val="000000"/>
                </a:solidFill>
                <a:effectLst/>
                <a:highlight>
                  <a:srgbClr val="C0C0C0"/>
                </a:highlight>
                <a:latin typeface="Verdana" panose="020B0604030504040204" pitchFamily="34" charset="0"/>
              </a:rPr>
              <a:t>Discussion on AIML Model Management for WLAN</a:t>
            </a:r>
            <a:r>
              <a:rPr lang="en-US" sz="1800" b="0" dirty="0">
                <a:highlight>
                  <a:srgbClr val="C0C0C0"/>
                </a:highlight>
                <a:latin typeface="Times New Roman" panose="02020603050405020304" pitchFamily="18" charset="0"/>
              </a:rPr>
              <a:t>, Yue Xu (Huawei)</a:t>
            </a:r>
            <a:endParaRPr lang="en-GB" sz="1800" b="0" dirty="0">
              <a:highlight>
                <a:srgbClr val="C0C0C0"/>
              </a:highlight>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https://web.cvent.com/event/c50eaa77-9484-4a50-9d20-378149a0ecb6/summary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536918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13170</TotalTime>
  <Words>2768</Words>
  <Application>Microsoft Office PowerPoint</Application>
  <PresentationFormat>Widescreen</PresentationFormat>
  <Paragraphs>368</Paragraphs>
  <Slides>27</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6" baseType="lpstr">
      <vt:lpstr>Lucida Grande</vt:lpstr>
      <vt:lpstr>Monotype Sorts</vt:lpstr>
      <vt:lpstr>Arial</vt:lpstr>
      <vt:lpstr>Calibri</vt:lpstr>
      <vt:lpstr>Helvetica</vt:lpstr>
      <vt:lpstr>Times New Roman</vt:lpstr>
      <vt:lpstr>Verdana</vt:lpstr>
      <vt:lpstr>Office Theme</vt:lpstr>
      <vt:lpstr>Document</vt:lpstr>
      <vt:lpstr>AIML TIG July 2023 Berlin Plenary Agenda</vt:lpstr>
      <vt:lpstr>Abstract</vt:lpstr>
      <vt:lpstr>PowerPoint Presentation</vt:lpstr>
      <vt:lpstr>PowerPoint Presentation</vt:lpstr>
      <vt:lpstr>Registration for the July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July 10, 2023 PM 1</vt:lpstr>
      <vt:lpstr>Detailed Agenda Tuesday July 11, 2023 PM1</vt:lpstr>
      <vt:lpstr>Detailed Agenda Wednesday July 12, 2023 AM2</vt:lpstr>
      <vt:lpstr>Discussion way forward</vt:lpstr>
      <vt:lpstr>PowerPoint Presentation</vt:lpstr>
      <vt:lpstr>PowerPoint Presentation</vt:lpstr>
      <vt:lpstr>Discussion way forward</vt:lpstr>
      <vt:lpstr>Detailed Agenda Thursday July 13, 2023 PM1</vt:lpstr>
      <vt:lpstr>Next steps</vt:lpstr>
      <vt:lpstr>Next steps</vt:lpstr>
      <vt:lpstr>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102</cp:revision>
  <cp:lastPrinted>1601-01-01T00:00:00Z</cp:lastPrinted>
  <dcterms:created xsi:type="dcterms:W3CDTF">2018-05-05T22:00:08Z</dcterms:created>
  <dcterms:modified xsi:type="dcterms:W3CDTF">2023-07-12T06:53:10Z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