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58" r:id="rId4"/>
    <p:sldId id="270" r:id="rId5"/>
    <p:sldId id="265" r:id="rId6"/>
    <p:sldId id="271" r:id="rId7"/>
    <p:sldId id="272" r:id="rId8"/>
    <p:sldId id="268" r:id="rId9"/>
    <p:sldId id="263" r:id="rId10"/>
    <p:sldId id="264"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5" d="100"/>
          <a:sy n="85" d="100"/>
        </p:scale>
        <p:origin x="1181" y="29"/>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Leonardo Lanante, Ofinno</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2023</a:t>
            </a:r>
            <a:endParaRPr lang="en-GB"/>
          </a:p>
        </p:txBody>
      </p:sp>
      <p:sp>
        <p:nvSpPr>
          <p:cNvPr id="6" name="Footer Placeholder 5"/>
          <p:cNvSpPr>
            <a:spLocks noGrp="1"/>
          </p:cNvSpPr>
          <p:nvPr>
            <p:ph type="ftr" idx="11"/>
          </p:nvPr>
        </p:nvSpPr>
        <p:spPr/>
        <p:txBody>
          <a:bodyPr/>
          <a:lstStyle>
            <a:lvl1pPr>
              <a:defRPr/>
            </a:lvl1pPr>
          </a:lstStyle>
          <a:p>
            <a:r>
              <a:rPr lang="en-GB"/>
              <a:t>Leonardo Lanante, Ofinno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Leonardo Lanante,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2023</a:t>
            </a:r>
            <a:endParaRPr lang="en-GB"/>
          </a:p>
        </p:txBody>
      </p:sp>
      <p:sp>
        <p:nvSpPr>
          <p:cNvPr id="4" name="Footer Placeholder 3"/>
          <p:cNvSpPr>
            <a:spLocks noGrp="1"/>
          </p:cNvSpPr>
          <p:nvPr>
            <p:ph type="ftr" idx="11"/>
          </p:nvPr>
        </p:nvSpPr>
        <p:spPr/>
        <p:txBody>
          <a:bodyPr/>
          <a:lstStyle>
            <a:lvl1pPr>
              <a:defRPr/>
            </a:lvl1pPr>
          </a:lstStyle>
          <a:p>
            <a:r>
              <a:rPr lang="en-GB"/>
              <a:t>Leonardo Lanante, Ofinno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2023</a:t>
            </a:r>
            <a:endParaRPr lang="en-GB"/>
          </a:p>
        </p:txBody>
      </p:sp>
      <p:sp>
        <p:nvSpPr>
          <p:cNvPr id="3" name="Footer Placeholder 2"/>
          <p:cNvSpPr>
            <a:spLocks noGrp="1"/>
          </p:cNvSpPr>
          <p:nvPr>
            <p:ph type="ftr" idx="11"/>
          </p:nvPr>
        </p:nvSpPr>
        <p:spPr/>
        <p:txBody>
          <a:bodyPr/>
          <a:lstStyle>
            <a:lvl1pPr>
              <a:defRPr/>
            </a:lvl1pPr>
          </a:lstStyle>
          <a:p>
            <a:r>
              <a:rPr lang="en-GB"/>
              <a:t>Leonardo Lanante, Ofinno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Leonardo Lanante, Ofinno</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802.11-23/908r0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September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Leonardo Lanante, 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Efficient Coordinated Spatial Reuse</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2023-09-11</a:t>
            </a:r>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 name="Object 3">
            <a:extLst>
              <a:ext uri="{FF2B5EF4-FFF2-40B4-BE49-F238E27FC236}">
                <a16:creationId xmlns:a16="http://schemas.microsoft.com/office/drawing/2014/main" id="{869DC155-52D8-8ADF-3FF1-3EE11F583922}"/>
              </a:ext>
            </a:extLst>
          </p:cNvPr>
          <p:cNvGraphicFramePr>
            <a:graphicFrameLocks noChangeAspect="1"/>
          </p:cNvGraphicFramePr>
          <p:nvPr>
            <p:extLst>
              <p:ext uri="{D42A27DB-BD31-4B8C-83A1-F6EECF244321}">
                <p14:modId xmlns:p14="http://schemas.microsoft.com/office/powerpoint/2010/main" val="786439785"/>
              </p:ext>
            </p:extLst>
          </p:nvPr>
        </p:nvGraphicFramePr>
        <p:xfrm>
          <a:off x="696913" y="2344738"/>
          <a:ext cx="8066087" cy="2797175"/>
        </p:xfrm>
        <a:graphic>
          <a:graphicData uri="http://schemas.openxmlformats.org/presentationml/2006/ole">
            <mc:AlternateContent xmlns:mc="http://schemas.openxmlformats.org/markup-compatibility/2006">
              <mc:Choice xmlns:v="urn:schemas-microsoft-com:vml" Requires="v">
                <p:oleObj name="Document" r:id="rId3" imgW="8343510" imgH="2893328" progId="Word.Document.8">
                  <p:embed/>
                </p:oleObj>
              </mc:Choice>
              <mc:Fallback>
                <p:oleObj name="Document" r:id="rId3" imgW="8343510" imgH="2893328" progId="Word.Document.8">
                  <p:embed/>
                  <p:pic>
                    <p:nvPicPr>
                      <p:cNvPr id="3075" name="Object 3"/>
                      <p:cNvPicPr>
                        <a:picLocks noChangeAspect="1" noChangeArrowheads="1"/>
                      </p:cNvPicPr>
                      <p:nvPr/>
                    </p:nvPicPr>
                    <p:blipFill>
                      <a:blip r:embed="rId4"/>
                      <a:srcRect/>
                      <a:stretch>
                        <a:fillRect/>
                      </a:stretch>
                    </p:blipFill>
                    <p:spPr bwMode="auto">
                      <a:xfrm>
                        <a:off x="696913" y="2344738"/>
                        <a:ext cx="8066087" cy="279717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2023</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Leonardo Lanante, Ofinno</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altLang="zh-CN" sz="2400" b="0" dirty="0"/>
              <a:t>[1] https://mentor.ieee.org/802.11/dcn/19/11-19-1097-00-00be-sounding-procedure-in-ap-collaboration.pptx</a:t>
            </a:r>
          </a:p>
          <a:p>
            <a:r>
              <a:rPr lang="en-US" altLang="zh-CN" b="0" dirty="0"/>
              <a:t>[2] https://mentor.ieee.org/802.11/dcn/19/11-19-1134-01-00be-consideration-of-multi-ap-sounding.pptx</a:t>
            </a:r>
          </a:p>
          <a:p>
            <a:endParaRPr lang="en-US" altLang="zh-CN" sz="2400" b="0" dirty="0"/>
          </a:p>
          <a:p>
            <a:endParaRPr 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September 2023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Leonardo Lanante, Ofinno</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82296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Coordinated Spatial Reuse (C-SR) is one of the Multi-AP transmission techniques that is being considered for UHR.</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C-SR only requires RSSI or pathloss feedback as opposed to complete CSI between all APs and STAs.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C-SR can be implemented using the protocols used for CBF and JT [1],[2].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A unified multi-AP protocol is preferred but may not be the most efficient especially for C-SR.</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In this contribution, we propose an efficient protocol for C-SR.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2023</a:t>
            </a:r>
            <a:endParaRPr lang="en-GB"/>
          </a:p>
        </p:txBody>
      </p:sp>
      <p:sp>
        <p:nvSpPr>
          <p:cNvPr id="5" name="Footer Placeholder 4"/>
          <p:cNvSpPr>
            <a:spLocks noGrp="1"/>
          </p:cNvSpPr>
          <p:nvPr>
            <p:ph type="ftr" idx="14"/>
          </p:nvPr>
        </p:nvSpPr>
        <p:spPr>
          <a:xfrm>
            <a:off x="6000760" y="6475413"/>
            <a:ext cx="2541578" cy="168297"/>
          </a:xfrm>
        </p:spPr>
        <p:txBody>
          <a:bodyPr/>
          <a:lstStyle/>
          <a:p>
            <a:r>
              <a:rPr lang="en-GB"/>
              <a:t>Leonardo Lanante, Ofinno</a:t>
            </a:r>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3</a:t>
            </a:fld>
            <a:endParaRPr lang="en-GB" dirty="0"/>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General </a:t>
            </a:r>
            <a:r>
              <a:rPr lang="en-GB"/>
              <a:t>Procedure for C-SR</a:t>
            </a:r>
            <a:endParaRPr lang="en-GB" dirty="0"/>
          </a:p>
        </p:txBody>
      </p:sp>
      <p:cxnSp>
        <p:nvCxnSpPr>
          <p:cNvPr id="9" name="直接连接符 5">
            <a:extLst>
              <a:ext uri="{FF2B5EF4-FFF2-40B4-BE49-F238E27FC236}">
                <a16:creationId xmlns:a16="http://schemas.microsoft.com/office/drawing/2014/main" id="{EE1723D0-800F-5E81-C754-A20F8684C8AD}"/>
              </a:ext>
            </a:extLst>
          </p:cNvPr>
          <p:cNvCxnSpPr>
            <a:cxnSpLocks/>
          </p:cNvCxnSpPr>
          <p:nvPr/>
        </p:nvCxnSpPr>
        <p:spPr bwMode="auto">
          <a:xfrm>
            <a:off x="1919947" y="2218115"/>
            <a:ext cx="64800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10" name="直接连接符 6">
            <a:extLst>
              <a:ext uri="{FF2B5EF4-FFF2-40B4-BE49-F238E27FC236}">
                <a16:creationId xmlns:a16="http://schemas.microsoft.com/office/drawing/2014/main" id="{A4E57C0D-9B82-D802-3FEA-736861269DD5}"/>
              </a:ext>
            </a:extLst>
          </p:cNvPr>
          <p:cNvCxnSpPr>
            <a:cxnSpLocks/>
          </p:cNvCxnSpPr>
          <p:nvPr/>
        </p:nvCxnSpPr>
        <p:spPr bwMode="auto">
          <a:xfrm>
            <a:off x="1919947" y="2827715"/>
            <a:ext cx="64800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12" name="文本框 8">
            <a:extLst>
              <a:ext uri="{FF2B5EF4-FFF2-40B4-BE49-F238E27FC236}">
                <a16:creationId xmlns:a16="http://schemas.microsoft.com/office/drawing/2014/main" id="{E3E20F07-757C-E872-2866-6345F0402356}"/>
              </a:ext>
            </a:extLst>
          </p:cNvPr>
          <p:cNvSpPr txBox="1"/>
          <p:nvPr/>
        </p:nvSpPr>
        <p:spPr>
          <a:xfrm>
            <a:off x="624547" y="1796782"/>
            <a:ext cx="1295400" cy="461665"/>
          </a:xfrm>
          <a:prstGeom prst="rect">
            <a:avLst/>
          </a:prstGeom>
          <a:noFill/>
        </p:spPr>
        <p:txBody>
          <a:bodyPr wrap="square" rtlCol="0">
            <a:spAutoFit/>
          </a:bodyPr>
          <a:lstStyle/>
          <a:p>
            <a:r>
              <a:rPr lang="en-US" altLang="zh-CN" sz="1200" dirty="0">
                <a:solidFill>
                  <a:schemeClr val="tx1"/>
                </a:solidFill>
              </a:rPr>
              <a:t>                     AP1</a:t>
            </a:r>
          </a:p>
          <a:p>
            <a:r>
              <a:rPr lang="en-US" altLang="zh-CN" sz="1200" dirty="0">
                <a:solidFill>
                  <a:schemeClr val="tx1"/>
                </a:solidFill>
              </a:rPr>
              <a:t>       (sharing AP)</a:t>
            </a:r>
            <a:endParaRPr lang="zh-CN" altLang="en-US" sz="1200" dirty="0">
              <a:solidFill>
                <a:schemeClr val="tx1"/>
              </a:solidFill>
            </a:endParaRPr>
          </a:p>
        </p:txBody>
      </p:sp>
      <p:cxnSp>
        <p:nvCxnSpPr>
          <p:cNvPr id="15" name="直接连接符 11">
            <a:extLst>
              <a:ext uri="{FF2B5EF4-FFF2-40B4-BE49-F238E27FC236}">
                <a16:creationId xmlns:a16="http://schemas.microsoft.com/office/drawing/2014/main" id="{74CBB84F-D5F8-B7DF-3486-A5878971D962}"/>
              </a:ext>
            </a:extLst>
          </p:cNvPr>
          <p:cNvCxnSpPr/>
          <p:nvPr/>
        </p:nvCxnSpPr>
        <p:spPr bwMode="auto">
          <a:xfrm>
            <a:off x="1919947" y="3444802"/>
            <a:ext cx="64800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17" name="直接连接符 13">
            <a:extLst>
              <a:ext uri="{FF2B5EF4-FFF2-40B4-BE49-F238E27FC236}">
                <a16:creationId xmlns:a16="http://schemas.microsoft.com/office/drawing/2014/main" id="{112BEBB5-24A3-0991-D2EE-E5E944B1ADAD}"/>
              </a:ext>
            </a:extLst>
          </p:cNvPr>
          <p:cNvCxnSpPr/>
          <p:nvPr/>
        </p:nvCxnSpPr>
        <p:spPr bwMode="auto">
          <a:xfrm>
            <a:off x="1919947" y="4036008"/>
            <a:ext cx="64800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19" name="文本框 15">
            <a:extLst>
              <a:ext uri="{FF2B5EF4-FFF2-40B4-BE49-F238E27FC236}">
                <a16:creationId xmlns:a16="http://schemas.microsoft.com/office/drawing/2014/main" id="{069AAA83-F0A9-FA24-3A3D-D1C0E2C37CB3}"/>
              </a:ext>
            </a:extLst>
          </p:cNvPr>
          <p:cNvSpPr txBox="1"/>
          <p:nvPr/>
        </p:nvSpPr>
        <p:spPr>
          <a:xfrm>
            <a:off x="548347" y="2371305"/>
            <a:ext cx="1371600" cy="461665"/>
          </a:xfrm>
          <a:prstGeom prst="rect">
            <a:avLst/>
          </a:prstGeom>
          <a:noFill/>
        </p:spPr>
        <p:txBody>
          <a:bodyPr wrap="square" rtlCol="0">
            <a:spAutoFit/>
          </a:bodyPr>
          <a:lstStyle/>
          <a:p>
            <a:r>
              <a:rPr lang="en-US" altLang="zh-CN" sz="1200" dirty="0">
                <a:solidFill>
                  <a:schemeClr val="tx1"/>
                </a:solidFill>
              </a:rPr>
              <a:t>                     AP2</a:t>
            </a:r>
          </a:p>
          <a:p>
            <a:r>
              <a:rPr lang="en-US" altLang="zh-CN" sz="1200" dirty="0">
                <a:solidFill>
                  <a:schemeClr val="tx1"/>
                </a:solidFill>
              </a:rPr>
              <a:t>         (shared AP)</a:t>
            </a:r>
            <a:endParaRPr lang="zh-CN" altLang="en-US" sz="1200" dirty="0">
              <a:solidFill>
                <a:schemeClr val="tx1"/>
              </a:solidFill>
            </a:endParaRPr>
          </a:p>
        </p:txBody>
      </p:sp>
      <p:sp>
        <p:nvSpPr>
          <p:cNvPr id="20" name="文本框 16">
            <a:extLst>
              <a:ext uri="{FF2B5EF4-FFF2-40B4-BE49-F238E27FC236}">
                <a16:creationId xmlns:a16="http://schemas.microsoft.com/office/drawing/2014/main" id="{4B7B34C0-C7C5-2B2F-2844-EF908EF2EC81}"/>
              </a:ext>
            </a:extLst>
          </p:cNvPr>
          <p:cNvSpPr txBox="1"/>
          <p:nvPr/>
        </p:nvSpPr>
        <p:spPr>
          <a:xfrm>
            <a:off x="243547" y="2983137"/>
            <a:ext cx="1676400" cy="461665"/>
          </a:xfrm>
          <a:prstGeom prst="rect">
            <a:avLst/>
          </a:prstGeom>
          <a:noFill/>
        </p:spPr>
        <p:txBody>
          <a:bodyPr wrap="square" rtlCol="0">
            <a:spAutoFit/>
          </a:bodyPr>
          <a:lstStyle/>
          <a:p>
            <a:r>
              <a:rPr lang="en-US" altLang="zh-CN" sz="1200" dirty="0">
                <a:solidFill>
                  <a:schemeClr val="tx1"/>
                </a:solidFill>
              </a:rPr>
              <a:t>                            STA1</a:t>
            </a:r>
          </a:p>
          <a:p>
            <a:r>
              <a:rPr lang="en-US" altLang="zh-CN" sz="1200" dirty="0">
                <a:solidFill>
                  <a:schemeClr val="tx1"/>
                </a:solidFill>
              </a:rPr>
              <a:t> (Associated with AP1)</a:t>
            </a:r>
            <a:endParaRPr lang="zh-CN" altLang="en-US" sz="1200" dirty="0">
              <a:solidFill>
                <a:schemeClr val="tx1"/>
              </a:solidFill>
            </a:endParaRPr>
          </a:p>
        </p:txBody>
      </p:sp>
      <p:sp>
        <p:nvSpPr>
          <p:cNvPr id="21" name="文本框 17">
            <a:extLst>
              <a:ext uri="{FF2B5EF4-FFF2-40B4-BE49-F238E27FC236}">
                <a16:creationId xmlns:a16="http://schemas.microsoft.com/office/drawing/2014/main" id="{A28D647E-9B87-99A1-497B-D317EB8B037B}"/>
              </a:ext>
            </a:extLst>
          </p:cNvPr>
          <p:cNvSpPr txBox="1"/>
          <p:nvPr/>
        </p:nvSpPr>
        <p:spPr>
          <a:xfrm>
            <a:off x="243547" y="3655008"/>
            <a:ext cx="1676400" cy="461665"/>
          </a:xfrm>
          <a:prstGeom prst="rect">
            <a:avLst/>
          </a:prstGeom>
          <a:noFill/>
        </p:spPr>
        <p:txBody>
          <a:bodyPr wrap="square" rtlCol="0">
            <a:spAutoFit/>
          </a:bodyPr>
          <a:lstStyle/>
          <a:p>
            <a:r>
              <a:rPr lang="en-US" altLang="zh-CN" sz="1200" dirty="0">
                <a:solidFill>
                  <a:schemeClr val="tx1"/>
                </a:solidFill>
              </a:rPr>
              <a:t>                            STA2</a:t>
            </a:r>
          </a:p>
          <a:p>
            <a:r>
              <a:rPr lang="en-US" altLang="zh-CN" sz="1200" dirty="0">
                <a:solidFill>
                  <a:schemeClr val="tx1"/>
                </a:solidFill>
              </a:rPr>
              <a:t> (Associated with AP2)</a:t>
            </a:r>
            <a:endParaRPr lang="zh-CN" altLang="en-US" sz="1200" dirty="0">
              <a:solidFill>
                <a:schemeClr val="tx1"/>
              </a:solidFill>
            </a:endParaRPr>
          </a:p>
        </p:txBody>
      </p:sp>
      <p:sp>
        <p:nvSpPr>
          <p:cNvPr id="32" name="矩形 9">
            <a:extLst>
              <a:ext uri="{FF2B5EF4-FFF2-40B4-BE49-F238E27FC236}">
                <a16:creationId xmlns:a16="http://schemas.microsoft.com/office/drawing/2014/main" id="{0463DA81-D573-6BEF-2B80-BB3C474EAE87}"/>
              </a:ext>
            </a:extLst>
          </p:cNvPr>
          <p:cNvSpPr/>
          <p:nvPr/>
        </p:nvSpPr>
        <p:spPr bwMode="auto">
          <a:xfrm>
            <a:off x="2746517" y="1829628"/>
            <a:ext cx="2239709" cy="2206373"/>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33" name="TextBox 32">
            <a:extLst>
              <a:ext uri="{FF2B5EF4-FFF2-40B4-BE49-F238E27FC236}">
                <a16:creationId xmlns:a16="http://schemas.microsoft.com/office/drawing/2014/main" id="{C9F4476F-4AE8-51DD-799C-456FA5E5CE2C}"/>
              </a:ext>
            </a:extLst>
          </p:cNvPr>
          <p:cNvSpPr txBox="1"/>
          <p:nvPr/>
        </p:nvSpPr>
        <p:spPr>
          <a:xfrm>
            <a:off x="2723773" y="2371305"/>
            <a:ext cx="2046291" cy="1200329"/>
          </a:xfrm>
          <a:prstGeom prst="rect">
            <a:avLst/>
          </a:prstGeom>
          <a:noFill/>
        </p:spPr>
        <p:txBody>
          <a:bodyPr wrap="square" rtlCol="0">
            <a:spAutoFit/>
          </a:bodyPr>
          <a:lstStyle/>
          <a:p>
            <a:pPr algn="ctr"/>
            <a:r>
              <a:rPr lang="en-US" dirty="0">
                <a:solidFill>
                  <a:schemeClr val="tx1"/>
                </a:solidFill>
              </a:rPr>
              <a:t>Interference Measurement</a:t>
            </a:r>
          </a:p>
          <a:p>
            <a:pPr algn="ctr"/>
            <a:r>
              <a:rPr lang="en-US" dirty="0">
                <a:solidFill>
                  <a:schemeClr val="tx1"/>
                </a:solidFill>
              </a:rPr>
              <a:t>Phase</a:t>
            </a:r>
          </a:p>
        </p:txBody>
      </p:sp>
      <p:sp>
        <p:nvSpPr>
          <p:cNvPr id="34" name="TextBox 33">
            <a:extLst>
              <a:ext uri="{FF2B5EF4-FFF2-40B4-BE49-F238E27FC236}">
                <a16:creationId xmlns:a16="http://schemas.microsoft.com/office/drawing/2014/main" id="{E4862AA1-0602-31D4-DF3F-305411F222B7}"/>
              </a:ext>
            </a:extLst>
          </p:cNvPr>
          <p:cNvSpPr txBox="1"/>
          <p:nvPr/>
        </p:nvSpPr>
        <p:spPr>
          <a:xfrm>
            <a:off x="787423" y="4366737"/>
            <a:ext cx="7965281" cy="1754326"/>
          </a:xfrm>
          <a:prstGeom prst="rect">
            <a:avLst/>
          </a:prstGeom>
          <a:noFill/>
        </p:spPr>
        <p:txBody>
          <a:bodyPr wrap="square" rtlCol="0">
            <a:spAutoFit/>
          </a:bodyPr>
          <a:lstStyle/>
          <a:p>
            <a:pPr marL="342900" indent="-342900">
              <a:buFont typeface="+mj-lt"/>
              <a:buAutoNum type="arabicPeriod"/>
            </a:pPr>
            <a:r>
              <a:rPr lang="en-US" sz="1800" b="1" dirty="0">
                <a:solidFill>
                  <a:schemeClr val="tx1"/>
                </a:solidFill>
              </a:rPr>
              <a:t>Interference measurement phase</a:t>
            </a:r>
          </a:p>
          <a:p>
            <a:pPr marL="1028700" lvl="1">
              <a:buFont typeface="Arial" panose="020B0604020202020204" pitchFamily="34" charset="0"/>
              <a:buChar char="•"/>
            </a:pPr>
            <a:r>
              <a:rPr lang="en-US" sz="1800" dirty="0">
                <a:solidFill>
                  <a:schemeClr val="tx1"/>
                </a:solidFill>
              </a:rPr>
              <a:t>The sharing/shared APs measure interference or pathloss to each other’s target STA. </a:t>
            </a:r>
          </a:p>
          <a:p>
            <a:pPr marL="342900" indent="-342900">
              <a:buFont typeface="+mj-lt"/>
              <a:buAutoNum type="arabicPeriod"/>
            </a:pPr>
            <a:r>
              <a:rPr lang="en-US" sz="1800" b="1" dirty="0">
                <a:solidFill>
                  <a:schemeClr val="tx1"/>
                </a:solidFill>
              </a:rPr>
              <a:t>Transmission phase</a:t>
            </a:r>
          </a:p>
          <a:p>
            <a:pPr marL="1085850" lvl="1" indent="-342900">
              <a:buFont typeface="Arial" panose="020B0604020202020204" pitchFamily="34" charset="0"/>
              <a:buChar char="•"/>
            </a:pPr>
            <a:r>
              <a:rPr lang="en-US" sz="1800" dirty="0">
                <a:solidFill>
                  <a:schemeClr val="tx1"/>
                </a:solidFill>
              </a:rPr>
              <a:t>Initiated by the sharing AP. </a:t>
            </a:r>
            <a:r>
              <a:rPr lang="en-US" sz="1800">
                <a:solidFill>
                  <a:schemeClr val="tx1"/>
                </a:solidFill>
              </a:rPr>
              <a:t>The sharing AP controls the transmit power and MCS of the shared APs.</a:t>
            </a:r>
            <a:endParaRPr lang="en-US" sz="1800" dirty="0">
              <a:solidFill>
                <a:schemeClr val="tx1"/>
              </a:solidFill>
            </a:endParaRPr>
          </a:p>
        </p:txBody>
      </p:sp>
      <p:sp>
        <p:nvSpPr>
          <p:cNvPr id="3" name="矩形 9">
            <a:extLst>
              <a:ext uri="{FF2B5EF4-FFF2-40B4-BE49-F238E27FC236}">
                <a16:creationId xmlns:a16="http://schemas.microsoft.com/office/drawing/2014/main" id="{4F0EFE5B-AC6F-4118-A736-E635F791CE20}"/>
              </a:ext>
            </a:extLst>
          </p:cNvPr>
          <p:cNvSpPr/>
          <p:nvPr/>
        </p:nvSpPr>
        <p:spPr bwMode="auto">
          <a:xfrm>
            <a:off x="5880121" y="1842731"/>
            <a:ext cx="2239709" cy="2206373"/>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7" name="TextBox 6">
            <a:extLst>
              <a:ext uri="{FF2B5EF4-FFF2-40B4-BE49-F238E27FC236}">
                <a16:creationId xmlns:a16="http://schemas.microsoft.com/office/drawing/2014/main" id="{062FE57C-B5D7-085D-208A-7143776CA8FE}"/>
              </a:ext>
            </a:extLst>
          </p:cNvPr>
          <p:cNvSpPr txBox="1"/>
          <p:nvPr/>
        </p:nvSpPr>
        <p:spPr>
          <a:xfrm>
            <a:off x="6000760" y="2371305"/>
            <a:ext cx="2051747" cy="830997"/>
          </a:xfrm>
          <a:prstGeom prst="rect">
            <a:avLst/>
          </a:prstGeom>
          <a:noFill/>
        </p:spPr>
        <p:txBody>
          <a:bodyPr wrap="square">
            <a:spAutoFit/>
          </a:bodyPr>
          <a:lstStyle/>
          <a:p>
            <a:pPr algn="ctr"/>
            <a:r>
              <a:rPr lang="en-US">
                <a:solidFill>
                  <a:schemeClr val="tx1"/>
                </a:solidFill>
              </a:rPr>
              <a:t>Transmission Phase</a:t>
            </a:r>
            <a:endParaRPr lang="en-US"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A76A8-711D-0563-AB06-1DADA6CEE72C}"/>
              </a:ext>
            </a:extLst>
          </p:cNvPr>
          <p:cNvSpPr>
            <a:spLocks noGrp="1"/>
          </p:cNvSpPr>
          <p:nvPr>
            <p:ph type="title"/>
          </p:nvPr>
        </p:nvSpPr>
        <p:spPr/>
        <p:txBody>
          <a:bodyPr/>
          <a:lstStyle/>
          <a:p>
            <a:r>
              <a:rPr lang="en-US" dirty="0"/>
              <a:t>Shared AP Transmit Power and MCS </a:t>
            </a:r>
          </a:p>
        </p:txBody>
      </p:sp>
      <p:sp>
        <p:nvSpPr>
          <p:cNvPr id="3" name="Content Placeholder 2">
            <a:extLst>
              <a:ext uri="{FF2B5EF4-FFF2-40B4-BE49-F238E27FC236}">
                <a16:creationId xmlns:a16="http://schemas.microsoft.com/office/drawing/2014/main" id="{D3FBEAFF-4FE0-B8D2-A07D-19AE8CB604F2}"/>
              </a:ext>
            </a:extLst>
          </p:cNvPr>
          <p:cNvSpPr>
            <a:spLocks noGrp="1"/>
          </p:cNvSpPr>
          <p:nvPr>
            <p:ph idx="1"/>
          </p:nvPr>
        </p:nvSpPr>
        <p:spPr>
          <a:xfrm>
            <a:off x="538162" y="3660462"/>
            <a:ext cx="8066088" cy="2974994"/>
          </a:xfrm>
        </p:spPr>
        <p:txBody>
          <a:bodyPr/>
          <a:lstStyle/>
          <a:p>
            <a:r>
              <a:rPr lang="en-US" sz="1800" b="0" dirty="0"/>
              <a:t>During the transmission phase, we assume that AP1 first decides its own transmit power and MCS. Based on these decisions, it computes the transmit power and MCS of the shared AP. </a:t>
            </a:r>
          </a:p>
          <a:p>
            <a:r>
              <a:rPr lang="en-US" sz="1800" dirty="0"/>
              <a:t>Transmit power of AP2- </a:t>
            </a:r>
            <a:r>
              <a:rPr lang="en-US" sz="1800" b="0" dirty="0"/>
              <a:t>AP2 transmit power depends on the </a:t>
            </a:r>
            <a:r>
              <a:rPr lang="en-US" sz="1800" dirty="0"/>
              <a:t>interference from AP2 to STA1 (X2)</a:t>
            </a:r>
            <a:r>
              <a:rPr lang="en-US" sz="1800" b="0" dirty="0"/>
              <a:t>.</a:t>
            </a:r>
          </a:p>
          <a:p>
            <a:pPr marL="0" indent="0"/>
            <a:r>
              <a:rPr lang="en-US" sz="1800" dirty="0"/>
              <a:t>MCS of AP2- </a:t>
            </a:r>
            <a:r>
              <a:rPr lang="en-US" sz="1800" b="0" dirty="0"/>
              <a:t>The sharing AP (AP1) may indicate a maximum MCS of the shared AP. The MCS depends on the </a:t>
            </a:r>
            <a:r>
              <a:rPr lang="en-US" sz="1800" dirty="0"/>
              <a:t>interference from AP1 to STA2 (X1)</a:t>
            </a:r>
            <a:r>
              <a:rPr lang="en-US" sz="1800" b="0" dirty="0"/>
              <a:t>.</a:t>
            </a:r>
          </a:p>
          <a:p>
            <a:pPr marL="0" indent="0"/>
            <a:r>
              <a:rPr lang="en-US" sz="1800" dirty="0"/>
              <a:t>Problem</a:t>
            </a:r>
            <a:r>
              <a:rPr lang="en-US" sz="1800" b="0" dirty="0"/>
              <a:t>: While X1 can be measured directly by AP1, X2 needs to be obtained from either AP2 or STA1.</a:t>
            </a:r>
          </a:p>
        </p:txBody>
      </p:sp>
      <p:sp>
        <p:nvSpPr>
          <p:cNvPr id="4" name="Slide Number Placeholder 3">
            <a:extLst>
              <a:ext uri="{FF2B5EF4-FFF2-40B4-BE49-F238E27FC236}">
                <a16:creationId xmlns:a16="http://schemas.microsoft.com/office/drawing/2014/main" id="{8DE2DB49-E3B3-8B48-2B3D-846DD5B8151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FC4C519-50F6-FF73-54AD-AF54370AC6A8}"/>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9D485B03-1B0F-A13C-282F-52EBC1DAC520}"/>
              </a:ext>
            </a:extLst>
          </p:cNvPr>
          <p:cNvSpPr>
            <a:spLocks noGrp="1"/>
          </p:cNvSpPr>
          <p:nvPr>
            <p:ph type="dt" idx="15"/>
          </p:nvPr>
        </p:nvSpPr>
        <p:spPr/>
        <p:txBody>
          <a:bodyPr/>
          <a:lstStyle/>
          <a:p>
            <a:r>
              <a:rPr lang="en-US"/>
              <a:t>September 2023</a:t>
            </a:r>
            <a:endParaRPr lang="en-GB" dirty="0"/>
          </a:p>
        </p:txBody>
      </p:sp>
      <p:pic>
        <p:nvPicPr>
          <p:cNvPr id="26" name="Picture 25">
            <a:extLst>
              <a:ext uri="{FF2B5EF4-FFF2-40B4-BE49-F238E27FC236}">
                <a16:creationId xmlns:a16="http://schemas.microsoft.com/office/drawing/2014/main" id="{00075671-4DE9-351B-A9BF-4EF77A4CE20F}"/>
              </a:ext>
            </a:extLst>
          </p:cNvPr>
          <p:cNvPicPr>
            <a:picLocks noChangeAspect="1"/>
          </p:cNvPicPr>
          <p:nvPr/>
        </p:nvPicPr>
        <p:blipFill>
          <a:blip r:embed="rId2"/>
          <a:stretch>
            <a:fillRect/>
          </a:stretch>
        </p:blipFill>
        <p:spPr>
          <a:xfrm>
            <a:off x="4038600" y="1460291"/>
            <a:ext cx="3680173" cy="2212072"/>
          </a:xfrm>
          <a:prstGeom prst="rect">
            <a:avLst/>
          </a:prstGeom>
        </p:spPr>
      </p:pic>
      <p:pic>
        <p:nvPicPr>
          <p:cNvPr id="58" name="Picture 57">
            <a:extLst>
              <a:ext uri="{FF2B5EF4-FFF2-40B4-BE49-F238E27FC236}">
                <a16:creationId xmlns:a16="http://schemas.microsoft.com/office/drawing/2014/main" id="{97F5B796-3D4B-52C9-7C94-C7574397CF89}"/>
              </a:ext>
            </a:extLst>
          </p:cNvPr>
          <p:cNvPicPr>
            <a:picLocks noChangeAspect="1"/>
          </p:cNvPicPr>
          <p:nvPr/>
        </p:nvPicPr>
        <p:blipFill>
          <a:blip r:embed="rId3"/>
          <a:stretch>
            <a:fillRect/>
          </a:stretch>
        </p:blipFill>
        <p:spPr>
          <a:xfrm>
            <a:off x="1479847" y="1588855"/>
            <a:ext cx="1875533" cy="1768726"/>
          </a:xfrm>
          <a:prstGeom prst="rect">
            <a:avLst/>
          </a:prstGeom>
        </p:spPr>
      </p:pic>
    </p:spTree>
    <p:extLst>
      <p:ext uri="{BB962C8B-B14F-4D97-AF65-F5344CB8AC3E}">
        <p14:creationId xmlns:p14="http://schemas.microsoft.com/office/powerpoint/2010/main" val="492063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7" name="Straight Arrow Connector 86">
            <a:extLst>
              <a:ext uri="{FF2B5EF4-FFF2-40B4-BE49-F238E27FC236}">
                <a16:creationId xmlns:a16="http://schemas.microsoft.com/office/drawing/2014/main" id="{C157F3F7-6829-A00C-11A4-C2C73A12CD03}"/>
              </a:ext>
            </a:extLst>
          </p:cNvPr>
          <p:cNvCxnSpPr>
            <a:cxnSpLocks/>
          </p:cNvCxnSpPr>
          <p:nvPr/>
        </p:nvCxnSpPr>
        <p:spPr bwMode="auto">
          <a:xfrm flipV="1">
            <a:off x="4135375" y="2142391"/>
            <a:ext cx="0" cy="159110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 name="Title 1">
            <a:extLst>
              <a:ext uri="{FF2B5EF4-FFF2-40B4-BE49-F238E27FC236}">
                <a16:creationId xmlns:a16="http://schemas.microsoft.com/office/drawing/2014/main" id="{74CDF8F0-0B17-7325-4E08-B71F5E7E32F7}"/>
              </a:ext>
            </a:extLst>
          </p:cNvPr>
          <p:cNvSpPr>
            <a:spLocks noGrp="1"/>
          </p:cNvSpPr>
          <p:nvPr>
            <p:ph type="title"/>
          </p:nvPr>
        </p:nvSpPr>
        <p:spPr/>
        <p:txBody>
          <a:bodyPr/>
          <a:lstStyle/>
          <a:p>
            <a:r>
              <a:rPr lang="en-US" dirty="0"/>
              <a:t>Interference Measurement Phase and Feedback Collection</a:t>
            </a:r>
          </a:p>
        </p:txBody>
      </p:sp>
      <p:sp>
        <p:nvSpPr>
          <p:cNvPr id="4" name="Slide Number Placeholder 3">
            <a:extLst>
              <a:ext uri="{FF2B5EF4-FFF2-40B4-BE49-F238E27FC236}">
                <a16:creationId xmlns:a16="http://schemas.microsoft.com/office/drawing/2014/main" id="{B418CFD6-060D-8AD4-3E97-6EB834C42BE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CDA94C6-F374-CF4E-0E3E-CAAB24019A16}"/>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D4CD6DB4-3DE6-9430-FEEA-ED492C61C98A}"/>
              </a:ext>
            </a:extLst>
          </p:cNvPr>
          <p:cNvSpPr>
            <a:spLocks noGrp="1"/>
          </p:cNvSpPr>
          <p:nvPr>
            <p:ph type="dt" idx="15"/>
          </p:nvPr>
        </p:nvSpPr>
        <p:spPr/>
        <p:txBody>
          <a:bodyPr/>
          <a:lstStyle/>
          <a:p>
            <a:r>
              <a:rPr lang="en-US"/>
              <a:t>September 2023</a:t>
            </a:r>
            <a:endParaRPr lang="en-GB" dirty="0"/>
          </a:p>
        </p:txBody>
      </p:sp>
      <p:cxnSp>
        <p:nvCxnSpPr>
          <p:cNvPr id="8" name="直接连接符 6">
            <a:extLst>
              <a:ext uri="{FF2B5EF4-FFF2-40B4-BE49-F238E27FC236}">
                <a16:creationId xmlns:a16="http://schemas.microsoft.com/office/drawing/2014/main" id="{A5DCC186-04C4-EBDC-942D-0A359FBEED01}"/>
              </a:ext>
            </a:extLst>
          </p:cNvPr>
          <p:cNvCxnSpPr>
            <a:cxnSpLocks/>
          </p:cNvCxnSpPr>
          <p:nvPr/>
        </p:nvCxnSpPr>
        <p:spPr bwMode="auto">
          <a:xfrm>
            <a:off x="1143000" y="2899065"/>
            <a:ext cx="3201988"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9" name="矩形 7">
            <a:extLst>
              <a:ext uri="{FF2B5EF4-FFF2-40B4-BE49-F238E27FC236}">
                <a16:creationId xmlns:a16="http://schemas.microsoft.com/office/drawing/2014/main" id="{36B1DA85-E52C-0690-E1F4-B64D82A2CE60}"/>
              </a:ext>
            </a:extLst>
          </p:cNvPr>
          <p:cNvSpPr/>
          <p:nvPr/>
        </p:nvSpPr>
        <p:spPr bwMode="auto">
          <a:xfrm>
            <a:off x="1217967" y="1900041"/>
            <a:ext cx="492954"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MAP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TF</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10" name="文本框 8">
            <a:extLst>
              <a:ext uri="{FF2B5EF4-FFF2-40B4-BE49-F238E27FC236}">
                <a16:creationId xmlns:a16="http://schemas.microsoft.com/office/drawing/2014/main" id="{437DE40B-8FD9-8650-4288-D3EF296E7086}"/>
              </a:ext>
            </a:extLst>
          </p:cNvPr>
          <p:cNvSpPr txBox="1"/>
          <p:nvPr/>
        </p:nvSpPr>
        <p:spPr>
          <a:xfrm>
            <a:off x="-152400" y="1868132"/>
            <a:ext cx="1295400" cy="461665"/>
          </a:xfrm>
          <a:prstGeom prst="rect">
            <a:avLst/>
          </a:prstGeom>
          <a:noFill/>
        </p:spPr>
        <p:txBody>
          <a:bodyPr wrap="square" rtlCol="0">
            <a:spAutoFit/>
          </a:bodyPr>
          <a:lstStyle/>
          <a:p>
            <a:r>
              <a:rPr lang="en-US" altLang="zh-CN" sz="1200" dirty="0">
                <a:solidFill>
                  <a:schemeClr val="tx1"/>
                </a:solidFill>
              </a:rPr>
              <a:t>                     AP1</a:t>
            </a:r>
          </a:p>
          <a:p>
            <a:r>
              <a:rPr lang="en-US" altLang="zh-CN" sz="1200" dirty="0">
                <a:solidFill>
                  <a:schemeClr val="tx1"/>
                </a:solidFill>
              </a:rPr>
              <a:t>       (sharing AP)</a:t>
            </a:r>
            <a:endParaRPr lang="zh-CN" altLang="en-US" sz="1200" dirty="0">
              <a:solidFill>
                <a:schemeClr val="tx1"/>
              </a:solidFill>
            </a:endParaRPr>
          </a:p>
        </p:txBody>
      </p:sp>
      <p:sp>
        <p:nvSpPr>
          <p:cNvPr id="11" name="矩形 9">
            <a:extLst>
              <a:ext uri="{FF2B5EF4-FFF2-40B4-BE49-F238E27FC236}">
                <a16:creationId xmlns:a16="http://schemas.microsoft.com/office/drawing/2014/main" id="{C58EBC20-E2EE-A76B-27E4-D98FFE5F4DD7}"/>
              </a:ext>
            </a:extLst>
          </p:cNvPr>
          <p:cNvSpPr/>
          <p:nvPr/>
        </p:nvSpPr>
        <p:spPr bwMode="auto">
          <a:xfrm>
            <a:off x="1805401" y="1917133"/>
            <a:ext cx="632999"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NDPA</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12" name="矩形 10">
            <a:extLst>
              <a:ext uri="{FF2B5EF4-FFF2-40B4-BE49-F238E27FC236}">
                <a16:creationId xmlns:a16="http://schemas.microsoft.com/office/drawing/2014/main" id="{A110A747-1C23-2AD3-0434-7E021B0B6ADA}"/>
              </a:ext>
            </a:extLst>
          </p:cNvPr>
          <p:cNvSpPr/>
          <p:nvPr/>
        </p:nvSpPr>
        <p:spPr bwMode="auto">
          <a:xfrm>
            <a:off x="1814423" y="2504151"/>
            <a:ext cx="632999"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altLang="zh-CN" sz="1100" dirty="0">
                <a:solidFill>
                  <a:schemeClr val="tx1"/>
                </a:solidFill>
              </a:rPr>
              <a:t>NDPA</a:t>
            </a:r>
            <a:endParaRPr lang="zh-CN" altLang="en-US" sz="1100" dirty="0">
              <a:solidFill>
                <a:schemeClr val="tx1"/>
              </a:solidFill>
            </a:endParaRPr>
          </a:p>
        </p:txBody>
      </p:sp>
      <p:cxnSp>
        <p:nvCxnSpPr>
          <p:cNvPr id="13" name="直接连接符 11">
            <a:extLst>
              <a:ext uri="{FF2B5EF4-FFF2-40B4-BE49-F238E27FC236}">
                <a16:creationId xmlns:a16="http://schemas.microsoft.com/office/drawing/2014/main" id="{3DE90888-A22A-7ACB-335F-EC55CDD031B1}"/>
              </a:ext>
            </a:extLst>
          </p:cNvPr>
          <p:cNvCxnSpPr>
            <a:cxnSpLocks/>
          </p:cNvCxnSpPr>
          <p:nvPr/>
        </p:nvCxnSpPr>
        <p:spPr bwMode="auto">
          <a:xfrm>
            <a:off x="1143000" y="3516152"/>
            <a:ext cx="3196084"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15" name="直接连接符 13">
            <a:extLst>
              <a:ext uri="{FF2B5EF4-FFF2-40B4-BE49-F238E27FC236}">
                <a16:creationId xmlns:a16="http://schemas.microsoft.com/office/drawing/2014/main" id="{3CD1D349-7E6C-C680-6E0B-E562D6F153DE}"/>
              </a:ext>
            </a:extLst>
          </p:cNvPr>
          <p:cNvCxnSpPr>
            <a:cxnSpLocks/>
          </p:cNvCxnSpPr>
          <p:nvPr/>
        </p:nvCxnSpPr>
        <p:spPr bwMode="auto">
          <a:xfrm>
            <a:off x="1143000" y="4107358"/>
            <a:ext cx="3196084"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17" name="文本框 15">
            <a:extLst>
              <a:ext uri="{FF2B5EF4-FFF2-40B4-BE49-F238E27FC236}">
                <a16:creationId xmlns:a16="http://schemas.microsoft.com/office/drawing/2014/main" id="{8321D45D-CD2C-F3C4-FE75-D10AA2E3EC3C}"/>
              </a:ext>
            </a:extLst>
          </p:cNvPr>
          <p:cNvSpPr txBox="1"/>
          <p:nvPr/>
        </p:nvSpPr>
        <p:spPr>
          <a:xfrm>
            <a:off x="-228600" y="2442655"/>
            <a:ext cx="1371600" cy="461665"/>
          </a:xfrm>
          <a:prstGeom prst="rect">
            <a:avLst/>
          </a:prstGeom>
          <a:noFill/>
        </p:spPr>
        <p:txBody>
          <a:bodyPr wrap="square" rtlCol="0">
            <a:spAutoFit/>
          </a:bodyPr>
          <a:lstStyle/>
          <a:p>
            <a:r>
              <a:rPr lang="en-US" altLang="zh-CN" sz="1200" dirty="0">
                <a:solidFill>
                  <a:schemeClr val="tx1"/>
                </a:solidFill>
              </a:rPr>
              <a:t>                     AP2</a:t>
            </a:r>
          </a:p>
          <a:p>
            <a:r>
              <a:rPr lang="en-US" altLang="zh-CN" sz="1200" dirty="0">
                <a:solidFill>
                  <a:schemeClr val="tx1"/>
                </a:solidFill>
              </a:rPr>
              <a:t>         (shared AP)</a:t>
            </a:r>
            <a:endParaRPr lang="zh-CN" altLang="en-US" sz="1200" dirty="0">
              <a:solidFill>
                <a:schemeClr val="tx1"/>
              </a:solidFill>
            </a:endParaRPr>
          </a:p>
        </p:txBody>
      </p:sp>
      <p:sp>
        <p:nvSpPr>
          <p:cNvPr id="18" name="文本框 16">
            <a:extLst>
              <a:ext uri="{FF2B5EF4-FFF2-40B4-BE49-F238E27FC236}">
                <a16:creationId xmlns:a16="http://schemas.microsoft.com/office/drawing/2014/main" id="{24EE01A4-36A5-8AC9-15F4-BCA9AA91980B}"/>
              </a:ext>
            </a:extLst>
          </p:cNvPr>
          <p:cNvSpPr txBox="1"/>
          <p:nvPr/>
        </p:nvSpPr>
        <p:spPr>
          <a:xfrm>
            <a:off x="244541" y="2900653"/>
            <a:ext cx="1237170" cy="830997"/>
          </a:xfrm>
          <a:prstGeom prst="rect">
            <a:avLst/>
          </a:prstGeom>
          <a:noFill/>
        </p:spPr>
        <p:txBody>
          <a:bodyPr wrap="square" rtlCol="0">
            <a:spAutoFit/>
          </a:bodyPr>
          <a:lstStyle/>
          <a:p>
            <a:r>
              <a:rPr lang="en-US" altLang="zh-CN" sz="1200" dirty="0">
                <a:solidFill>
                  <a:schemeClr val="tx1"/>
                </a:solidFill>
              </a:rPr>
              <a:t>                            STA1</a:t>
            </a:r>
          </a:p>
          <a:p>
            <a:r>
              <a:rPr lang="en-US" altLang="zh-CN" sz="1200" dirty="0">
                <a:solidFill>
                  <a:schemeClr val="tx1"/>
                </a:solidFill>
              </a:rPr>
              <a:t> (Associated with AP1)</a:t>
            </a:r>
            <a:endParaRPr lang="zh-CN" altLang="en-US" sz="1200" dirty="0">
              <a:solidFill>
                <a:schemeClr val="tx1"/>
              </a:solidFill>
            </a:endParaRPr>
          </a:p>
        </p:txBody>
      </p:sp>
      <p:sp>
        <p:nvSpPr>
          <p:cNvPr id="19" name="文本框 17">
            <a:extLst>
              <a:ext uri="{FF2B5EF4-FFF2-40B4-BE49-F238E27FC236}">
                <a16:creationId xmlns:a16="http://schemas.microsoft.com/office/drawing/2014/main" id="{F234C861-972E-B244-7763-B0477DB13335}"/>
              </a:ext>
            </a:extLst>
          </p:cNvPr>
          <p:cNvSpPr txBox="1"/>
          <p:nvPr/>
        </p:nvSpPr>
        <p:spPr>
          <a:xfrm>
            <a:off x="207509" y="3601477"/>
            <a:ext cx="1137881" cy="830997"/>
          </a:xfrm>
          <a:prstGeom prst="rect">
            <a:avLst/>
          </a:prstGeom>
          <a:noFill/>
        </p:spPr>
        <p:txBody>
          <a:bodyPr wrap="square" rtlCol="0">
            <a:spAutoFit/>
          </a:bodyPr>
          <a:lstStyle/>
          <a:p>
            <a:r>
              <a:rPr lang="en-US" altLang="zh-CN" sz="1200" dirty="0">
                <a:solidFill>
                  <a:schemeClr val="tx1"/>
                </a:solidFill>
              </a:rPr>
              <a:t>                            STA2</a:t>
            </a:r>
          </a:p>
          <a:p>
            <a:r>
              <a:rPr lang="en-US" altLang="zh-CN" sz="1200" dirty="0">
                <a:solidFill>
                  <a:schemeClr val="tx1"/>
                </a:solidFill>
              </a:rPr>
              <a:t> (Associated with AP2)</a:t>
            </a:r>
            <a:endParaRPr lang="zh-CN" altLang="en-US" sz="1200" dirty="0">
              <a:solidFill>
                <a:schemeClr val="tx1"/>
              </a:solidFill>
            </a:endParaRPr>
          </a:p>
        </p:txBody>
      </p:sp>
      <p:sp>
        <p:nvSpPr>
          <p:cNvPr id="22" name="矩形 9">
            <a:extLst>
              <a:ext uri="{FF2B5EF4-FFF2-40B4-BE49-F238E27FC236}">
                <a16:creationId xmlns:a16="http://schemas.microsoft.com/office/drawing/2014/main" id="{05768796-85B9-FCCC-D87F-72E343581CDA}"/>
              </a:ext>
            </a:extLst>
          </p:cNvPr>
          <p:cNvSpPr/>
          <p:nvPr/>
        </p:nvSpPr>
        <p:spPr bwMode="auto">
          <a:xfrm>
            <a:off x="2491613" y="1913546"/>
            <a:ext cx="492955"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NDP</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23" name="矩形 10">
            <a:extLst>
              <a:ext uri="{FF2B5EF4-FFF2-40B4-BE49-F238E27FC236}">
                <a16:creationId xmlns:a16="http://schemas.microsoft.com/office/drawing/2014/main" id="{66B7E11B-0188-4036-F621-AE64E0D93D02}"/>
              </a:ext>
            </a:extLst>
          </p:cNvPr>
          <p:cNvSpPr/>
          <p:nvPr/>
        </p:nvSpPr>
        <p:spPr bwMode="auto">
          <a:xfrm>
            <a:off x="2495991" y="2505929"/>
            <a:ext cx="488577"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altLang="zh-CN" sz="1100" dirty="0">
                <a:solidFill>
                  <a:schemeClr val="tx1"/>
                </a:solidFill>
              </a:rPr>
              <a:t>NDP</a:t>
            </a:r>
            <a:endParaRPr lang="zh-CN" altLang="en-US" sz="1100" dirty="0">
              <a:solidFill>
                <a:schemeClr val="tx1"/>
              </a:solidFill>
            </a:endParaRPr>
          </a:p>
        </p:txBody>
      </p:sp>
      <p:sp>
        <p:nvSpPr>
          <p:cNvPr id="25" name="矩形 7">
            <a:extLst>
              <a:ext uri="{FF2B5EF4-FFF2-40B4-BE49-F238E27FC236}">
                <a16:creationId xmlns:a16="http://schemas.microsoft.com/office/drawing/2014/main" id="{AED95585-3915-9BBC-E38F-4698B8655C4E}"/>
              </a:ext>
            </a:extLst>
          </p:cNvPr>
          <p:cNvSpPr/>
          <p:nvPr/>
        </p:nvSpPr>
        <p:spPr bwMode="auto">
          <a:xfrm>
            <a:off x="3143055" y="1905000"/>
            <a:ext cx="566769"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BFRP</a:t>
            </a:r>
          </a:p>
        </p:txBody>
      </p:sp>
      <p:sp>
        <p:nvSpPr>
          <p:cNvPr id="31" name="TextBox 30">
            <a:extLst>
              <a:ext uri="{FF2B5EF4-FFF2-40B4-BE49-F238E27FC236}">
                <a16:creationId xmlns:a16="http://schemas.microsoft.com/office/drawing/2014/main" id="{1A91CD70-1AB9-A376-83CA-F67ACA348E5C}"/>
              </a:ext>
            </a:extLst>
          </p:cNvPr>
          <p:cNvSpPr txBox="1"/>
          <p:nvPr/>
        </p:nvSpPr>
        <p:spPr>
          <a:xfrm>
            <a:off x="358761" y="4946990"/>
            <a:ext cx="8333300" cy="1477328"/>
          </a:xfrm>
          <a:prstGeom prst="rect">
            <a:avLst/>
          </a:prstGeom>
          <a:noFill/>
        </p:spPr>
        <p:txBody>
          <a:bodyPr wrap="square" rtlCol="0">
            <a:spAutoFit/>
          </a:bodyPr>
          <a:lstStyle/>
          <a:p>
            <a:pPr marL="285750" indent="-285750">
              <a:buFontTx/>
              <a:buChar char="-"/>
            </a:pPr>
            <a:r>
              <a:rPr lang="en-US" sz="1800" dirty="0">
                <a:solidFill>
                  <a:schemeClr val="tx1"/>
                </a:solidFill>
              </a:rPr>
              <a:t>There are two options to obtain X1 and X2. Both options require the same number of steps.</a:t>
            </a:r>
          </a:p>
          <a:p>
            <a:pPr marL="285750" indent="-285750">
              <a:buFontTx/>
              <a:buChar char="-"/>
            </a:pPr>
            <a:r>
              <a:rPr lang="en-US" sz="1800" dirty="0">
                <a:solidFill>
                  <a:schemeClr val="tx1"/>
                </a:solidFill>
              </a:rPr>
              <a:t>For option 2, only X2 needs to be transferred (</a:t>
            </a:r>
            <a:r>
              <a:rPr lang="en-US" sz="1800" b="1" dirty="0">
                <a:solidFill>
                  <a:schemeClr val="tx1"/>
                </a:solidFill>
              </a:rPr>
              <a:t>marginally</a:t>
            </a:r>
            <a:r>
              <a:rPr lang="en-US" sz="1800" dirty="0">
                <a:solidFill>
                  <a:schemeClr val="tx1"/>
                </a:solidFill>
              </a:rPr>
              <a:t> more efficient).</a:t>
            </a:r>
          </a:p>
          <a:p>
            <a:pPr marL="285750" indent="-285750">
              <a:buFontTx/>
              <a:buChar char="-"/>
            </a:pPr>
            <a:r>
              <a:rPr lang="en-US" sz="1800" dirty="0">
                <a:solidFill>
                  <a:schemeClr val="tx1"/>
                </a:solidFill>
              </a:rPr>
              <a:t>We prefer a way where neither X1 nor X2 needs to be transferred, </a:t>
            </a:r>
            <a:r>
              <a:rPr lang="en-US" sz="1800" b="1" dirty="0">
                <a:solidFill>
                  <a:schemeClr val="tx1"/>
                </a:solidFill>
              </a:rPr>
              <a:t>i.e. eliminate final BFRP-BFR exchange</a:t>
            </a:r>
            <a:r>
              <a:rPr lang="en-US" sz="1800" dirty="0">
                <a:solidFill>
                  <a:schemeClr val="tx1"/>
                </a:solidFill>
              </a:rPr>
              <a:t>. </a:t>
            </a:r>
          </a:p>
        </p:txBody>
      </p:sp>
      <p:sp>
        <p:nvSpPr>
          <p:cNvPr id="42" name="TextBox 41">
            <a:extLst>
              <a:ext uri="{FF2B5EF4-FFF2-40B4-BE49-F238E27FC236}">
                <a16:creationId xmlns:a16="http://schemas.microsoft.com/office/drawing/2014/main" id="{1950B3C5-94BB-C3CE-F313-9B5E45B71EC4}"/>
              </a:ext>
            </a:extLst>
          </p:cNvPr>
          <p:cNvSpPr txBox="1"/>
          <p:nvPr/>
        </p:nvSpPr>
        <p:spPr>
          <a:xfrm>
            <a:off x="2349303" y="3111392"/>
            <a:ext cx="1594771" cy="261610"/>
          </a:xfrm>
          <a:prstGeom prst="rect">
            <a:avLst/>
          </a:prstGeom>
          <a:noFill/>
        </p:spPr>
        <p:txBody>
          <a:bodyPr wrap="square" rtlCol="0">
            <a:spAutoFit/>
          </a:bodyPr>
          <a:lstStyle/>
          <a:p>
            <a:r>
              <a:rPr lang="en-US" sz="1100" dirty="0">
                <a:solidFill>
                  <a:schemeClr val="tx1"/>
                </a:solidFill>
              </a:rPr>
              <a:t>measure X2</a:t>
            </a:r>
          </a:p>
        </p:txBody>
      </p:sp>
      <p:sp>
        <p:nvSpPr>
          <p:cNvPr id="3" name="矩形 10">
            <a:extLst>
              <a:ext uri="{FF2B5EF4-FFF2-40B4-BE49-F238E27FC236}">
                <a16:creationId xmlns:a16="http://schemas.microsoft.com/office/drawing/2014/main" id="{C76163C1-D79C-3FE6-E3F1-23420A5DDFF7}"/>
              </a:ext>
            </a:extLst>
          </p:cNvPr>
          <p:cNvSpPr/>
          <p:nvPr/>
        </p:nvSpPr>
        <p:spPr bwMode="auto">
          <a:xfrm>
            <a:off x="3814706" y="3126911"/>
            <a:ext cx="455675" cy="381000"/>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altLang="zh-CN" sz="1100" dirty="0">
                <a:solidFill>
                  <a:schemeClr val="tx1"/>
                </a:solidFill>
              </a:rPr>
              <a:t>BFR</a:t>
            </a:r>
          </a:p>
          <a:p>
            <a:r>
              <a:rPr lang="en-US" altLang="zh-CN" sz="1100" dirty="0">
                <a:solidFill>
                  <a:schemeClr val="tx1"/>
                </a:solidFill>
              </a:rPr>
              <a:t>X2</a:t>
            </a:r>
            <a:endParaRPr lang="zh-CN" altLang="en-US" sz="1100" dirty="0">
              <a:solidFill>
                <a:schemeClr val="tx1"/>
              </a:solidFill>
            </a:endParaRPr>
          </a:p>
        </p:txBody>
      </p:sp>
      <p:sp>
        <p:nvSpPr>
          <p:cNvPr id="14" name="矩形 10">
            <a:extLst>
              <a:ext uri="{FF2B5EF4-FFF2-40B4-BE49-F238E27FC236}">
                <a16:creationId xmlns:a16="http://schemas.microsoft.com/office/drawing/2014/main" id="{9AFC6784-03CB-B6ED-8879-DB51E69E8F92}"/>
              </a:ext>
            </a:extLst>
          </p:cNvPr>
          <p:cNvSpPr/>
          <p:nvPr/>
        </p:nvSpPr>
        <p:spPr bwMode="auto">
          <a:xfrm>
            <a:off x="3800413" y="3734916"/>
            <a:ext cx="455675" cy="381000"/>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altLang="zh-CN" sz="1100" dirty="0">
                <a:solidFill>
                  <a:schemeClr val="tx1"/>
                </a:solidFill>
              </a:rPr>
              <a:t>BFR</a:t>
            </a:r>
          </a:p>
          <a:p>
            <a:r>
              <a:rPr lang="en-US" altLang="zh-CN" sz="1100" dirty="0">
                <a:solidFill>
                  <a:schemeClr val="tx1"/>
                </a:solidFill>
              </a:rPr>
              <a:t>X1</a:t>
            </a:r>
            <a:endParaRPr lang="zh-CN" altLang="en-US" sz="1100" dirty="0">
              <a:solidFill>
                <a:schemeClr val="tx1"/>
              </a:solidFill>
            </a:endParaRPr>
          </a:p>
        </p:txBody>
      </p:sp>
      <p:sp>
        <p:nvSpPr>
          <p:cNvPr id="30" name="TextBox 29">
            <a:extLst>
              <a:ext uri="{FF2B5EF4-FFF2-40B4-BE49-F238E27FC236}">
                <a16:creationId xmlns:a16="http://schemas.microsoft.com/office/drawing/2014/main" id="{EA2F438A-448E-EA99-0322-4102A425D5A1}"/>
              </a:ext>
            </a:extLst>
          </p:cNvPr>
          <p:cNvSpPr txBox="1"/>
          <p:nvPr/>
        </p:nvSpPr>
        <p:spPr>
          <a:xfrm>
            <a:off x="9179607" y="5943600"/>
            <a:ext cx="1237170" cy="461665"/>
          </a:xfrm>
          <a:prstGeom prst="rect">
            <a:avLst/>
          </a:prstGeom>
          <a:noFill/>
        </p:spPr>
        <p:txBody>
          <a:bodyPr wrap="square" rtlCol="0">
            <a:spAutoFit/>
          </a:bodyPr>
          <a:lstStyle/>
          <a:p>
            <a:r>
              <a:rPr lang="en-US" dirty="0">
                <a:solidFill>
                  <a:schemeClr val="tx1"/>
                </a:solidFill>
              </a:rPr>
              <a:t>Option1</a:t>
            </a:r>
          </a:p>
        </p:txBody>
      </p:sp>
      <p:cxnSp>
        <p:nvCxnSpPr>
          <p:cNvPr id="61" name="直接连接符 6">
            <a:extLst>
              <a:ext uri="{FF2B5EF4-FFF2-40B4-BE49-F238E27FC236}">
                <a16:creationId xmlns:a16="http://schemas.microsoft.com/office/drawing/2014/main" id="{B5AEC501-1324-F003-E579-3D0BE5AF4A26}"/>
              </a:ext>
            </a:extLst>
          </p:cNvPr>
          <p:cNvCxnSpPr>
            <a:cxnSpLocks/>
          </p:cNvCxnSpPr>
          <p:nvPr/>
        </p:nvCxnSpPr>
        <p:spPr bwMode="auto">
          <a:xfrm>
            <a:off x="1137096" y="2289109"/>
            <a:ext cx="3201988"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64" name="直接连接符 6">
            <a:extLst>
              <a:ext uri="{FF2B5EF4-FFF2-40B4-BE49-F238E27FC236}">
                <a16:creationId xmlns:a16="http://schemas.microsoft.com/office/drawing/2014/main" id="{44F30513-78E8-3665-9634-32C77EA10B8D}"/>
              </a:ext>
            </a:extLst>
          </p:cNvPr>
          <p:cNvCxnSpPr>
            <a:cxnSpLocks/>
          </p:cNvCxnSpPr>
          <p:nvPr/>
        </p:nvCxnSpPr>
        <p:spPr bwMode="auto">
          <a:xfrm>
            <a:off x="5641981" y="2933823"/>
            <a:ext cx="3201988"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65" name="矩形 7">
            <a:extLst>
              <a:ext uri="{FF2B5EF4-FFF2-40B4-BE49-F238E27FC236}">
                <a16:creationId xmlns:a16="http://schemas.microsoft.com/office/drawing/2014/main" id="{502F5FA6-A0B0-3D6A-4C5C-58AF060AB1B7}"/>
              </a:ext>
            </a:extLst>
          </p:cNvPr>
          <p:cNvSpPr/>
          <p:nvPr/>
        </p:nvSpPr>
        <p:spPr bwMode="auto">
          <a:xfrm>
            <a:off x="5716948" y="1934799"/>
            <a:ext cx="492954"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MAP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TF</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66" name="文本框 8">
            <a:extLst>
              <a:ext uri="{FF2B5EF4-FFF2-40B4-BE49-F238E27FC236}">
                <a16:creationId xmlns:a16="http://schemas.microsoft.com/office/drawing/2014/main" id="{7C7E9F6D-9F94-0308-6CAE-010949DC5BDD}"/>
              </a:ext>
            </a:extLst>
          </p:cNvPr>
          <p:cNvSpPr txBox="1"/>
          <p:nvPr/>
        </p:nvSpPr>
        <p:spPr>
          <a:xfrm>
            <a:off x="4346581" y="1902890"/>
            <a:ext cx="1295400" cy="461665"/>
          </a:xfrm>
          <a:prstGeom prst="rect">
            <a:avLst/>
          </a:prstGeom>
          <a:noFill/>
        </p:spPr>
        <p:txBody>
          <a:bodyPr wrap="square" rtlCol="0">
            <a:spAutoFit/>
          </a:bodyPr>
          <a:lstStyle/>
          <a:p>
            <a:r>
              <a:rPr lang="en-US" altLang="zh-CN" sz="1200" dirty="0">
                <a:solidFill>
                  <a:schemeClr val="tx1"/>
                </a:solidFill>
              </a:rPr>
              <a:t>                     AP1</a:t>
            </a:r>
          </a:p>
          <a:p>
            <a:r>
              <a:rPr lang="en-US" altLang="zh-CN" sz="1200" dirty="0">
                <a:solidFill>
                  <a:schemeClr val="tx1"/>
                </a:solidFill>
              </a:rPr>
              <a:t>       (sharing AP)</a:t>
            </a:r>
            <a:endParaRPr lang="zh-CN" altLang="en-US" sz="1200" dirty="0">
              <a:solidFill>
                <a:schemeClr val="tx1"/>
              </a:solidFill>
            </a:endParaRPr>
          </a:p>
        </p:txBody>
      </p:sp>
      <p:sp>
        <p:nvSpPr>
          <p:cNvPr id="67" name="矩形 9">
            <a:extLst>
              <a:ext uri="{FF2B5EF4-FFF2-40B4-BE49-F238E27FC236}">
                <a16:creationId xmlns:a16="http://schemas.microsoft.com/office/drawing/2014/main" id="{0C95A544-973F-4CDD-4701-F301D11C1168}"/>
              </a:ext>
            </a:extLst>
          </p:cNvPr>
          <p:cNvSpPr/>
          <p:nvPr/>
        </p:nvSpPr>
        <p:spPr bwMode="auto">
          <a:xfrm>
            <a:off x="6304382" y="1951891"/>
            <a:ext cx="670362"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NDPA*</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68" name="矩形 10">
            <a:extLst>
              <a:ext uri="{FF2B5EF4-FFF2-40B4-BE49-F238E27FC236}">
                <a16:creationId xmlns:a16="http://schemas.microsoft.com/office/drawing/2014/main" id="{4DB1CABF-3914-6B60-09C1-E0D15E3F329C}"/>
              </a:ext>
            </a:extLst>
          </p:cNvPr>
          <p:cNvSpPr/>
          <p:nvPr/>
        </p:nvSpPr>
        <p:spPr bwMode="auto">
          <a:xfrm>
            <a:off x="6313404" y="2538909"/>
            <a:ext cx="661340"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NDPA*</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cxnSp>
        <p:nvCxnSpPr>
          <p:cNvPr id="69" name="直接连接符 11">
            <a:extLst>
              <a:ext uri="{FF2B5EF4-FFF2-40B4-BE49-F238E27FC236}">
                <a16:creationId xmlns:a16="http://schemas.microsoft.com/office/drawing/2014/main" id="{8440D4B0-E9AD-59FA-199A-76689E64AF54}"/>
              </a:ext>
            </a:extLst>
          </p:cNvPr>
          <p:cNvCxnSpPr>
            <a:cxnSpLocks/>
          </p:cNvCxnSpPr>
          <p:nvPr/>
        </p:nvCxnSpPr>
        <p:spPr bwMode="auto">
          <a:xfrm>
            <a:off x="5641981" y="3550910"/>
            <a:ext cx="3196084"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70" name="直接连接符 13">
            <a:extLst>
              <a:ext uri="{FF2B5EF4-FFF2-40B4-BE49-F238E27FC236}">
                <a16:creationId xmlns:a16="http://schemas.microsoft.com/office/drawing/2014/main" id="{B9C75FF1-BBB3-8AA3-1DD4-C6F4877A2CF1}"/>
              </a:ext>
            </a:extLst>
          </p:cNvPr>
          <p:cNvCxnSpPr>
            <a:cxnSpLocks/>
          </p:cNvCxnSpPr>
          <p:nvPr/>
        </p:nvCxnSpPr>
        <p:spPr bwMode="auto">
          <a:xfrm>
            <a:off x="5641981" y="4142116"/>
            <a:ext cx="3196084"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71" name="文本框 15">
            <a:extLst>
              <a:ext uri="{FF2B5EF4-FFF2-40B4-BE49-F238E27FC236}">
                <a16:creationId xmlns:a16="http://schemas.microsoft.com/office/drawing/2014/main" id="{B46EA0E6-9DB1-5F3B-256E-25BC9D41F440}"/>
              </a:ext>
            </a:extLst>
          </p:cNvPr>
          <p:cNvSpPr txBox="1"/>
          <p:nvPr/>
        </p:nvSpPr>
        <p:spPr>
          <a:xfrm>
            <a:off x="4270381" y="2477413"/>
            <a:ext cx="1371600" cy="461665"/>
          </a:xfrm>
          <a:prstGeom prst="rect">
            <a:avLst/>
          </a:prstGeom>
          <a:noFill/>
        </p:spPr>
        <p:txBody>
          <a:bodyPr wrap="square" rtlCol="0">
            <a:spAutoFit/>
          </a:bodyPr>
          <a:lstStyle/>
          <a:p>
            <a:r>
              <a:rPr lang="en-US" altLang="zh-CN" sz="1200" dirty="0">
                <a:solidFill>
                  <a:schemeClr val="tx1"/>
                </a:solidFill>
              </a:rPr>
              <a:t>                     AP2</a:t>
            </a:r>
          </a:p>
          <a:p>
            <a:r>
              <a:rPr lang="en-US" altLang="zh-CN" sz="1200" dirty="0">
                <a:solidFill>
                  <a:schemeClr val="tx1"/>
                </a:solidFill>
              </a:rPr>
              <a:t>         (shared AP)</a:t>
            </a:r>
            <a:endParaRPr lang="zh-CN" altLang="en-US" sz="1200" dirty="0">
              <a:solidFill>
                <a:schemeClr val="tx1"/>
              </a:solidFill>
            </a:endParaRPr>
          </a:p>
        </p:txBody>
      </p:sp>
      <p:sp>
        <p:nvSpPr>
          <p:cNvPr id="72" name="文本框 16">
            <a:extLst>
              <a:ext uri="{FF2B5EF4-FFF2-40B4-BE49-F238E27FC236}">
                <a16:creationId xmlns:a16="http://schemas.microsoft.com/office/drawing/2014/main" id="{719A7CE0-3541-0663-D39E-D8F38D0F1927}"/>
              </a:ext>
            </a:extLst>
          </p:cNvPr>
          <p:cNvSpPr txBox="1"/>
          <p:nvPr/>
        </p:nvSpPr>
        <p:spPr>
          <a:xfrm>
            <a:off x="4743522" y="2935411"/>
            <a:ext cx="1237170" cy="830997"/>
          </a:xfrm>
          <a:prstGeom prst="rect">
            <a:avLst/>
          </a:prstGeom>
          <a:noFill/>
        </p:spPr>
        <p:txBody>
          <a:bodyPr wrap="square" rtlCol="0">
            <a:spAutoFit/>
          </a:bodyPr>
          <a:lstStyle/>
          <a:p>
            <a:r>
              <a:rPr lang="en-US" altLang="zh-CN" sz="1200" dirty="0">
                <a:solidFill>
                  <a:schemeClr val="tx1"/>
                </a:solidFill>
              </a:rPr>
              <a:t>                            STA1</a:t>
            </a:r>
          </a:p>
          <a:p>
            <a:r>
              <a:rPr lang="en-US" altLang="zh-CN" sz="1200" dirty="0">
                <a:solidFill>
                  <a:schemeClr val="tx1"/>
                </a:solidFill>
              </a:rPr>
              <a:t> (Associated with AP1)</a:t>
            </a:r>
            <a:endParaRPr lang="zh-CN" altLang="en-US" sz="1200" dirty="0">
              <a:solidFill>
                <a:schemeClr val="tx1"/>
              </a:solidFill>
            </a:endParaRPr>
          </a:p>
        </p:txBody>
      </p:sp>
      <p:sp>
        <p:nvSpPr>
          <p:cNvPr id="73" name="文本框 17">
            <a:extLst>
              <a:ext uri="{FF2B5EF4-FFF2-40B4-BE49-F238E27FC236}">
                <a16:creationId xmlns:a16="http://schemas.microsoft.com/office/drawing/2014/main" id="{B91B3786-11BD-577F-028F-1C2E20E103BC}"/>
              </a:ext>
            </a:extLst>
          </p:cNvPr>
          <p:cNvSpPr txBox="1"/>
          <p:nvPr/>
        </p:nvSpPr>
        <p:spPr>
          <a:xfrm>
            <a:off x="4706490" y="3636235"/>
            <a:ext cx="1137881" cy="830997"/>
          </a:xfrm>
          <a:prstGeom prst="rect">
            <a:avLst/>
          </a:prstGeom>
          <a:noFill/>
        </p:spPr>
        <p:txBody>
          <a:bodyPr wrap="square" rtlCol="0">
            <a:spAutoFit/>
          </a:bodyPr>
          <a:lstStyle/>
          <a:p>
            <a:r>
              <a:rPr lang="en-US" altLang="zh-CN" sz="1200" dirty="0">
                <a:solidFill>
                  <a:schemeClr val="tx1"/>
                </a:solidFill>
              </a:rPr>
              <a:t>                            STA2</a:t>
            </a:r>
          </a:p>
          <a:p>
            <a:r>
              <a:rPr lang="en-US" altLang="zh-CN" sz="1200" dirty="0">
                <a:solidFill>
                  <a:schemeClr val="tx1"/>
                </a:solidFill>
              </a:rPr>
              <a:t> (Associated with AP2)</a:t>
            </a:r>
            <a:endParaRPr lang="zh-CN" altLang="en-US" sz="1200" dirty="0">
              <a:solidFill>
                <a:schemeClr val="tx1"/>
              </a:solidFill>
            </a:endParaRPr>
          </a:p>
        </p:txBody>
      </p:sp>
      <p:sp>
        <p:nvSpPr>
          <p:cNvPr id="74" name="矩形 9">
            <a:extLst>
              <a:ext uri="{FF2B5EF4-FFF2-40B4-BE49-F238E27FC236}">
                <a16:creationId xmlns:a16="http://schemas.microsoft.com/office/drawing/2014/main" id="{918D336F-99DB-FE48-6578-94132D9A0EB1}"/>
              </a:ext>
            </a:extLst>
          </p:cNvPr>
          <p:cNvSpPr/>
          <p:nvPr/>
        </p:nvSpPr>
        <p:spPr bwMode="auto">
          <a:xfrm>
            <a:off x="7071416" y="3169910"/>
            <a:ext cx="492955"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NDP</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75" name="矩形 10">
            <a:extLst>
              <a:ext uri="{FF2B5EF4-FFF2-40B4-BE49-F238E27FC236}">
                <a16:creationId xmlns:a16="http://schemas.microsoft.com/office/drawing/2014/main" id="{126B337A-6836-4379-149A-4C14A66B8CAD}"/>
              </a:ext>
            </a:extLst>
          </p:cNvPr>
          <p:cNvSpPr/>
          <p:nvPr/>
        </p:nvSpPr>
        <p:spPr bwMode="auto">
          <a:xfrm>
            <a:off x="7075839" y="3761116"/>
            <a:ext cx="488577"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altLang="zh-CN" sz="1100" dirty="0">
                <a:solidFill>
                  <a:schemeClr val="tx1"/>
                </a:solidFill>
              </a:rPr>
              <a:t>NDP</a:t>
            </a:r>
            <a:endParaRPr lang="zh-CN" altLang="en-US" sz="1100" dirty="0">
              <a:solidFill>
                <a:schemeClr val="tx1"/>
              </a:solidFill>
            </a:endParaRPr>
          </a:p>
        </p:txBody>
      </p:sp>
      <p:sp>
        <p:nvSpPr>
          <p:cNvPr id="76" name="矩形 7">
            <a:extLst>
              <a:ext uri="{FF2B5EF4-FFF2-40B4-BE49-F238E27FC236}">
                <a16:creationId xmlns:a16="http://schemas.microsoft.com/office/drawing/2014/main" id="{710DC7BC-3752-5BE9-E33E-51983BF51038}"/>
              </a:ext>
            </a:extLst>
          </p:cNvPr>
          <p:cNvSpPr/>
          <p:nvPr/>
        </p:nvSpPr>
        <p:spPr bwMode="auto">
          <a:xfrm>
            <a:off x="7834301" y="1939758"/>
            <a:ext cx="566769"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BFRP</a:t>
            </a:r>
          </a:p>
        </p:txBody>
      </p:sp>
      <p:sp>
        <p:nvSpPr>
          <p:cNvPr id="77" name="TextBox 76">
            <a:extLst>
              <a:ext uri="{FF2B5EF4-FFF2-40B4-BE49-F238E27FC236}">
                <a16:creationId xmlns:a16="http://schemas.microsoft.com/office/drawing/2014/main" id="{4B4ACAB6-88A4-50CE-8839-0847FD1B36FB}"/>
              </a:ext>
            </a:extLst>
          </p:cNvPr>
          <p:cNvSpPr txBox="1"/>
          <p:nvPr/>
        </p:nvSpPr>
        <p:spPr>
          <a:xfrm>
            <a:off x="6947592" y="2537468"/>
            <a:ext cx="886710" cy="261610"/>
          </a:xfrm>
          <a:prstGeom prst="rect">
            <a:avLst/>
          </a:prstGeom>
          <a:noFill/>
        </p:spPr>
        <p:txBody>
          <a:bodyPr wrap="square" rtlCol="0">
            <a:spAutoFit/>
          </a:bodyPr>
          <a:lstStyle/>
          <a:p>
            <a:r>
              <a:rPr lang="en-US" sz="1100" dirty="0">
                <a:solidFill>
                  <a:schemeClr val="tx1"/>
                </a:solidFill>
              </a:rPr>
              <a:t>measure X2</a:t>
            </a:r>
          </a:p>
        </p:txBody>
      </p:sp>
      <p:sp>
        <p:nvSpPr>
          <p:cNvPr id="78" name="TextBox 77">
            <a:extLst>
              <a:ext uri="{FF2B5EF4-FFF2-40B4-BE49-F238E27FC236}">
                <a16:creationId xmlns:a16="http://schemas.microsoft.com/office/drawing/2014/main" id="{DCB4CDDA-9A3C-F2F2-3DB6-359AC3B320EC}"/>
              </a:ext>
            </a:extLst>
          </p:cNvPr>
          <p:cNvSpPr txBox="1"/>
          <p:nvPr/>
        </p:nvSpPr>
        <p:spPr>
          <a:xfrm>
            <a:off x="6934200" y="1968159"/>
            <a:ext cx="900101" cy="261610"/>
          </a:xfrm>
          <a:prstGeom prst="rect">
            <a:avLst/>
          </a:prstGeom>
          <a:noFill/>
        </p:spPr>
        <p:txBody>
          <a:bodyPr wrap="square" rtlCol="0">
            <a:spAutoFit/>
          </a:bodyPr>
          <a:lstStyle/>
          <a:p>
            <a:r>
              <a:rPr lang="en-US" sz="1100" dirty="0">
                <a:solidFill>
                  <a:schemeClr val="tx1"/>
                </a:solidFill>
              </a:rPr>
              <a:t>measure X1</a:t>
            </a:r>
          </a:p>
        </p:txBody>
      </p:sp>
      <p:sp>
        <p:nvSpPr>
          <p:cNvPr id="79" name="矩形 10">
            <a:extLst>
              <a:ext uri="{FF2B5EF4-FFF2-40B4-BE49-F238E27FC236}">
                <a16:creationId xmlns:a16="http://schemas.microsoft.com/office/drawing/2014/main" id="{9FAC2C5D-A7AE-D44F-3695-713EB6C4235F}"/>
              </a:ext>
            </a:extLst>
          </p:cNvPr>
          <p:cNvSpPr/>
          <p:nvPr/>
        </p:nvSpPr>
        <p:spPr bwMode="auto">
          <a:xfrm>
            <a:off x="8491659" y="2546387"/>
            <a:ext cx="455675" cy="381000"/>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altLang="zh-CN" sz="1100" dirty="0">
                <a:solidFill>
                  <a:schemeClr val="tx1"/>
                </a:solidFill>
              </a:rPr>
              <a:t>BFR</a:t>
            </a:r>
          </a:p>
          <a:p>
            <a:r>
              <a:rPr lang="en-US" altLang="zh-CN" sz="1100" dirty="0">
                <a:solidFill>
                  <a:schemeClr val="tx1"/>
                </a:solidFill>
              </a:rPr>
              <a:t>X2</a:t>
            </a:r>
            <a:endParaRPr lang="zh-CN" altLang="en-US" sz="1100" dirty="0">
              <a:solidFill>
                <a:schemeClr val="tx1"/>
              </a:solidFill>
            </a:endParaRPr>
          </a:p>
        </p:txBody>
      </p:sp>
      <p:cxnSp>
        <p:nvCxnSpPr>
          <p:cNvPr id="81" name="直接连接符 6">
            <a:extLst>
              <a:ext uri="{FF2B5EF4-FFF2-40B4-BE49-F238E27FC236}">
                <a16:creationId xmlns:a16="http://schemas.microsoft.com/office/drawing/2014/main" id="{9780C18A-DD3A-9653-8EAB-E73598836461}"/>
              </a:ext>
            </a:extLst>
          </p:cNvPr>
          <p:cNvCxnSpPr>
            <a:cxnSpLocks/>
          </p:cNvCxnSpPr>
          <p:nvPr/>
        </p:nvCxnSpPr>
        <p:spPr bwMode="auto">
          <a:xfrm>
            <a:off x="5636077" y="2323867"/>
            <a:ext cx="3201988"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82" name="TextBox 81">
            <a:extLst>
              <a:ext uri="{FF2B5EF4-FFF2-40B4-BE49-F238E27FC236}">
                <a16:creationId xmlns:a16="http://schemas.microsoft.com/office/drawing/2014/main" id="{B6A43174-B17C-CEB8-1602-EB68E872D139}"/>
              </a:ext>
            </a:extLst>
          </p:cNvPr>
          <p:cNvSpPr txBox="1"/>
          <p:nvPr/>
        </p:nvSpPr>
        <p:spPr>
          <a:xfrm>
            <a:off x="2369277" y="3684538"/>
            <a:ext cx="1594771" cy="261610"/>
          </a:xfrm>
          <a:prstGeom prst="rect">
            <a:avLst/>
          </a:prstGeom>
          <a:noFill/>
        </p:spPr>
        <p:txBody>
          <a:bodyPr wrap="square" rtlCol="0">
            <a:spAutoFit/>
          </a:bodyPr>
          <a:lstStyle/>
          <a:p>
            <a:r>
              <a:rPr lang="en-US" sz="1100" dirty="0">
                <a:solidFill>
                  <a:schemeClr val="tx1"/>
                </a:solidFill>
              </a:rPr>
              <a:t>measure X1</a:t>
            </a:r>
          </a:p>
        </p:txBody>
      </p:sp>
      <p:sp>
        <p:nvSpPr>
          <p:cNvPr id="83" name="TextBox 82">
            <a:extLst>
              <a:ext uri="{FF2B5EF4-FFF2-40B4-BE49-F238E27FC236}">
                <a16:creationId xmlns:a16="http://schemas.microsoft.com/office/drawing/2014/main" id="{BFB924C8-42B9-61B8-98CA-ADE3F1C24042}"/>
              </a:ext>
            </a:extLst>
          </p:cNvPr>
          <p:cNvSpPr txBox="1"/>
          <p:nvPr/>
        </p:nvSpPr>
        <p:spPr>
          <a:xfrm>
            <a:off x="2028116" y="4310517"/>
            <a:ext cx="1447800" cy="369332"/>
          </a:xfrm>
          <a:prstGeom prst="rect">
            <a:avLst/>
          </a:prstGeom>
          <a:noFill/>
        </p:spPr>
        <p:txBody>
          <a:bodyPr wrap="square" rtlCol="0">
            <a:spAutoFit/>
          </a:bodyPr>
          <a:lstStyle/>
          <a:p>
            <a:r>
              <a:rPr lang="en-US" sz="1800" dirty="0">
                <a:solidFill>
                  <a:schemeClr val="tx1"/>
                </a:solidFill>
              </a:rPr>
              <a:t>Option 1 </a:t>
            </a:r>
          </a:p>
        </p:txBody>
      </p:sp>
      <p:sp>
        <p:nvSpPr>
          <p:cNvPr id="84" name="TextBox 83">
            <a:extLst>
              <a:ext uri="{FF2B5EF4-FFF2-40B4-BE49-F238E27FC236}">
                <a16:creationId xmlns:a16="http://schemas.microsoft.com/office/drawing/2014/main" id="{BCF012AC-4B47-CB16-2F5F-8AB195250457}"/>
              </a:ext>
            </a:extLst>
          </p:cNvPr>
          <p:cNvSpPr txBox="1"/>
          <p:nvPr/>
        </p:nvSpPr>
        <p:spPr>
          <a:xfrm>
            <a:off x="6391219" y="4310601"/>
            <a:ext cx="1447800" cy="369332"/>
          </a:xfrm>
          <a:prstGeom prst="rect">
            <a:avLst/>
          </a:prstGeom>
          <a:noFill/>
        </p:spPr>
        <p:txBody>
          <a:bodyPr wrap="square" rtlCol="0">
            <a:spAutoFit/>
          </a:bodyPr>
          <a:lstStyle/>
          <a:p>
            <a:r>
              <a:rPr lang="en-US" sz="1800" dirty="0">
                <a:solidFill>
                  <a:schemeClr val="tx1"/>
                </a:solidFill>
              </a:rPr>
              <a:t>Option 2 </a:t>
            </a:r>
          </a:p>
        </p:txBody>
      </p:sp>
      <p:cxnSp>
        <p:nvCxnSpPr>
          <p:cNvPr id="86" name="Straight Arrow Connector 85">
            <a:extLst>
              <a:ext uri="{FF2B5EF4-FFF2-40B4-BE49-F238E27FC236}">
                <a16:creationId xmlns:a16="http://schemas.microsoft.com/office/drawing/2014/main" id="{55F84BA6-18EF-30EB-7860-A1579F092555}"/>
              </a:ext>
            </a:extLst>
          </p:cNvPr>
          <p:cNvCxnSpPr>
            <a:stCxn id="3" idx="0"/>
          </p:cNvCxnSpPr>
          <p:nvPr/>
        </p:nvCxnSpPr>
        <p:spPr bwMode="auto">
          <a:xfrm flipH="1" flipV="1">
            <a:off x="4038600" y="2133600"/>
            <a:ext cx="3944" cy="99331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9" name="Straight Arrow Connector 88">
            <a:extLst>
              <a:ext uri="{FF2B5EF4-FFF2-40B4-BE49-F238E27FC236}">
                <a16:creationId xmlns:a16="http://schemas.microsoft.com/office/drawing/2014/main" id="{2AE8F482-5366-9331-5FA5-DDD13E07B825}"/>
              </a:ext>
            </a:extLst>
          </p:cNvPr>
          <p:cNvCxnSpPr>
            <a:cxnSpLocks/>
          </p:cNvCxnSpPr>
          <p:nvPr/>
        </p:nvCxnSpPr>
        <p:spPr bwMode="auto">
          <a:xfrm flipV="1">
            <a:off x="8719496" y="2142391"/>
            <a:ext cx="0" cy="39507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1174833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D47B45A8-9D92-FDB9-7BED-40B51D7D7F25}"/>
              </a:ext>
            </a:extLst>
          </p:cNvPr>
          <p:cNvSpPr/>
          <p:nvPr/>
        </p:nvSpPr>
        <p:spPr bwMode="auto">
          <a:xfrm>
            <a:off x="5295540" y="1532700"/>
            <a:ext cx="2781659" cy="259828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3" name="Rectangle 32">
            <a:extLst>
              <a:ext uri="{FF2B5EF4-FFF2-40B4-BE49-F238E27FC236}">
                <a16:creationId xmlns:a16="http://schemas.microsoft.com/office/drawing/2014/main" id="{3E08A819-2BFC-18C4-6038-CD0F623992E0}"/>
              </a:ext>
            </a:extLst>
          </p:cNvPr>
          <p:cNvSpPr/>
          <p:nvPr/>
        </p:nvSpPr>
        <p:spPr bwMode="auto">
          <a:xfrm>
            <a:off x="2073183" y="1524000"/>
            <a:ext cx="2317094" cy="259828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901EA1F2-60AB-1083-9B86-1063D8354E8D}"/>
              </a:ext>
            </a:extLst>
          </p:cNvPr>
          <p:cNvSpPr>
            <a:spLocks noGrp="1"/>
          </p:cNvSpPr>
          <p:nvPr>
            <p:ph type="title"/>
          </p:nvPr>
        </p:nvSpPr>
        <p:spPr/>
        <p:txBody>
          <a:bodyPr/>
          <a:lstStyle/>
          <a:p>
            <a:r>
              <a:rPr lang="en-US" dirty="0"/>
              <a:t>Proposed C-SR transmission method</a:t>
            </a:r>
          </a:p>
        </p:txBody>
      </p:sp>
      <p:sp>
        <p:nvSpPr>
          <p:cNvPr id="4" name="Slide Number Placeholder 3">
            <a:extLst>
              <a:ext uri="{FF2B5EF4-FFF2-40B4-BE49-F238E27FC236}">
                <a16:creationId xmlns:a16="http://schemas.microsoft.com/office/drawing/2014/main" id="{2130284E-AC9D-34BF-BC68-CB4C449DFB3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360F898-300C-96CF-8A50-E7E10AEED1B4}"/>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26743FF0-4143-7C0F-745C-F3245D55102C}"/>
              </a:ext>
            </a:extLst>
          </p:cNvPr>
          <p:cNvSpPr>
            <a:spLocks noGrp="1"/>
          </p:cNvSpPr>
          <p:nvPr>
            <p:ph type="dt" idx="15"/>
          </p:nvPr>
        </p:nvSpPr>
        <p:spPr/>
        <p:txBody>
          <a:bodyPr/>
          <a:lstStyle/>
          <a:p>
            <a:r>
              <a:rPr lang="en-US"/>
              <a:t>September 2023</a:t>
            </a:r>
            <a:endParaRPr lang="en-GB" dirty="0"/>
          </a:p>
        </p:txBody>
      </p:sp>
      <p:cxnSp>
        <p:nvCxnSpPr>
          <p:cNvPr id="7" name="直接连接符 5">
            <a:extLst>
              <a:ext uri="{FF2B5EF4-FFF2-40B4-BE49-F238E27FC236}">
                <a16:creationId xmlns:a16="http://schemas.microsoft.com/office/drawing/2014/main" id="{AF98ED91-3690-6BDB-7403-2C6E8F31465F}"/>
              </a:ext>
            </a:extLst>
          </p:cNvPr>
          <p:cNvCxnSpPr>
            <a:cxnSpLocks/>
          </p:cNvCxnSpPr>
          <p:nvPr/>
        </p:nvCxnSpPr>
        <p:spPr bwMode="auto">
          <a:xfrm>
            <a:off x="1765232" y="2126113"/>
            <a:ext cx="6388168"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8" name="直接连接符 6">
            <a:extLst>
              <a:ext uri="{FF2B5EF4-FFF2-40B4-BE49-F238E27FC236}">
                <a16:creationId xmlns:a16="http://schemas.microsoft.com/office/drawing/2014/main" id="{0A90B8F3-EFED-17A1-D040-8B58664FB662}"/>
              </a:ext>
            </a:extLst>
          </p:cNvPr>
          <p:cNvCxnSpPr>
            <a:cxnSpLocks/>
          </p:cNvCxnSpPr>
          <p:nvPr/>
        </p:nvCxnSpPr>
        <p:spPr bwMode="auto">
          <a:xfrm>
            <a:off x="1765232" y="2735713"/>
            <a:ext cx="6388168"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9" name="文本框 8">
            <a:extLst>
              <a:ext uri="{FF2B5EF4-FFF2-40B4-BE49-F238E27FC236}">
                <a16:creationId xmlns:a16="http://schemas.microsoft.com/office/drawing/2014/main" id="{6BC4D62E-2612-F02D-AE4A-5B9BF8F85A52}"/>
              </a:ext>
            </a:extLst>
          </p:cNvPr>
          <p:cNvSpPr txBox="1"/>
          <p:nvPr/>
        </p:nvSpPr>
        <p:spPr>
          <a:xfrm>
            <a:off x="469832" y="1704780"/>
            <a:ext cx="1295400" cy="461665"/>
          </a:xfrm>
          <a:prstGeom prst="rect">
            <a:avLst/>
          </a:prstGeom>
          <a:noFill/>
        </p:spPr>
        <p:txBody>
          <a:bodyPr wrap="square" rtlCol="0">
            <a:spAutoFit/>
          </a:bodyPr>
          <a:lstStyle/>
          <a:p>
            <a:r>
              <a:rPr lang="en-US" altLang="zh-CN" sz="1200" dirty="0">
                <a:solidFill>
                  <a:schemeClr val="tx1"/>
                </a:solidFill>
              </a:rPr>
              <a:t>                     AP1</a:t>
            </a:r>
          </a:p>
          <a:p>
            <a:r>
              <a:rPr lang="en-US" altLang="zh-CN" sz="1200" dirty="0">
                <a:solidFill>
                  <a:schemeClr val="tx1"/>
                </a:solidFill>
              </a:rPr>
              <a:t>       (sharing AP)</a:t>
            </a:r>
            <a:endParaRPr lang="zh-CN" altLang="en-US" sz="1200" dirty="0">
              <a:solidFill>
                <a:schemeClr val="tx1"/>
              </a:solidFill>
            </a:endParaRPr>
          </a:p>
        </p:txBody>
      </p:sp>
      <p:cxnSp>
        <p:nvCxnSpPr>
          <p:cNvPr id="10" name="直接连接符 11">
            <a:extLst>
              <a:ext uri="{FF2B5EF4-FFF2-40B4-BE49-F238E27FC236}">
                <a16:creationId xmlns:a16="http://schemas.microsoft.com/office/drawing/2014/main" id="{6B0457A3-DD57-217B-CA00-2AD3C9F11A56}"/>
              </a:ext>
            </a:extLst>
          </p:cNvPr>
          <p:cNvCxnSpPr>
            <a:cxnSpLocks/>
          </p:cNvCxnSpPr>
          <p:nvPr/>
        </p:nvCxnSpPr>
        <p:spPr bwMode="auto">
          <a:xfrm>
            <a:off x="1765232" y="3352800"/>
            <a:ext cx="6388168"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11" name="直接连接符 13">
            <a:extLst>
              <a:ext uri="{FF2B5EF4-FFF2-40B4-BE49-F238E27FC236}">
                <a16:creationId xmlns:a16="http://schemas.microsoft.com/office/drawing/2014/main" id="{5665A90A-D7CA-5110-0384-25F42598860A}"/>
              </a:ext>
            </a:extLst>
          </p:cNvPr>
          <p:cNvCxnSpPr>
            <a:cxnSpLocks/>
          </p:cNvCxnSpPr>
          <p:nvPr/>
        </p:nvCxnSpPr>
        <p:spPr bwMode="auto">
          <a:xfrm>
            <a:off x="1765232" y="3944006"/>
            <a:ext cx="6388168"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12" name="文本框 15">
            <a:extLst>
              <a:ext uri="{FF2B5EF4-FFF2-40B4-BE49-F238E27FC236}">
                <a16:creationId xmlns:a16="http://schemas.microsoft.com/office/drawing/2014/main" id="{C36C7DFB-652D-3DC5-9299-DA2949804863}"/>
              </a:ext>
            </a:extLst>
          </p:cNvPr>
          <p:cNvSpPr txBox="1"/>
          <p:nvPr/>
        </p:nvSpPr>
        <p:spPr>
          <a:xfrm>
            <a:off x="393632" y="2279303"/>
            <a:ext cx="1371600" cy="461665"/>
          </a:xfrm>
          <a:prstGeom prst="rect">
            <a:avLst/>
          </a:prstGeom>
          <a:noFill/>
        </p:spPr>
        <p:txBody>
          <a:bodyPr wrap="square" rtlCol="0">
            <a:spAutoFit/>
          </a:bodyPr>
          <a:lstStyle/>
          <a:p>
            <a:r>
              <a:rPr lang="en-US" altLang="zh-CN" sz="1200" dirty="0">
                <a:solidFill>
                  <a:schemeClr val="tx1"/>
                </a:solidFill>
              </a:rPr>
              <a:t>                     AP2</a:t>
            </a:r>
          </a:p>
          <a:p>
            <a:r>
              <a:rPr lang="en-US" altLang="zh-CN" sz="1200" dirty="0">
                <a:solidFill>
                  <a:schemeClr val="tx1"/>
                </a:solidFill>
              </a:rPr>
              <a:t>         (shared AP)</a:t>
            </a:r>
            <a:endParaRPr lang="zh-CN" altLang="en-US" sz="1200" dirty="0">
              <a:solidFill>
                <a:schemeClr val="tx1"/>
              </a:solidFill>
            </a:endParaRPr>
          </a:p>
        </p:txBody>
      </p:sp>
      <p:sp>
        <p:nvSpPr>
          <p:cNvPr id="13" name="文本框 16">
            <a:extLst>
              <a:ext uri="{FF2B5EF4-FFF2-40B4-BE49-F238E27FC236}">
                <a16:creationId xmlns:a16="http://schemas.microsoft.com/office/drawing/2014/main" id="{62B7FAB0-CCD3-C116-7682-2BE4400F7A74}"/>
              </a:ext>
            </a:extLst>
          </p:cNvPr>
          <p:cNvSpPr txBox="1"/>
          <p:nvPr/>
        </p:nvSpPr>
        <p:spPr>
          <a:xfrm>
            <a:off x="908924" y="2728272"/>
            <a:ext cx="1164259" cy="830997"/>
          </a:xfrm>
          <a:prstGeom prst="rect">
            <a:avLst/>
          </a:prstGeom>
          <a:noFill/>
        </p:spPr>
        <p:txBody>
          <a:bodyPr wrap="square" rtlCol="0">
            <a:spAutoFit/>
          </a:bodyPr>
          <a:lstStyle/>
          <a:p>
            <a:r>
              <a:rPr lang="en-US" altLang="zh-CN" sz="1200" dirty="0">
                <a:solidFill>
                  <a:schemeClr val="tx1"/>
                </a:solidFill>
              </a:rPr>
              <a:t>                            STA1</a:t>
            </a:r>
          </a:p>
          <a:p>
            <a:r>
              <a:rPr lang="en-US" altLang="zh-CN" sz="1200" dirty="0">
                <a:solidFill>
                  <a:schemeClr val="tx1"/>
                </a:solidFill>
              </a:rPr>
              <a:t> (Associated with AP1)</a:t>
            </a:r>
            <a:endParaRPr lang="zh-CN" altLang="en-US" sz="1200" dirty="0">
              <a:solidFill>
                <a:schemeClr val="tx1"/>
              </a:solidFill>
            </a:endParaRPr>
          </a:p>
        </p:txBody>
      </p:sp>
      <p:sp>
        <p:nvSpPr>
          <p:cNvPr id="14" name="文本框 17">
            <a:extLst>
              <a:ext uri="{FF2B5EF4-FFF2-40B4-BE49-F238E27FC236}">
                <a16:creationId xmlns:a16="http://schemas.microsoft.com/office/drawing/2014/main" id="{8AAF0848-B3CA-2EB2-A73B-4BEF84BC93B7}"/>
              </a:ext>
            </a:extLst>
          </p:cNvPr>
          <p:cNvSpPr txBox="1"/>
          <p:nvPr/>
        </p:nvSpPr>
        <p:spPr>
          <a:xfrm>
            <a:off x="859968" y="3434885"/>
            <a:ext cx="1004947" cy="830997"/>
          </a:xfrm>
          <a:prstGeom prst="rect">
            <a:avLst/>
          </a:prstGeom>
          <a:noFill/>
        </p:spPr>
        <p:txBody>
          <a:bodyPr wrap="square" rtlCol="0">
            <a:spAutoFit/>
          </a:bodyPr>
          <a:lstStyle/>
          <a:p>
            <a:r>
              <a:rPr lang="en-US" altLang="zh-CN" sz="1200" dirty="0">
                <a:solidFill>
                  <a:schemeClr val="tx1"/>
                </a:solidFill>
              </a:rPr>
              <a:t>                            STA2</a:t>
            </a:r>
          </a:p>
          <a:p>
            <a:r>
              <a:rPr lang="en-US" altLang="zh-CN" sz="1200" dirty="0">
                <a:solidFill>
                  <a:schemeClr val="tx1"/>
                </a:solidFill>
              </a:rPr>
              <a:t> (Associated with AP2)</a:t>
            </a:r>
            <a:endParaRPr lang="zh-CN" altLang="en-US" sz="1200" dirty="0">
              <a:solidFill>
                <a:schemeClr val="tx1"/>
              </a:solidFill>
            </a:endParaRPr>
          </a:p>
        </p:txBody>
      </p:sp>
      <p:sp>
        <p:nvSpPr>
          <p:cNvPr id="15" name="矩形 7">
            <a:extLst>
              <a:ext uri="{FF2B5EF4-FFF2-40B4-BE49-F238E27FC236}">
                <a16:creationId xmlns:a16="http://schemas.microsoft.com/office/drawing/2014/main" id="{7A1EB56D-23C1-8F81-3B7D-CD3AC1924EC5}"/>
              </a:ext>
            </a:extLst>
          </p:cNvPr>
          <p:cNvSpPr/>
          <p:nvPr/>
        </p:nvSpPr>
        <p:spPr bwMode="auto">
          <a:xfrm>
            <a:off x="5428121" y="1736238"/>
            <a:ext cx="492954"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MAP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TF</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16" name="矩形 9">
            <a:extLst>
              <a:ext uri="{FF2B5EF4-FFF2-40B4-BE49-F238E27FC236}">
                <a16:creationId xmlns:a16="http://schemas.microsoft.com/office/drawing/2014/main" id="{40B61FFA-9CFB-4E9E-5F29-1099E1EE3BE8}"/>
              </a:ext>
            </a:extLst>
          </p:cNvPr>
          <p:cNvSpPr/>
          <p:nvPr/>
        </p:nvSpPr>
        <p:spPr bwMode="auto">
          <a:xfrm>
            <a:off x="6147567" y="1736238"/>
            <a:ext cx="1239588"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DL Data Frame</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17" name="矩形 10">
            <a:extLst>
              <a:ext uri="{FF2B5EF4-FFF2-40B4-BE49-F238E27FC236}">
                <a16:creationId xmlns:a16="http://schemas.microsoft.com/office/drawing/2014/main" id="{45AFDB34-75BC-AD86-9A4A-3EBA4AC26DC1}"/>
              </a:ext>
            </a:extLst>
          </p:cNvPr>
          <p:cNvSpPr/>
          <p:nvPr/>
        </p:nvSpPr>
        <p:spPr bwMode="auto">
          <a:xfrm>
            <a:off x="6147567" y="2348071"/>
            <a:ext cx="1239588"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altLang="zh-CN" sz="1100" dirty="0">
                <a:solidFill>
                  <a:schemeClr val="tx1"/>
                </a:solidFill>
              </a:rPr>
              <a:t>DL Data Frame</a:t>
            </a:r>
            <a:endParaRPr lang="zh-CN" altLang="en-US" sz="1100" dirty="0">
              <a:solidFill>
                <a:schemeClr val="tx1"/>
              </a:solidFill>
            </a:endParaRPr>
          </a:p>
        </p:txBody>
      </p:sp>
      <p:sp>
        <p:nvSpPr>
          <p:cNvPr id="18" name="矩形 12">
            <a:extLst>
              <a:ext uri="{FF2B5EF4-FFF2-40B4-BE49-F238E27FC236}">
                <a16:creationId xmlns:a16="http://schemas.microsoft.com/office/drawing/2014/main" id="{773F6F13-D6F2-F79E-1396-5DFB1A471C22}"/>
              </a:ext>
            </a:extLst>
          </p:cNvPr>
          <p:cNvSpPr/>
          <p:nvPr/>
        </p:nvSpPr>
        <p:spPr bwMode="auto">
          <a:xfrm>
            <a:off x="7539555" y="2962925"/>
            <a:ext cx="475480"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BA</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19" name="矩形 14">
            <a:extLst>
              <a:ext uri="{FF2B5EF4-FFF2-40B4-BE49-F238E27FC236}">
                <a16:creationId xmlns:a16="http://schemas.microsoft.com/office/drawing/2014/main" id="{262F9A16-1FDC-3466-0556-26E6C2AD35DB}"/>
              </a:ext>
            </a:extLst>
          </p:cNvPr>
          <p:cNvSpPr/>
          <p:nvPr/>
        </p:nvSpPr>
        <p:spPr bwMode="auto">
          <a:xfrm>
            <a:off x="7539555" y="3554131"/>
            <a:ext cx="475480"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altLang="zh-CN" sz="1100" dirty="0">
                <a:solidFill>
                  <a:schemeClr val="tx1"/>
                </a:solidFill>
              </a:rPr>
              <a:t>BA</a:t>
            </a:r>
            <a:endParaRPr lang="zh-CN" altLang="en-US" sz="1100" dirty="0">
              <a:solidFill>
                <a:schemeClr val="tx1"/>
              </a:solidFill>
            </a:endParaRPr>
          </a:p>
        </p:txBody>
      </p:sp>
      <p:cxnSp>
        <p:nvCxnSpPr>
          <p:cNvPr id="34" name="Straight Arrow Connector 33">
            <a:extLst>
              <a:ext uri="{FF2B5EF4-FFF2-40B4-BE49-F238E27FC236}">
                <a16:creationId xmlns:a16="http://schemas.microsoft.com/office/drawing/2014/main" id="{A1A15DD5-91A5-EC59-8789-EE26C6CA8AA9}"/>
              </a:ext>
            </a:extLst>
          </p:cNvPr>
          <p:cNvCxnSpPr>
            <a:cxnSpLocks/>
          </p:cNvCxnSpPr>
          <p:nvPr/>
        </p:nvCxnSpPr>
        <p:spPr bwMode="auto">
          <a:xfrm>
            <a:off x="5662667" y="2116668"/>
            <a:ext cx="0" cy="35673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5" name="TextBox 34">
            <a:extLst>
              <a:ext uri="{FF2B5EF4-FFF2-40B4-BE49-F238E27FC236}">
                <a16:creationId xmlns:a16="http://schemas.microsoft.com/office/drawing/2014/main" id="{5897F6D2-CAB6-E460-1515-35E4F1E366A6}"/>
              </a:ext>
            </a:extLst>
          </p:cNvPr>
          <p:cNvSpPr txBox="1"/>
          <p:nvPr/>
        </p:nvSpPr>
        <p:spPr>
          <a:xfrm>
            <a:off x="5357818" y="2463432"/>
            <a:ext cx="970484" cy="261610"/>
          </a:xfrm>
          <a:prstGeom prst="rect">
            <a:avLst/>
          </a:prstGeom>
          <a:noFill/>
        </p:spPr>
        <p:txBody>
          <a:bodyPr wrap="square" rtlCol="0">
            <a:spAutoFit/>
          </a:bodyPr>
          <a:lstStyle/>
          <a:p>
            <a:r>
              <a:rPr lang="en-US" sz="1100" dirty="0">
                <a:solidFill>
                  <a:schemeClr val="tx1"/>
                </a:solidFill>
              </a:rPr>
              <a:t>MCS,ARIL </a:t>
            </a:r>
          </a:p>
        </p:txBody>
      </p:sp>
      <p:sp>
        <p:nvSpPr>
          <p:cNvPr id="36" name="TextBox 35">
            <a:extLst>
              <a:ext uri="{FF2B5EF4-FFF2-40B4-BE49-F238E27FC236}">
                <a16:creationId xmlns:a16="http://schemas.microsoft.com/office/drawing/2014/main" id="{1568CC07-C96B-1D7F-3B00-B2E1BB992702}"/>
              </a:ext>
            </a:extLst>
          </p:cNvPr>
          <p:cNvSpPr txBox="1"/>
          <p:nvPr/>
        </p:nvSpPr>
        <p:spPr>
          <a:xfrm>
            <a:off x="393632" y="4756975"/>
            <a:ext cx="8333300" cy="1754326"/>
          </a:xfrm>
          <a:prstGeom prst="rect">
            <a:avLst/>
          </a:prstGeom>
          <a:noFill/>
        </p:spPr>
        <p:txBody>
          <a:bodyPr wrap="square" rtlCol="0">
            <a:spAutoFit/>
          </a:bodyPr>
          <a:lstStyle/>
          <a:p>
            <a:pPr marL="285750" indent="-285750">
              <a:buFontTx/>
              <a:buChar char="-"/>
            </a:pPr>
            <a:r>
              <a:rPr lang="en-US" sz="1800" dirty="0">
                <a:solidFill>
                  <a:schemeClr val="tx1"/>
                </a:solidFill>
              </a:rPr>
              <a:t>We propose that the MAP TF does not directly indicate TP for the shared AP. </a:t>
            </a:r>
          </a:p>
          <a:p>
            <a:pPr marL="285750" indent="-285750">
              <a:buFontTx/>
              <a:buChar char="-"/>
            </a:pPr>
            <a:r>
              <a:rPr lang="en-US" sz="1800" dirty="0">
                <a:solidFill>
                  <a:schemeClr val="tx1"/>
                </a:solidFill>
              </a:rPr>
              <a:t>Instead, the MAP TF indicate an acceptable interference level (ARIL) parameter.</a:t>
            </a:r>
          </a:p>
          <a:p>
            <a:pPr marL="285750" indent="-285750">
              <a:buFontTx/>
              <a:buChar char="-"/>
            </a:pPr>
            <a:r>
              <a:rPr lang="en-US" sz="1800" dirty="0">
                <a:solidFill>
                  <a:schemeClr val="tx1"/>
                </a:solidFill>
              </a:rPr>
              <a:t>The shared AP can determine its transmit power based on the ARIL and its own measured X2.   </a:t>
            </a:r>
          </a:p>
          <a:p>
            <a:pPr marL="285750" indent="-285750">
              <a:buFontTx/>
              <a:buChar char="-"/>
            </a:pPr>
            <a:r>
              <a:rPr lang="en-US" sz="1800" dirty="0">
                <a:solidFill>
                  <a:schemeClr val="tx1"/>
                </a:solidFill>
              </a:rPr>
              <a:t>Works well with Option 2 of Interference Measurement Phase. How to apply the same concept for Option 1 interference measurement phase is TBD.  </a:t>
            </a:r>
          </a:p>
        </p:txBody>
      </p:sp>
      <p:sp>
        <p:nvSpPr>
          <p:cNvPr id="25" name="矩形 7">
            <a:extLst>
              <a:ext uri="{FF2B5EF4-FFF2-40B4-BE49-F238E27FC236}">
                <a16:creationId xmlns:a16="http://schemas.microsoft.com/office/drawing/2014/main" id="{C9966DAB-CB13-70E4-A619-DECD9B83FB7A}"/>
              </a:ext>
            </a:extLst>
          </p:cNvPr>
          <p:cNvSpPr/>
          <p:nvPr/>
        </p:nvSpPr>
        <p:spPr bwMode="auto">
          <a:xfrm>
            <a:off x="2205749" y="1738590"/>
            <a:ext cx="492954"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MAP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TF</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26" name="矩形 9">
            <a:extLst>
              <a:ext uri="{FF2B5EF4-FFF2-40B4-BE49-F238E27FC236}">
                <a16:creationId xmlns:a16="http://schemas.microsoft.com/office/drawing/2014/main" id="{562524CA-A735-1A15-5BD3-5503DD5884C9}"/>
              </a:ext>
            </a:extLst>
          </p:cNvPr>
          <p:cNvSpPr/>
          <p:nvPr/>
        </p:nvSpPr>
        <p:spPr bwMode="auto">
          <a:xfrm>
            <a:off x="2767135" y="1747050"/>
            <a:ext cx="670362"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NDPA*</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27" name="矩形 10">
            <a:extLst>
              <a:ext uri="{FF2B5EF4-FFF2-40B4-BE49-F238E27FC236}">
                <a16:creationId xmlns:a16="http://schemas.microsoft.com/office/drawing/2014/main" id="{61F81510-1295-47FC-5120-75FB84516521}"/>
              </a:ext>
            </a:extLst>
          </p:cNvPr>
          <p:cNvSpPr/>
          <p:nvPr/>
        </p:nvSpPr>
        <p:spPr bwMode="auto">
          <a:xfrm>
            <a:off x="2776157" y="2334068"/>
            <a:ext cx="661340"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NDPA*</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28" name="矩形 9">
            <a:extLst>
              <a:ext uri="{FF2B5EF4-FFF2-40B4-BE49-F238E27FC236}">
                <a16:creationId xmlns:a16="http://schemas.microsoft.com/office/drawing/2014/main" id="{674A6F50-81C6-D06A-A62A-36C44BEE7816}"/>
              </a:ext>
            </a:extLst>
          </p:cNvPr>
          <p:cNvSpPr/>
          <p:nvPr/>
        </p:nvSpPr>
        <p:spPr bwMode="auto">
          <a:xfrm>
            <a:off x="3534169" y="2965069"/>
            <a:ext cx="492955"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NDP</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29" name="矩形 10">
            <a:extLst>
              <a:ext uri="{FF2B5EF4-FFF2-40B4-BE49-F238E27FC236}">
                <a16:creationId xmlns:a16="http://schemas.microsoft.com/office/drawing/2014/main" id="{4177BD7D-BF16-CC0C-54A3-346033F9C8F5}"/>
              </a:ext>
            </a:extLst>
          </p:cNvPr>
          <p:cNvSpPr/>
          <p:nvPr/>
        </p:nvSpPr>
        <p:spPr bwMode="auto">
          <a:xfrm>
            <a:off x="3538592" y="3556275"/>
            <a:ext cx="488577"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altLang="zh-CN" sz="1100" dirty="0">
                <a:solidFill>
                  <a:schemeClr val="tx1"/>
                </a:solidFill>
              </a:rPr>
              <a:t>NDP</a:t>
            </a:r>
            <a:endParaRPr lang="zh-CN" altLang="en-US" sz="1100" dirty="0">
              <a:solidFill>
                <a:schemeClr val="tx1"/>
              </a:solidFill>
            </a:endParaRPr>
          </a:p>
        </p:txBody>
      </p:sp>
      <p:sp>
        <p:nvSpPr>
          <p:cNvPr id="30" name="TextBox 29">
            <a:extLst>
              <a:ext uri="{FF2B5EF4-FFF2-40B4-BE49-F238E27FC236}">
                <a16:creationId xmlns:a16="http://schemas.microsoft.com/office/drawing/2014/main" id="{C02FD5F1-5F39-18A9-3E5B-81E6AA394407}"/>
              </a:ext>
            </a:extLst>
          </p:cNvPr>
          <p:cNvSpPr txBox="1"/>
          <p:nvPr/>
        </p:nvSpPr>
        <p:spPr>
          <a:xfrm>
            <a:off x="3410345" y="2332627"/>
            <a:ext cx="886710" cy="261610"/>
          </a:xfrm>
          <a:prstGeom prst="rect">
            <a:avLst/>
          </a:prstGeom>
          <a:noFill/>
        </p:spPr>
        <p:txBody>
          <a:bodyPr wrap="square" rtlCol="0">
            <a:spAutoFit/>
          </a:bodyPr>
          <a:lstStyle/>
          <a:p>
            <a:r>
              <a:rPr lang="en-US" sz="1100" dirty="0">
                <a:solidFill>
                  <a:schemeClr val="tx1"/>
                </a:solidFill>
              </a:rPr>
              <a:t>measure X2</a:t>
            </a:r>
          </a:p>
        </p:txBody>
      </p:sp>
      <p:sp>
        <p:nvSpPr>
          <p:cNvPr id="31" name="TextBox 30">
            <a:extLst>
              <a:ext uri="{FF2B5EF4-FFF2-40B4-BE49-F238E27FC236}">
                <a16:creationId xmlns:a16="http://schemas.microsoft.com/office/drawing/2014/main" id="{CA11AB83-8243-1FE0-DC4E-B9050C4B848D}"/>
              </a:ext>
            </a:extLst>
          </p:cNvPr>
          <p:cNvSpPr txBox="1"/>
          <p:nvPr/>
        </p:nvSpPr>
        <p:spPr>
          <a:xfrm>
            <a:off x="3396953" y="1763318"/>
            <a:ext cx="900101" cy="261610"/>
          </a:xfrm>
          <a:prstGeom prst="rect">
            <a:avLst/>
          </a:prstGeom>
          <a:noFill/>
        </p:spPr>
        <p:txBody>
          <a:bodyPr wrap="square" rtlCol="0">
            <a:spAutoFit/>
          </a:bodyPr>
          <a:lstStyle/>
          <a:p>
            <a:r>
              <a:rPr lang="en-US" sz="1100" dirty="0">
                <a:solidFill>
                  <a:schemeClr val="tx1"/>
                </a:solidFill>
              </a:rPr>
              <a:t>measure X1</a:t>
            </a:r>
          </a:p>
        </p:txBody>
      </p:sp>
      <p:sp>
        <p:nvSpPr>
          <p:cNvPr id="32" name="TextBox 31">
            <a:extLst>
              <a:ext uri="{FF2B5EF4-FFF2-40B4-BE49-F238E27FC236}">
                <a16:creationId xmlns:a16="http://schemas.microsoft.com/office/drawing/2014/main" id="{594FCE42-7534-47E5-2E74-2579D1215485}"/>
              </a:ext>
            </a:extLst>
          </p:cNvPr>
          <p:cNvSpPr txBox="1"/>
          <p:nvPr/>
        </p:nvSpPr>
        <p:spPr>
          <a:xfrm>
            <a:off x="6054337" y="2136785"/>
            <a:ext cx="1485217" cy="261610"/>
          </a:xfrm>
          <a:prstGeom prst="rect">
            <a:avLst/>
          </a:prstGeom>
          <a:noFill/>
        </p:spPr>
        <p:txBody>
          <a:bodyPr wrap="square" rtlCol="0">
            <a:spAutoFit/>
          </a:bodyPr>
          <a:lstStyle/>
          <a:p>
            <a:r>
              <a:rPr lang="en-US" sz="1100" dirty="0">
                <a:solidFill>
                  <a:schemeClr val="tx1"/>
                </a:solidFill>
              </a:rPr>
              <a:t>TP=f(X2,ARIL)</a:t>
            </a:r>
          </a:p>
        </p:txBody>
      </p:sp>
      <p:sp>
        <p:nvSpPr>
          <p:cNvPr id="38" name="TextBox 37">
            <a:extLst>
              <a:ext uri="{FF2B5EF4-FFF2-40B4-BE49-F238E27FC236}">
                <a16:creationId xmlns:a16="http://schemas.microsoft.com/office/drawing/2014/main" id="{BB563D0E-D502-55E5-B9A5-083A20F10BA2}"/>
              </a:ext>
            </a:extLst>
          </p:cNvPr>
          <p:cNvSpPr txBox="1"/>
          <p:nvPr/>
        </p:nvSpPr>
        <p:spPr>
          <a:xfrm>
            <a:off x="1902659" y="4038600"/>
            <a:ext cx="2781659" cy="646331"/>
          </a:xfrm>
          <a:prstGeom prst="rect">
            <a:avLst/>
          </a:prstGeom>
          <a:noFill/>
        </p:spPr>
        <p:txBody>
          <a:bodyPr wrap="square" rtlCol="0">
            <a:spAutoFit/>
          </a:bodyPr>
          <a:lstStyle/>
          <a:p>
            <a:r>
              <a:rPr lang="en-US" sz="1800" dirty="0">
                <a:solidFill>
                  <a:schemeClr val="tx1"/>
                </a:solidFill>
              </a:rPr>
              <a:t>Interference Measurement</a:t>
            </a:r>
          </a:p>
          <a:p>
            <a:pPr algn="ctr"/>
            <a:r>
              <a:rPr lang="en-US" sz="1800" dirty="0">
                <a:solidFill>
                  <a:schemeClr val="tx1"/>
                </a:solidFill>
              </a:rPr>
              <a:t>Phase (Option 2)</a:t>
            </a:r>
          </a:p>
        </p:txBody>
      </p:sp>
      <p:sp>
        <p:nvSpPr>
          <p:cNvPr id="39" name="TextBox 38">
            <a:extLst>
              <a:ext uri="{FF2B5EF4-FFF2-40B4-BE49-F238E27FC236}">
                <a16:creationId xmlns:a16="http://schemas.microsoft.com/office/drawing/2014/main" id="{AAF66487-93ED-8F8D-EFD5-ABBC2B80EFF0}"/>
              </a:ext>
            </a:extLst>
          </p:cNvPr>
          <p:cNvSpPr txBox="1"/>
          <p:nvPr/>
        </p:nvSpPr>
        <p:spPr>
          <a:xfrm>
            <a:off x="5679987" y="4119751"/>
            <a:ext cx="2781659" cy="369332"/>
          </a:xfrm>
          <a:prstGeom prst="rect">
            <a:avLst/>
          </a:prstGeom>
          <a:noFill/>
        </p:spPr>
        <p:txBody>
          <a:bodyPr wrap="square" rtlCol="0">
            <a:spAutoFit/>
          </a:bodyPr>
          <a:lstStyle/>
          <a:p>
            <a:r>
              <a:rPr lang="en-US" sz="1800" dirty="0">
                <a:solidFill>
                  <a:schemeClr val="tx1"/>
                </a:solidFill>
              </a:rPr>
              <a:t>Transmission Phase</a:t>
            </a:r>
          </a:p>
        </p:txBody>
      </p:sp>
    </p:spTree>
    <p:extLst>
      <p:ext uri="{BB962C8B-B14F-4D97-AF65-F5344CB8AC3E}">
        <p14:creationId xmlns:p14="http://schemas.microsoft.com/office/powerpoint/2010/main" val="3275525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4FD82-FA29-55C3-32F7-0D8E09C97EBA}"/>
              </a:ext>
            </a:extLst>
          </p:cNvPr>
          <p:cNvSpPr>
            <a:spLocks noGrp="1"/>
          </p:cNvSpPr>
          <p:nvPr>
            <p:ph type="title"/>
          </p:nvPr>
        </p:nvSpPr>
        <p:spPr/>
        <p:txBody>
          <a:bodyPr/>
          <a:lstStyle/>
          <a:p>
            <a:r>
              <a:rPr lang="en-US" dirty="0"/>
              <a:t>Example</a:t>
            </a:r>
          </a:p>
        </p:txBody>
      </p:sp>
      <p:sp>
        <p:nvSpPr>
          <p:cNvPr id="4" name="Slide Number Placeholder 3">
            <a:extLst>
              <a:ext uri="{FF2B5EF4-FFF2-40B4-BE49-F238E27FC236}">
                <a16:creationId xmlns:a16="http://schemas.microsoft.com/office/drawing/2014/main" id="{639CFC7D-483E-5920-3212-5A6DE451FF3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4DCA2BEF-BA34-740C-BE36-FD6F69C008FA}"/>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B29CA763-40D0-3DC6-B474-4C272BCF7A0A}"/>
              </a:ext>
            </a:extLst>
          </p:cNvPr>
          <p:cNvSpPr>
            <a:spLocks noGrp="1"/>
          </p:cNvSpPr>
          <p:nvPr>
            <p:ph type="dt" idx="15"/>
          </p:nvPr>
        </p:nvSpPr>
        <p:spPr/>
        <p:txBody>
          <a:bodyPr/>
          <a:lstStyle/>
          <a:p>
            <a:r>
              <a:rPr lang="en-US"/>
              <a:t>September 2023</a:t>
            </a:r>
            <a:endParaRPr lang="en-GB" dirty="0"/>
          </a:p>
        </p:txBody>
      </p:sp>
      <p:cxnSp>
        <p:nvCxnSpPr>
          <p:cNvPr id="9" name="直接连接符 5">
            <a:extLst>
              <a:ext uri="{FF2B5EF4-FFF2-40B4-BE49-F238E27FC236}">
                <a16:creationId xmlns:a16="http://schemas.microsoft.com/office/drawing/2014/main" id="{BD34E2BD-02FC-F395-F44A-55DA10BF0BFB}"/>
              </a:ext>
            </a:extLst>
          </p:cNvPr>
          <p:cNvCxnSpPr>
            <a:cxnSpLocks/>
          </p:cNvCxnSpPr>
          <p:nvPr/>
        </p:nvCxnSpPr>
        <p:spPr bwMode="auto">
          <a:xfrm>
            <a:off x="1638264" y="2344735"/>
            <a:ext cx="6388168"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10" name="直接连接符 6">
            <a:extLst>
              <a:ext uri="{FF2B5EF4-FFF2-40B4-BE49-F238E27FC236}">
                <a16:creationId xmlns:a16="http://schemas.microsoft.com/office/drawing/2014/main" id="{B9B514DC-C12B-0AC9-DD57-D16E8CEE985F}"/>
              </a:ext>
            </a:extLst>
          </p:cNvPr>
          <p:cNvCxnSpPr>
            <a:cxnSpLocks/>
          </p:cNvCxnSpPr>
          <p:nvPr/>
        </p:nvCxnSpPr>
        <p:spPr bwMode="auto">
          <a:xfrm>
            <a:off x="1638264" y="2954335"/>
            <a:ext cx="6388168"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11" name="文本框 8">
            <a:extLst>
              <a:ext uri="{FF2B5EF4-FFF2-40B4-BE49-F238E27FC236}">
                <a16:creationId xmlns:a16="http://schemas.microsoft.com/office/drawing/2014/main" id="{3B8B15ED-0499-4D5A-C250-2D3D431F3642}"/>
              </a:ext>
            </a:extLst>
          </p:cNvPr>
          <p:cNvSpPr txBox="1"/>
          <p:nvPr/>
        </p:nvSpPr>
        <p:spPr>
          <a:xfrm>
            <a:off x="342864" y="1923402"/>
            <a:ext cx="1295400" cy="461665"/>
          </a:xfrm>
          <a:prstGeom prst="rect">
            <a:avLst/>
          </a:prstGeom>
          <a:noFill/>
        </p:spPr>
        <p:txBody>
          <a:bodyPr wrap="square" rtlCol="0">
            <a:spAutoFit/>
          </a:bodyPr>
          <a:lstStyle/>
          <a:p>
            <a:r>
              <a:rPr lang="en-US" altLang="zh-CN" sz="1200" dirty="0">
                <a:solidFill>
                  <a:schemeClr val="tx1"/>
                </a:solidFill>
              </a:rPr>
              <a:t>                     AP1</a:t>
            </a:r>
          </a:p>
          <a:p>
            <a:r>
              <a:rPr lang="en-US" altLang="zh-CN" sz="1200" dirty="0">
                <a:solidFill>
                  <a:schemeClr val="tx1"/>
                </a:solidFill>
              </a:rPr>
              <a:t>       (sharing AP)</a:t>
            </a:r>
            <a:endParaRPr lang="zh-CN" altLang="en-US" sz="1200" dirty="0">
              <a:solidFill>
                <a:schemeClr val="tx1"/>
              </a:solidFill>
            </a:endParaRPr>
          </a:p>
        </p:txBody>
      </p:sp>
      <p:cxnSp>
        <p:nvCxnSpPr>
          <p:cNvPr id="12" name="直接连接符 11">
            <a:extLst>
              <a:ext uri="{FF2B5EF4-FFF2-40B4-BE49-F238E27FC236}">
                <a16:creationId xmlns:a16="http://schemas.microsoft.com/office/drawing/2014/main" id="{1928C4B0-F039-ED50-7F4B-BFFAE107F9AE}"/>
              </a:ext>
            </a:extLst>
          </p:cNvPr>
          <p:cNvCxnSpPr>
            <a:cxnSpLocks/>
          </p:cNvCxnSpPr>
          <p:nvPr/>
        </p:nvCxnSpPr>
        <p:spPr bwMode="auto">
          <a:xfrm>
            <a:off x="1638264" y="3571422"/>
            <a:ext cx="6388168"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14" name="文本框 15">
            <a:extLst>
              <a:ext uri="{FF2B5EF4-FFF2-40B4-BE49-F238E27FC236}">
                <a16:creationId xmlns:a16="http://schemas.microsoft.com/office/drawing/2014/main" id="{AB3F2579-DA66-A022-91CC-9F487DA3D20E}"/>
              </a:ext>
            </a:extLst>
          </p:cNvPr>
          <p:cNvSpPr txBox="1"/>
          <p:nvPr/>
        </p:nvSpPr>
        <p:spPr>
          <a:xfrm>
            <a:off x="266664" y="2497925"/>
            <a:ext cx="1371600" cy="461665"/>
          </a:xfrm>
          <a:prstGeom prst="rect">
            <a:avLst/>
          </a:prstGeom>
          <a:noFill/>
        </p:spPr>
        <p:txBody>
          <a:bodyPr wrap="square" rtlCol="0">
            <a:spAutoFit/>
          </a:bodyPr>
          <a:lstStyle/>
          <a:p>
            <a:r>
              <a:rPr lang="en-US" altLang="zh-CN" sz="1200" dirty="0">
                <a:solidFill>
                  <a:schemeClr val="tx1"/>
                </a:solidFill>
              </a:rPr>
              <a:t>                     AP2</a:t>
            </a:r>
          </a:p>
          <a:p>
            <a:r>
              <a:rPr lang="en-US" altLang="zh-CN" sz="1200" dirty="0">
                <a:solidFill>
                  <a:schemeClr val="tx1"/>
                </a:solidFill>
              </a:rPr>
              <a:t>         (shared AP)</a:t>
            </a:r>
            <a:endParaRPr lang="zh-CN" altLang="en-US" sz="1200" dirty="0">
              <a:solidFill>
                <a:schemeClr val="tx1"/>
              </a:solidFill>
            </a:endParaRPr>
          </a:p>
        </p:txBody>
      </p:sp>
      <p:sp>
        <p:nvSpPr>
          <p:cNvPr id="15" name="文本框 16">
            <a:extLst>
              <a:ext uri="{FF2B5EF4-FFF2-40B4-BE49-F238E27FC236}">
                <a16:creationId xmlns:a16="http://schemas.microsoft.com/office/drawing/2014/main" id="{5157ECCB-D03C-D6B6-A359-039F7E511B55}"/>
              </a:ext>
            </a:extLst>
          </p:cNvPr>
          <p:cNvSpPr txBox="1"/>
          <p:nvPr/>
        </p:nvSpPr>
        <p:spPr>
          <a:xfrm>
            <a:off x="781956" y="2946894"/>
            <a:ext cx="1164259" cy="830997"/>
          </a:xfrm>
          <a:prstGeom prst="rect">
            <a:avLst/>
          </a:prstGeom>
          <a:noFill/>
        </p:spPr>
        <p:txBody>
          <a:bodyPr wrap="square" rtlCol="0">
            <a:spAutoFit/>
          </a:bodyPr>
          <a:lstStyle/>
          <a:p>
            <a:r>
              <a:rPr lang="en-US" altLang="zh-CN" sz="1200" dirty="0">
                <a:solidFill>
                  <a:schemeClr val="tx1"/>
                </a:solidFill>
              </a:rPr>
              <a:t>                            STA1</a:t>
            </a:r>
          </a:p>
          <a:p>
            <a:r>
              <a:rPr lang="en-US" altLang="zh-CN" sz="1200" dirty="0">
                <a:solidFill>
                  <a:schemeClr val="tx1"/>
                </a:solidFill>
              </a:rPr>
              <a:t> (Associated with AP1)</a:t>
            </a:r>
            <a:endParaRPr lang="zh-CN" altLang="en-US" sz="1200" dirty="0">
              <a:solidFill>
                <a:schemeClr val="tx1"/>
              </a:solidFill>
            </a:endParaRPr>
          </a:p>
        </p:txBody>
      </p:sp>
      <p:sp>
        <p:nvSpPr>
          <p:cNvPr id="16" name="文本框 17">
            <a:extLst>
              <a:ext uri="{FF2B5EF4-FFF2-40B4-BE49-F238E27FC236}">
                <a16:creationId xmlns:a16="http://schemas.microsoft.com/office/drawing/2014/main" id="{F559D7D8-F3CB-DCBE-263F-C3ED9BC72B55}"/>
              </a:ext>
            </a:extLst>
          </p:cNvPr>
          <p:cNvSpPr txBox="1"/>
          <p:nvPr/>
        </p:nvSpPr>
        <p:spPr>
          <a:xfrm>
            <a:off x="733000" y="3653507"/>
            <a:ext cx="1004947" cy="830997"/>
          </a:xfrm>
          <a:prstGeom prst="rect">
            <a:avLst/>
          </a:prstGeom>
          <a:noFill/>
        </p:spPr>
        <p:txBody>
          <a:bodyPr wrap="square" rtlCol="0">
            <a:spAutoFit/>
          </a:bodyPr>
          <a:lstStyle/>
          <a:p>
            <a:r>
              <a:rPr lang="en-US" altLang="zh-CN" sz="1200" dirty="0">
                <a:solidFill>
                  <a:schemeClr val="tx1"/>
                </a:solidFill>
              </a:rPr>
              <a:t>                            STA2</a:t>
            </a:r>
          </a:p>
          <a:p>
            <a:r>
              <a:rPr lang="en-US" altLang="zh-CN" sz="1200" dirty="0">
                <a:solidFill>
                  <a:schemeClr val="tx1"/>
                </a:solidFill>
              </a:rPr>
              <a:t> (Associated with AP2)</a:t>
            </a:r>
            <a:endParaRPr lang="zh-CN" altLang="en-US" sz="1200" dirty="0">
              <a:solidFill>
                <a:schemeClr val="tx1"/>
              </a:solidFill>
            </a:endParaRPr>
          </a:p>
        </p:txBody>
      </p:sp>
      <p:sp>
        <p:nvSpPr>
          <p:cNvPr id="17" name="矩形 7">
            <a:extLst>
              <a:ext uri="{FF2B5EF4-FFF2-40B4-BE49-F238E27FC236}">
                <a16:creationId xmlns:a16="http://schemas.microsoft.com/office/drawing/2014/main" id="{99F52BCB-48B7-5CF4-5097-8A9FA0C66FA1}"/>
              </a:ext>
            </a:extLst>
          </p:cNvPr>
          <p:cNvSpPr/>
          <p:nvPr/>
        </p:nvSpPr>
        <p:spPr bwMode="auto">
          <a:xfrm>
            <a:off x="5301153" y="1954860"/>
            <a:ext cx="492954"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MAP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TF</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18" name="矩形 9">
            <a:extLst>
              <a:ext uri="{FF2B5EF4-FFF2-40B4-BE49-F238E27FC236}">
                <a16:creationId xmlns:a16="http://schemas.microsoft.com/office/drawing/2014/main" id="{C811D650-13A0-0AEC-748A-B790AF6AD8C9}"/>
              </a:ext>
            </a:extLst>
          </p:cNvPr>
          <p:cNvSpPr/>
          <p:nvPr/>
        </p:nvSpPr>
        <p:spPr bwMode="auto">
          <a:xfrm>
            <a:off x="6020599" y="1954860"/>
            <a:ext cx="1239588"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DL Data Frame</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19" name="矩形 10">
            <a:extLst>
              <a:ext uri="{FF2B5EF4-FFF2-40B4-BE49-F238E27FC236}">
                <a16:creationId xmlns:a16="http://schemas.microsoft.com/office/drawing/2014/main" id="{1390326A-922B-6442-246F-3E6B799BB840}"/>
              </a:ext>
            </a:extLst>
          </p:cNvPr>
          <p:cNvSpPr/>
          <p:nvPr/>
        </p:nvSpPr>
        <p:spPr bwMode="auto">
          <a:xfrm>
            <a:off x="6020599" y="2566693"/>
            <a:ext cx="1239588"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altLang="zh-CN" sz="1100" dirty="0">
                <a:solidFill>
                  <a:schemeClr val="tx1"/>
                </a:solidFill>
              </a:rPr>
              <a:t>DL Data Frame</a:t>
            </a:r>
            <a:endParaRPr lang="zh-CN" altLang="en-US" sz="1100" dirty="0">
              <a:solidFill>
                <a:schemeClr val="tx1"/>
              </a:solidFill>
            </a:endParaRPr>
          </a:p>
        </p:txBody>
      </p:sp>
      <p:sp>
        <p:nvSpPr>
          <p:cNvPr id="20" name="矩形 12">
            <a:extLst>
              <a:ext uri="{FF2B5EF4-FFF2-40B4-BE49-F238E27FC236}">
                <a16:creationId xmlns:a16="http://schemas.microsoft.com/office/drawing/2014/main" id="{77F8DB15-DED5-3C0D-548E-392F3C2AA41A}"/>
              </a:ext>
            </a:extLst>
          </p:cNvPr>
          <p:cNvSpPr/>
          <p:nvPr/>
        </p:nvSpPr>
        <p:spPr bwMode="auto">
          <a:xfrm>
            <a:off x="7412587" y="3181547"/>
            <a:ext cx="475480"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BA</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21" name="矩形 14">
            <a:extLst>
              <a:ext uri="{FF2B5EF4-FFF2-40B4-BE49-F238E27FC236}">
                <a16:creationId xmlns:a16="http://schemas.microsoft.com/office/drawing/2014/main" id="{DE4C9445-28B9-2833-5A0F-DCBB455CE3BC}"/>
              </a:ext>
            </a:extLst>
          </p:cNvPr>
          <p:cNvSpPr/>
          <p:nvPr/>
        </p:nvSpPr>
        <p:spPr bwMode="auto">
          <a:xfrm>
            <a:off x="7412587" y="3772753"/>
            <a:ext cx="475480"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altLang="zh-CN" sz="1100" dirty="0">
                <a:solidFill>
                  <a:schemeClr val="tx1"/>
                </a:solidFill>
              </a:rPr>
              <a:t>BA</a:t>
            </a:r>
            <a:endParaRPr lang="zh-CN" altLang="en-US" sz="1100" dirty="0">
              <a:solidFill>
                <a:schemeClr val="tx1"/>
              </a:solidFill>
            </a:endParaRPr>
          </a:p>
        </p:txBody>
      </p:sp>
      <p:cxnSp>
        <p:nvCxnSpPr>
          <p:cNvPr id="22" name="Straight Arrow Connector 21">
            <a:extLst>
              <a:ext uri="{FF2B5EF4-FFF2-40B4-BE49-F238E27FC236}">
                <a16:creationId xmlns:a16="http://schemas.microsoft.com/office/drawing/2014/main" id="{12B764A5-F56F-2A5F-882D-304050D1D80C}"/>
              </a:ext>
            </a:extLst>
          </p:cNvPr>
          <p:cNvCxnSpPr>
            <a:cxnSpLocks/>
          </p:cNvCxnSpPr>
          <p:nvPr/>
        </p:nvCxnSpPr>
        <p:spPr bwMode="auto">
          <a:xfrm>
            <a:off x="5535699" y="2335290"/>
            <a:ext cx="0" cy="35673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3" name="TextBox 22">
            <a:extLst>
              <a:ext uri="{FF2B5EF4-FFF2-40B4-BE49-F238E27FC236}">
                <a16:creationId xmlns:a16="http://schemas.microsoft.com/office/drawing/2014/main" id="{359E517F-118A-C33A-4718-8538E5C4C1D0}"/>
              </a:ext>
            </a:extLst>
          </p:cNvPr>
          <p:cNvSpPr txBox="1"/>
          <p:nvPr/>
        </p:nvSpPr>
        <p:spPr>
          <a:xfrm>
            <a:off x="4971348" y="1752375"/>
            <a:ext cx="1128702" cy="261610"/>
          </a:xfrm>
          <a:prstGeom prst="rect">
            <a:avLst/>
          </a:prstGeom>
          <a:noFill/>
        </p:spPr>
        <p:txBody>
          <a:bodyPr wrap="square" rtlCol="0">
            <a:spAutoFit/>
          </a:bodyPr>
          <a:lstStyle/>
          <a:p>
            <a:r>
              <a:rPr lang="en-US" sz="1100" dirty="0">
                <a:solidFill>
                  <a:schemeClr val="tx1"/>
                </a:solidFill>
              </a:rPr>
              <a:t>ARIL=-80 dBm </a:t>
            </a:r>
          </a:p>
        </p:txBody>
      </p:sp>
      <p:sp>
        <p:nvSpPr>
          <p:cNvPr id="24" name="矩形 7">
            <a:extLst>
              <a:ext uri="{FF2B5EF4-FFF2-40B4-BE49-F238E27FC236}">
                <a16:creationId xmlns:a16="http://schemas.microsoft.com/office/drawing/2014/main" id="{C2BF832D-8AC5-B477-5815-B3508F8AB874}"/>
              </a:ext>
            </a:extLst>
          </p:cNvPr>
          <p:cNvSpPr/>
          <p:nvPr/>
        </p:nvSpPr>
        <p:spPr bwMode="auto">
          <a:xfrm>
            <a:off x="2078781" y="1957212"/>
            <a:ext cx="492954"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MAP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TF</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25" name="矩形 9">
            <a:extLst>
              <a:ext uri="{FF2B5EF4-FFF2-40B4-BE49-F238E27FC236}">
                <a16:creationId xmlns:a16="http://schemas.microsoft.com/office/drawing/2014/main" id="{DFECCE0A-EA15-3D9A-002E-F858F506D698}"/>
              </a:ext>
            </a:extLst>
          </p:cNvPr>
          <p:cNvSpPr/>
          <p:nvPr/>
        </p:nvSpPr>
        <p:spPr bwMode="auto">
          <a:xfrm>
            <a:off x="2640167" y="1965672"/>
            <a:ext cx="670362"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NDPA*</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26" name="矩形 10">
            <a:extLst>
              <a:ext uri="{FF2B5EF4-FFF2-40B4-BE49-F238E27FC236}">
                <a16:creationId xmlns:a16="http://schemas.microsoft.com/office/drawing/2014/main" id="{D7DA8958-6245-4FD6-8AE9-44F672D6405A}"/>
              </a:ext>
            </a:extLst>
          </p:cNvPr>
          <p:cNvSpPr/>
          <p:nvPr/>
        </p:nvSpPr>
        <p:spPr bwMode="auto">
          <a:xfrm>
            <a:off x="2649189" y="2552690"/>
            <a:ext cx="661340"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NDPA*</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27" name="矩形 9">
            <a:extLst>
              <a:ext uri="{FF2B5EF4-FFF2-40B4-BE49-F238E27FC236}">
                <a16:creationId xmlns:a16="http://schemas.microsoft.com/office/drawing/2014/main" id="{123D88CF-CBFE-FF34-1379-9CCEE4D65D81}"/>
              </a:ext>
            </a:extLst>
          </p:cNvPr>
          <p:cNvSpPr/>
          <p:nvPr/>
        </p:nvSpPr>
        <p:spPr bwMode="auto">
          <a:xfrm>
            <a:off x="3407201" y="3183691"/>
            <a:ext cx="492955"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NDP</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28" name="矩形 10">
            <a:extLst>
              <a:ext uri="{FF2B5EF4-FFF2-40B4-BE49-F238E27FC236}">
                <a16:creationId xmlns:a16="http://schemas.microsoft.com/office/drawing/2014/main" id="{534F8670-491B-9457-3713-E73021E5E83D}"/>
              </a:ext>
            </a:extLst>
          </p:cNvPr>
          <p:cNvSpPr/>
          <p:nvPr/>
        </p:nvSpPr>
        <p:spPr bwMode="auto">
          <a:xfrm>
            <a:off x="3411624" y="3774897"/>
            <a:ext cx="488577"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altLang="zh-CN" sz="1100" dirty="0">
                <a:solidFill>
                  <a:schemeClr val="tx1"/>
                </a:solidFill>
              </a:rPr>
              <a:t>NDP</a:t>
            </a:r>
            <a:endParaRPr lang="zh-CN" altLang="en-US" sz="1100" dirty="0">
              <a:solidFill>
                <a:schemeClr val="tx1"/>
              </a:solidFill>
            </a:endParaRPr>
          </a:p>
        </p:txBody>
      </p:sp>
      <p:sp>
        <p:nvSpPr>
          <p:cNvPr id="29" name="TextBox 28">
            <a:extLst>
              <a:ext uri="{FF2B5EF4-FFF2-40B4-BE49-F238E27FC236}">
                <a16:creationId xmlns:a16="http://schemas.microsoft.com/office/drawing/2014/main" id="{0F162BD3-25DF-4BED-1A57-24339CEC9C8E}"/>
              </a:ext>
            </a:extLst>
          </p:cNvPr>
          <p:cNvSpPr txBox="1"/>
          <p:nvPr/>
        </p:nvSpPr>
        <p:spPr>
          <a:xfrm>
            <a:off x="3345056" y="2620056"/>
            <a:ext cx="1107960" cy="261610"/>
          </a:xfrm>
          <a:prstGeom prst="rect">
            <a:avLst/>
          </a:prstGeom>
          <a:noFill/>
        </p:spPr>
        <p:txBody>
          <a:bodyPr wrap="square" rtlCol="0">
            <a:spAutoFit/>
          </a:bodyPr>
          <a:lstStyle/>
          <a:p>
            <a:r>
              <a:rPr lang="en-US" sz="1100" dirty="0">
                <a:solidFill>
                  <a:srgbClr val="FF0000"/>
                </a:solidFill>
              </a:rPr>
              <a:t>X2 = -70 dBm</a:t>
            </a:r>
          </a:p>
        </p:txBody>
      </p:sp>
      <p:sp>
        <p:nvSpPr>
          <p:cNvPr id="31" name="TextBox 30">
            <a:extLst>
              <a:ext uri="{FF2B5EF4-FFF2-40B4-BE49-F238E27FC236}">
                <a16:creationId xmlns:a16="http://schemas.microsoft.com/office/drawing/2014/main" id="{A7B1E161-02F0-1AAB-6E3F-716EDB7DA29B}"/>
              </a:ext>
            </a:extLst>
          </p:cNvPr>
          <p:cNvSpPr txBox="1"/>
          <p:nvPr/>
        </p:nvSpPr>
        <p:spPr>
          <a:xfrm>
            <a:off x="5927369" y="2355407"/>
            <a:ext cx="2038646" cy="261610"/>
          </a:xfrm>
          <a:prstGeom prst="rect">
            <a:avLst/>
          </a:prstGeom>
          <a:noFill/>
        </p:spPr>
        <p:txBody>
          <a:bodyPr wrap="square" rtlCol="0">
            <a:spAutoFit/>
          </a:bodyPr>
          <a:lstStyle/>
          <a:p>
            <a:r>
              <a:rPr lang="en-US" sz="1100" dirty="0">
                <a:solidFill>
                  <a:srgbClr val="FF0000"/>
                </a:solidFill>
              </a:rPr>
              <a:t>TP=ARIL+20-X2= 10 dBm</a:t>
            </a:r>
          </a:p>
        </p:txBody>
      </p:sp>
      <p:sp>
        <p:nvSpPr>
          <p:cNvPr id="34" name="TextBox 33">
            <a:extLst>
              <a:ext uri="{FF2B5EF4-FFF2-40B4-BE49-F238E27FC236}">
                <a16:creationId xmlns:a16="http://schemas.microsoft.com/office/drawing/2014/main" id="{69BE92F6-EE0B-E5D0-58C2-1C00A1AA7EEF}"/>
              </a:ext>
            </a:extLst>
          </p:cNvPr>
          <p:cNvSpPr txBox="1"/>
          <p:nvPr/>
        </p:nvSpPr>
        <p:spPr>
          <a:xfrm>
            <a:off x="3369762" y="3563370"/>
            <a:ext cx="1371600" cy="276999"/>
          </a:xfrm>
          <a:prstGeom prst="rect">
            <a:avLst/>
          </a:prstGeom>
          <a:noFill/>
        </p:spPr>
        <p:txBody>
          <a:bodyPr wrap="square" rtlCol="0">
            <a:spAutoFit/>
          </a:bodyPr>
          <a:lstStyle/>
          <a:p>
            <a:r>
              <a:rPr lang="en-US" sz="1200" dirty="0">
                <a:solidFill>
                  <a:schemeClr val="tx1"/>
                </a:solidFill>
              </a:rPr>
              <a:t>20 dBm</a:t>
            </a:r>
          </a:p>
        </p:txBody>
      </p:sp>
      <p:sp>
        <p:nvSpPr>
          <p:cNvPr id="36" name="TextBox 35">
            <a:extLst>
              <a:ext uri="{FF2B5EF4-FFF2-40B4-BE49-F238E27FC236}">
                <a16:creationId xmlns:a16="http://schemas.microsoft.com/office/drawing/2014/main" id="{3A43DB68-5FB7-B335-81D8-B818B9900947}"/>
              </a:ext>
            </a:extLst>
          </p:cNvPr>
          <p:cNvSpPr txBox="1"/>
          <p:nvPr/>
        </p:nvSpPr>
        <p:spPr>
          <a:xfrm>
            <a:off x="3291642" y="2439771"/>
            <a:ext cx="2364265" cy="261610"/>
          </a:xfrm>
          <a:prstGeom prst="rect">
            <a:avLst/>
          </a:prstGeom>
          <a:noFill/>
        </p:spPr>
        <p:txBody>
          <a:bodyPr wrap="square" rtlCol="0">
            <a:spAutoFit/>
          </a:bodyPr>
          <a:lstStyle/>
          <a:p>
            <a:r>
              <a:rPr lang="en-US" sz="1100" dirty="0">
                <a:solidFill>
                  <a:schemeClr val="tx1"/>
                </a:solidFill>
              </a:rPr>
              <a:t>AP2 – STA1 Pathloss =90 dB</a:t>
            </a:r>
          </a:p>
        </p:txBody>
      </p:sp>
      <p:cxnSp>
        <p:nvCxnSpPr>
          <p:cNvPr id="37" name="直接连接符 11">
            <a:extLst>
              <a:ext uri="{FF2B5EF4-FFF2-40B4-BE49-F238E27FC236}">
                <a16:creationId xmlns:a16="http://schemas.microsoft.com/office/drawing/2014/main" id="{F7FF2049-0C57-722D-E5D0-F420A49CA0D7}"/>
              </a:ext>
            </a:extLst>
          </p:cNvPr>
          <p:cNvCxnSpPr>
            <a:cxnSpLocks/>
          </p:cNvCxnSpPr>
          <p:nvPr/>
        </p:nvCxnSpPr>
        <p:spPr bwMode="auto">
          <a:xfrm>
            <a:off x="1644911" y="4153753"/>
            <a:ext cx="6388168"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38" name="TextBox 37">
            <a:extLst>
              <a:ext uri="{FF2B5EF4-FFF2-40B4-BE49-F238E27FC236}">
                <a16:creationId xmlns:a16="http://schemas.microsoft.com/office/drawing/2014/main" id="{26755256-8012-D3C8-FD61-8E17EE833EB2}"/>
              </a:ext>
            </a:extLst>
          </p:cNvPr>
          <p:cNvSpPr txBox="1"/>
          <p:nvPr/>
        </p:nvSpPr>
        <p:spPr>
          <a:xfrm>
            <a:off x="5182400" y="2633892"/>
            <a:ext cx="1371599" cy="261610"/>
          </a:xfrm>
          <a:prstGeom prst="rect">
            <a:avLst/>
          </a:prstGeom>
          <a:noFill/>
        </p:spPr>
        <p:txBody>
          <a:bodyPr wrap="square" rtlCol="0">
            <a:spAutoFit/>
          </a:bodyPr>
          <a:lstStyle/>
          <a:p>
            <a:r>
              <a:rPr lang="en-US" sz="1100" dirty="0">
                <a:solidFill>
                  <a:schemeClr val="tx1"/>
                </a:solidFill>
              </a:rPr>
              <a:t>MCS, ARIL</a:t>
            </a:r>
          </a:p>
        </p:txBody>
      </p:sp>
      <p:sp>
        <p:nvSpPr>
          <p:cNvPr id="40" name="TextBox 39">
            <a:extLst>
              <a:ext uri="{FF2B5EF4-FFF2-40B4-BE49-F238E27FC236}">
                <a16:creationId xmlns:a16="http://schemas.microsoft.com/office/drawing/2014/main" id="{44E4D4ED-5512-FCA7-8CBA-C93B7A262DDF}"/>
              </a:ext>
            </a:extLst>
          </p:cNvPr>
          <p:cNvSpPr txBox="1"/>
          <p:nvPr/>
        </p:nvSpPr>
        <p:spPr>
          <a:xfrm>
            <a:off x="6171150" y="3179407"/>
            <a:ext cx="1945416" cy="276999"/>
          </a:xfrm>
          <a:prstGeom prst="rect">
            <a:avLst/>
          </a:prstGeom>
          <a:noFill/>
        </p:spPr>
        <p:txBody>
          <a:bodyPr wrap="square">
            <a:spAutoFit/>
          </a:bodyPr>
          <a:lstStyle/>
          <a:p>
            <a:r>
              <a:rPr lang="en-US" sz="1200" dirty="0">
                <a:solidFill>
                  <a:srgbClr val="00B050"/>
                </a:solidFill>
              </a:rPr>
              <a:t>IL = -80 dBm</a:t>
            </a:r>
          </a:p>
        </p:txBody>
      </p:sp>
      <p:sp>
        <p:nvSpPr>
          <p:cNvPr id="41" name="TextBox 40">
            <a:extLst>
              <a:ext uri="{FF2B5EF4-FFF2-40B4-BE49-F238E27FC236}">
                <a16:creationId xmlns:a16="http://schemas.microsoft.com/office/drawing/2014/main" id="{403EB1C2-ECA7-45A9-254E-58C23F0A441F}"/>
              </a:ext>
            </a:extLst>
          </p:cNvPr>
          <p:cNvSpPr txBox="1"/>
          <p:nvPr/>
        </p:nvSpPr>
        <p:spPr>
          <a:xfrm>
            <a:off x="446780" y="4884800"/>
            <a:ext cx="8250439" cy="1077218"/>
          </a:xfrm>
          <a:prstGeom prst="rect">
            <a:avLst/>
          </a:prstGeom>
          <a:noFill/>
        </p:spPr>
        <p:txBody>
          <a:bodyPr wrap="square" rtlCol="0">
            <a:spAutoFit/>
          </a:bodyPr>
          <a:lstStyle/>
          <a:p>
            <a:pPr marL="342900" indent="-342900">
              <a:buFontTx/>
              <a:buChar char="-"/>
            </a:pPr>
            <a:r>
              <a:rPr lang="en-US" sz="1600" dirty="0">
                <a:solidFill>
                  <a:schemeClr val="tx1"/>
                </a:solidFill>
              </a:rPr>
              <a:t>The example shows how the sharing AP can control the interference of the shared AP without directly indicating the transmit power.</a:t>
            </a:r>
          </a:p>
          <a:p>
            <a:pPr marL="342900" indent="-342900">
              <a:buFontTx/>
              <a:buChar char="-"/>
            </a:pPr>
            <a:r>
              <a:rPr lang="en-US" sz="1600" dirty="0">
                <a:solidFill>
                  <a:schemeClr val="tx1"/>
                </a:solidFill>
              </a:rPr>
              <a:t>The transmit power of the PPDU (NDP) where X2 was measured needs to be known by AP2. How to signal this is TBD. </a:t>
            </a:r>
          </a:p>
        </p:txBody>
      </p:sp>
    </p:spTree>
    <p:extLst>
      <p:ext uri="{BB962C8B-B14F-4D97-AF65-F5344CB8AC3E}">
        <p14:creationId xmlns:p14="http://schemas.microsoft.com/office/powerpoint/2010/main" val="4835509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91FC3-C702-A34F-39EA-FA275675CF12}"/>
              </a:ext>
            </a:extLst>
          </p:cNvPr>
          <p:cNvSpPr>
            <a:spLocks noGrp="1"/>
          </p:cNvSpPr>
          <p:nvPr>
            <p:ph type="title"/>
          </p:nvPr>
        </p:nvSpPr>
        <p:spPr/>
        <p:txBody>
          <a:bodyPr/>
          <a:lstStyle/>
          <a:p>
            <a:r>
              <a:rPr lang="en-US" dirty="0"/>
              <a:t>Benefits of the proposed CSR method</a:t>
            </a:r>
          </a:p>
        </p:txBody>
      </p:sp>
      <p:sp>
        <p:nvSpPr>
          <p:cNvPr id="4" name="Slide Number Placeholder 3">
            <a:extLst>
              <a:ext uri="{FF2B5EF4-FFF2-40B4-BE49-F238E27FC236}">
                <a16:creationId xmlns:a16="http://schemas.microsoft.com/office/drawing/2014/main" id="{B9B5898F-C563-4A9F-6C0D-E9F67DBCFCE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7036A912-FEB0-4B63-1863-FB24905CF5A6}"/>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E855CEA6-17C3-92A8-D9A8-1A9EB04DF256}"/>
              </a:ext>
            </a:extLst>
          </p:cNvPr>
          <p:cNvSpPr>
            <a:spLocks noGrp="1"/>
          </p:cNvSpPr>
          <p:nvPr>
            <p:ph type="dt" idx="15"/>
          </p:nvPr>
        </p:nvSpPr>
        <p:spPr/>
        <p:txBody>
          <a:bodyPr/>
          <a:lstStyle/>
          <a:p>
            <a:r>
              <a:rPr lang="en-US"/>
              <a:t>September 2023</a:t>
            </a:r>
            <a:endParaRPr lang="en-GB" dirty="0"/>
          </a:p>
        </p:txBody>
      </p:sp>
      <p:sp>
        <p:nvSpPr>
          <p:cNvPr id="33" name="TextBox 32">
            <a:extLst>
              <a:ext uri="{FF2B5EF4-FFF2-40B4-BE49-F238E27FC236}">
                <a16:creationId xmlns:a16="http://schemas.microsoft.com/office/drawing/2014/main" id="{0143D39B-6F03-3C19-7E2F-9A5847D057AA}"/>
              </a:ext>
            </a:extLst>
          </p:cNvPr>
          <p:cNvSpPr txBox="1"/>
          <p:nvPr/>
        </p:nvSpPr>
        <p:spPr>
          <a:xfrm>
            <a:off x="445986" y="1751013"/>
            <a:ext cx="8250439" cy="2308324"/>
          </a:xfrm>
          <a:prstGeom prst="rect">
            <a:avLst/>
          </a:prstGeom>
          <a:noFill/>
        </p:spPr>
        <p:txBody>
          <a:bodyPr wrap="square" rtlCol="0">
            <a:spAutoFit/>
          </a:bodyPr>
          <a:lstStyle/>
          <a:p>
            <a:pPr marL="342900" indent="-342900">
              <a:buFontTx/>
              <a:buChar char="-"/>
            </a:pPr>
            <a:r>
              <a:rPr lang="en-US" dirty="0">
                <a:solidFill>
                  <a:schemeClr val="tx1"/>
                </a:solidFill>
              </a:rPr>
              <a:t>Very low overhead.</a:t>
            </a:r>
          </a:p>
          <a:p>
            <a:pPr marL="342900" indent="-342900">
              <a:buFontTx/>
              <a:buChar char="-"/>
            </a:pPr>
            <a:r>
              <a:rPr lang="en-US" dirty="0">
                <a:solidFill>
                  <a:schemeClr val="tx1"/>
                </a:solidFill>
              </a:rPr>
              <a:t>Simple implementation – very similar to PSR-based SR transmit power determination.</a:t>
            </a:r>
          </a:p>
          <a:p>
            <a:pPr marL="342900" indent="-342900">
              <a:buFontTx/>
              <a:buChar char="-"/>
            </a:pPr>
            <a:r>
              <a:rPr lang="en-US" dirty="0">
                <a:solidFill>
                  <a:schemeClr val="tx1"/>
                </a:solidFill>
              </a:rPr>
              <a:t>Distributed processing. Allow shared APs to compute parameters by themselves to reduce interference measurement  procedure overhead.</a:t>
            </a:r>
          </a:p>
        </p:txBody>
      </p:sp>
    </p:spTree>
    <p:extLst>
      <p:ext uri="{BB962C8B-B14F-4D97-AF65-F5344CB8AC3E}">
        <p14:creationId xmlns:p14="http://schemas.microsoft.com/office/powerpoint/2010/main" val="1130820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2023</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Leonardo Lanante, Ofinno</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Conclusion</a:t>
            </a:r>
          </a:p>
        </p:txBody>
      </p:sp>
      <p:sp>
        <p:nvSpPr>
          <p:cNvPr id="10242" name="Rectangle 2"/>
          <p:cNvSpPr>
            <a:spLocks noGrp="1" noChangeArrowheads="1"/>
          </p:cNvSpPr>
          <p:nvPr>
            <p:ph type="body" idx="1"/>
          </p:nvPr>
        </p:nvSpPr>
        <p:spPr>
          <a:xfrm>
            <a:off x="685800" y="1981200"/>
            <a:ext cx="7772400" cy="4208463"/>
          </a:xfrm>
          <a:ln/>
        </p:spPr>
        <p:txBody>
          <a:bodyPr/>
          <a:lstStyle/>
          <a:p>
            <a:r>
              <a:rPr lang="en-US" dirty="0"/>
              <a:t>We discussed a way to reduce the overhead of CSR by simply changing the transmit power signaling by the Sharing AP to the Shared AP.</a:t>
            </a:r>
          </a:p>
          <a:p>
            <a:r>
              <a:rPr lang="en-US" dirty="0"/>
              <a:t>The proposed method may require a specific interference measurement procedure to achieve the most gain.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4064</TotalTime>
  <Words>1001</Words>
  <Application>Microsoft Office PowerPoint</Application>
  <PresentationFormat>On-screen Show (4:3)</PresentationFormat>
  <Paragraphs>199</Paragraphs>
  <Slides>10</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4" baseType="lpstr">
      <vt:lpstr>Arial</vt:lpstr>
      <vt:lpstr>Times New Roman</vt:lpstr>
      <vt:lpstr>Office Theme</vt:lpstr>
      <vt:lpstr>Document</vt:lpstr>
      <vt:lpstr>Efficient Coordinated Spatial Reuse</vt:lpstr>
      <vt:lpstr>Abstract</vt:lpstr>
      <vt:lpstr>General Procedure for C-SR</vt:lpstr>
      <vt:lpstr>Shared AP Transmit Power and MCS </vt:lpstr>
      <vt:lpstr>Interference Measurement Phase and Feedback Collection</vt:lpstr>
      <vt:lpstr>Proposed C-SR transmission method</vt:lpstr>
      <vt:lpstr>Example</vt:lpstr>
      <vt:lpstr>Benefits of the proposed CSR method</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Leonardo Lanante</dc:creator>
  <cp:lastModifiedBy>Leonardo Lanante</cp:lastModifiedBy>
  <cp:revision>159</cp:revision>
  <cp:lastPrinted>1601-01-01T00:00:00Z</cp:lastPrinted>
  <dcterms:created xsi:type="dcterms:W3CDTF">2022-11-03T21:42:38Z</dcterms:created>
  <dcterms:modified xsi:type="dcterms:W3CDTF">2023-09-11T12:10:24Z</dcterms:modified>
</cp:coreProperties>
</file>