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0" r:id="rId4"/>
    <p:sldId id="265" r:id="rId5"/>
    <p:sldId id="267" r:id="rId6"/>
    <p:sldId id="262" r:id="rId7"/>
    <p:sldId id="269" r:id="rId8"/>
    <p:sldId id="268" r:id="rId9"/>
    <p:sldId id="266" r:id="rId10"/>
    <p:sldId id="263"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470" autoAdjust="0"/>
    <p:restoredTop sz="94660"/>
  </p:normalViewPr>
  <p:slideViewPr>
    <p:cSldViewPr>
      <p:cViewPr varScale="1">
        <p:scale>
          <a:sx n="122" d="100"/>
          <a:sy n="122" d="100"/>
        </p:scale>
        <p:origin x="208" y="24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802.11-23/0769r0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Donald Eastlake, Futurewei Technologies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802.11-23/0769r0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2023</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Donald Eastlake, Futurewei Technologies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3639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27069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9602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205851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2538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802.11-23/0769r0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Donald Eastlake, Futurewei Technologies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Donald Eastlake, Futurewei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Donald Eastlake, Futurewei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Donald Eastlake, Futurewei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Donald Eastlake, Futurewei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Donald Eastlake, Futurewei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Donald Eastlake, Futurewei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Donald Eastlake, Futurewei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Donald Eastlake, Futurewei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Donald Eastlake, Futurewei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Donald Eastlake, Futurewei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802.11-23/0769r0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rfc896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datatracker.ietf.org/wg/babel/about/" TargetMode="External"/><Relationship Id="rId4" Type="http://schemas.openxmlformats.org/officeDocument/2006/relationships/hyperlink" Target="https://en.wikipedia.org/wiki/Babel_(protoco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IEEE_802.11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battlemesh.org/BattleMeshV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doc/rfc896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en.wikipedia.org/wiki/Babel_(protocol)" TargetMode="External"/><Relationship Id="rId5" Type="http://schemas.openxmlformats.org/officeDocument/2006/relationships/hyperlink" Target="https://docs.frrouting.org/en/latest/babeld.html" TargetMode="External"/><Relationship Id="rId4" Type="http://schemas.openxmlformats.org/officeDocument/2006/relationships/hyperlink" Target="https://gitlab.nic.cz/labs/bird/tree/master/proto/babel"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rif.fr/~jch/software/babel/babel-20150804.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Donald Eastlake, Futurewei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BABEL for 802.11 Mesh</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2023-05-12</a:t>
            </a:r>
          </a:p>
        </p:txBody>
      </p:sp>
      <p:graphicFrame>
        <p:nvGraphicFramePr>
          <p:cNvPr id="3075" name="Object 3"/>
          <p:cNvGraphicFramePr>
            <a:graphicFrameLocks noChangeAspect="1"/>
          </p:cNvGraphicFramePr>
          <p:nvPr>
            <p:extLst>
              <p:ext uri="{D42A27DB-BD31-4B8C-83A1-F6EECF244321}">
                <p14:modId xmlns:p14="http://schemas.microsoft.com/office/powerpoint/2010/main" val="1309608778"/>
              </p:ext>
            </p:extLst>
          </p:nvPr>
        </p:nvGraphicFramePr>
        <p:xfrm>
          <a:off x="531018" y="2345754"/>
          <a:ext cx="8156575" cy="2847975"/>
        </p:xfrm>
        <a:graphic>
          <a:graphicData uri="http://schemas.openxmlformats.org/presentationml/2006/ole">
            <mc:AlternateContent xmlns:mc="http://schemas.openxmlformats.org/markup-compatibility/2006">
              <mc:Choice xmlns:v="urn:schemas-microsoft-com:vml" Requires="v">
                <p:oleObj name="Document" r:id="rId3" imgW="8255000" imgH="2870200" progId="Word.Document.8">
                  <p:embed/>
                </p:oleObj>
              </mc:Choice>
              <mc:Fallback>
                <p:oleObj name="Document" r:id="rId3" imgW="8255000" imgH="2870200" progId="Word.Document.8">
                  <p:embed/>
                  <p:pic>
                    <p:nvPicPr>
                      <p:cNvPr id="0" name="Picture 3"/>
                      <p:cNvPicPr>
                        <a:picLocks noChangeAspect="1" noChangeArrowheads="1"/>
                      </p:cNvPicPr>
                      <p:nvPr/>
                    </p:nvPicPr>
                    <p:blipFill>
                      <a:blip r:embed="rId4"/>
                      <a:srcRect/>
                      <a:stretch>
                        <a:fillRect/>
                      </a:stretch>
                    </p:blipFill>
                    <p:spPr bwMode="auto">
                      <a:xfrm>
                        <a:off x="531018" y="2345754"/>
                        <a:ext cx="8156575" cy="28479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Next Step</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b="0" dirty="0"/>
              <a:t>The IETF is unlikely to allow work on this without an indication from IEEE 802.11 that we do not object to the work.</a:t>
            </a:r>
          </a:p>
          <a:p>
            <a:pPr>
              <a:buFont typeface="Arial" panose="020B0604020202020204" pitchFamily="34" charset="0"/>
              <a:buChar char="•"/>
            </a:pPr>
            <a:r>
              <a:rPr lang="en-US" b="0" dirty="0"/>
              <a:t>Therefore, it is proposed that a motion be adopted at the Closing Plenary to approve a Liaison to the IETF indicating no objection. See 11-23-0812-00-0000</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IEEE Std 802.11-2020, Section 4.3.21</a:t>
            </a:r>
            <a:r>
              <a:rPr lang="en-US"/>
              <a:t>, etc., December 2020</a:t>
            </a:r>
            <a:endParaRPr lang="en-US" dirty="0"/>
          </a:p>
          <a:p>
            <a:r>
              <a:rPr lang="en-US" dirty="0"/>
              <a:t>IETF RFC 8966,</a:t>
            </a:r>
            <a:r>
              <a:rPr lang="en-US" b="1" i="0" dirty="0">
                <a:solidFill>
                  <a:srgbClr val="212529"/>
                </a:solidFill>
                <a:effectLst/>
              </a:rPr>
              <a:t> The Babel Routing Protocol, January 2021,</a:t>
            </a:r>
            <a:r>
              <a:rPr lang="en-GB" sz="2400" dirty="0">
                <a:hlinkClick r:id="rId3"/>
              </a:rPr>
              <a:t> https://datatracker.ietf.org/doc/rfc8966/</a:t>
            </a:r>
            <a:r>
              <a:rPr lang="en-GB" sz="2400" dirty="0"/>
              <a:t> </a:t>
            </a:r>
            <a:endParaRPr lang="en-US" dirty="0"/>
          </a:p>
          <a:p>
            <a:r>
              <a:rPr lang="en-US" dirty="0">
                <a:solidFill>
                  <a:srgbClr val="212529"/>
                </a:solidFill>
              </a:rPr>
              <a:t>Wikipedia article </a:t>
            </a:r>
            <a:r>
              <a:rPr lang="en-GB" dirty="0">
                <a:hlinkClick r:id="rId4"/>
              </a:rPr>
              <a:t>https://en.wikipedia.org/wiki/Babel_(protocol)</a:t>
            </a:r>
            <a:r>
              <a:rPr lang="en-GB" dirty="0"/>
              <a:t> </a:t>
            </a:r>
          </a:p>
          <a:p>
            <a:r>
              <a:rPr lang="en-US" dirty="0"/>
              <a:t>IETF Babel WG, </a:t>
            </a:r>
            <a:r>
              <a:rPr lang="en-US" dirty="0">
                <a:hlinkClick r:id="rId5"/>
              </a:rPr>
              <a:t>https://datatracker.ietf.org/wg/babel/about/</a:t>
            </a:r>
            <a:r>
              <a:rPr lang="en-US" dirty="0"/>
              <a:t> </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solidFill>
                  <a:schemeClr val="accent6"/>
                </a:solidFill>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0" dirty="0"/>
              <a:t>802.11s Mesh provides the hooks to support a variety of path selection protocols and link cost metrics in different meshes. Different network environments and applications may be best supported by different path selection protocols and link metrics. There is interest in the IETF in specifying an alternative path selection protocol and/or link metric for mesh based on the Babel routing protocol. This presentation requests that a liaison be sent to the IETF indicating that the 802.11 WG has no objection to this.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CD55A0-A4B4-4A7E-21C2-50F2C680F39A}"/>
              </a:ext>
            </a:extLst>
          </p:cNvPr>
          <p:cNvSpPr>
            <a:spLocks noGrp="1"/>
          </p:cNvSpPr>
          <p:nvPr>
            <p:ph idx="1"/>
          </p:nvPr>
        </p:nvSpPr>
        <p:spPr>
          <a:xfrm>
            <a:off x="685800" y="4572000"/>
            <a:ext cx="7770813" cy="1522413"/>
          </a:xfrm>
        </p:spPr>
        <p:txBody>
          <a:bodyPr/>
          <a:lstStyle/>
          <a:p>
            <a:r>
              <a:rPr lang="en-US" sz="2000" b="0" dirty="0"/>
              <a:t>Donald Eastlake is a Co-Chair of the IETF BABEL WG and was in the past Chair of IEEE 802.11s. The authors of this presentation are speaking for themselves and do not officially represent the IETF or the BABEL WG.</a:t>
            </a:r>
          </a:p>
        </p:txBody>
      </p:sp>
      <p:sp>
        <p:nvSpPr>
          <p:cNvPr id="4" name="Slide Number Placeholder 3">
            <a:extLst>
              <a:ext uri="{FF2B5EF4-FFF2-40B4-BE49-F238E27FC236}">
                <a16:creationId xmlns:a16="http://schemas.microsoft.com/office/drawing/2014/main" id="{F3176E3B-1FC8-78B7-5D61-78E13ED83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70CD2D2-DE3D-4290-D69D-8D017CE4D266}"/>
              </a:ext>
            </a:extLst>
          </p:cNvPr>
          <p:cNvSpPr>
            <a:spLocks noGrp="1"/>
          </p:cNvSpPr>
          <p:nvPr>
            <p:ph type="ftr" idx="14"/>
          </p:nvPr>
        </p:nvSpPr>
        <p:spPr/>
        <p:txBody>
          <a:bodyPr/>
          <a:lstStyle/>
          <a:p>
            <a:r>
              <a:rPr lang="en-GB"/>
              <a:t>Donald Eastlake, Futurewei</a:t>
            </a:r>
            <a:endParaRPr lang="en-GB" dirty="0"/>
          </a:p>
        </p:txBody>
      </p:sp>
      <p:sp>
        <p:nvSpPr>
          <p:cNvPr id="6" name="Date Placeholder 5">
            <a:extLst>
              <a:ext uri="{FF2B5EF4-FFF2-40B4-BE49-F238E27FC236}">
                <a16:creationId xmlns:a16="http://schemas.microsoft.com/office/drawing/2014/main" id="{E7DD512E-875D-DFE9-08A8-BD3164E4E4D4}"/>
              </a:ext>
            </a:extLst>
          </p:cNvPr>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500522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a:solidFill>
                  <a:schemeClr val="accent6"/>
                </a:solidFill>
              </a:rPr>
              <a:t>Why Should 802.11 be Interested?</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US" sz="2400" b="0" dirty="0"/>
              <a:t>802.11s mesh depends on a Path Selection Protocol and link metric to determine how to forward frames. </a:t>
            </a:r>
          </a:p>
          <a:p>
            <a:pPr>
              <a:buFont typeface="Times New Roman" pitchFamily="16" charset="0"/>
              <a:buChar char="•"/>
            </a:pPr>
            <a:r>
              <a:rPr lang="en-US" b="0" dirty="0"/>
              <a:t>It was realized, when 802.11s was developed, that different path selection protocols would be suitable for different mesh conditions.</a:t>
            </a:r>
          </a:p>
          <a:p>
            <a:pPr>
              <a:buFont typeface="Times New Roman" pitchFamily="16" charset="0"/>
              <a:buChar char="•"/>
            </a:pPr>
            <a:r>
              <a:rPr lang="en-US" sz="2400" b="0" dirty="0"/>
              <a:t>Thus 802.11 mesh was designed to be extensible by additional Path </a:t>
            </a:r>
            <a:r>
              <a:rPr lang="en-US" b="0" dirty="0"/>
              <a:t>Selection Protocols and link metrics, including those developed outside of 802, although only one of each can be used in any particular 802.11 mesh.</a:t>
            </a:r>
          </a:p>
          <a:p>
            <a:pPr>
              <a:buFont typeface="Times New Roman" pitchFamily="16" charset="0"/>
              <a:buChar char="•"/>
            </a:pPr>
            <a:endParaRPr lang="en-GB" dirty="0"/>
          </a:p>
        </p:txBody>
      </p:sp>
    </p:spTree>
    <p:extLst>
      <p:ext uri="{BB962C8B-B14F-4D97-AF65-F5344CB8AC3E}">
        <p14:creationId xmlns:p14="http://schemas.microsoft.com/office/powerpoint/2010/main" val="28515645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a:solidFill>
                  <a:schemeClr val="accent6"/>
                </a:solidFill>
              </a:rPr>
              <a:t>Why Should 802.11 be Interested?</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Arial"/>
              <a:buChar char="•"/>
            </a:pPr>
            <a:r>
              <a:rPr lang="en-US" sz="2400" b="0" dirty="0"/>
              <a:t>Different Path Selection Protocols and link metrics may be best for different meshes. Meshes can vary in how dense, dynamic, large </a:t>
            </a:r>
            <a:r>
              <a:rPr lang="en-US" b="0" dirty="0"/>
              <a:t>they are and in the computational and storage capabilities of their mesh stations.</a:t>
            </a:r>
            <a:r>
              <a:rPr lang="en-US" sz="2400" b="0" dirty="0"/>
              <a:t> </a:t>
            </a:r>
          </a:p>
          <a:p>
            <a:pPr>
              <a:buFont typeface="Arial"/>
              <a:buChar char="•"/>
            </a:pPr>
            <a:r>
              <a:rPr lang="en-GB" b="0" dirty="0"/>
              <a:t>The default path selection protocol and the only one specified in the 802.11 Standard is HWMP (Hybrid Wireless Mesh Protocol).</a:t>
            </a:r>
          </a:p>
          <a:p>
            <a:pPr>
              <a:buFont typeface="Arial"/>
              <a:buChar char="•"/>
            </a:pPr>
            <a:r>
              <a:rPr lang="en-GB" sz="2400" b="0" dirty="0"/>
              <a:t>There are implementations/uses of 802.11s mesh</a:t>
            </a:r>
            <a:r>
              <a:rPr lang="en-GB" b="0" dirty="0"/>
              <a:t> and HWMP.</a:t>
            </a:r>
          </a:p>
          <a:p>
            <a:pPr lvl="1">
              <a:buFont typeface="Arial"/>
              <a:buChar char="•"/>
            </a:pPr>
            <a:r>
              <a:rPr lang="en-GB" dirty="0"/>
              <a:t>See </a:t>
            </a:r>
            <a:r>
              <a:rPr lang="en-GB" dirty="0">
                <a:hlinkClick r:id="rId3"/>
              </a:rPr>
              <a:t>https://en.wikipedia.org/wiki/IEEE_802.11s</a:t>
            </a:r>
            <a:r>
              <a:rPr lang="en-GB" dirty="0"/>
              <a:t> </a:t>
            </a:r>
            <a:endParaRPr lang="en-US" b="0" dirty="0"/>
          </a:p>
          <a:p>
            <a:pPr>
              <a:buFont typeface="Times New Roman" pitchFamily="16" charset="0"/>
              <a:buChar char="•"/>
            </a:pPr>
            <a:endParaRPr lang="en-GB" dirty="0"/>
          </a:p>
        </p:txBody>
      </p:sp>
    </p:spTree>
    <p:extLst>
      <p:ext uri="{BB962C8B-B14F-4D97-AF65-F5344CB8AC3E}">
        <p14:creationId xmlns:p14="http://schemas.microsoft.com/office/powerpoint/2010/main" val="2910665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a:solidFill>
                  <a:schemeClr val="accent6"/>
                </a:solidFill>
              </a:rPr>
              <a:t>Why Babel?</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a:t>In practice, Babel had proven to be particularly effective in networks consisting of a mixture of high and low quality links such as wireless or hybrid wireless/wired networks.</a:t>
            </a:r>
          </a:p>
          <a:p>
            <a:pPr>
              <a:buFont typeface="Times New Roman" pitchFamily="16" charset="0"/>
              <a:buChar char="•"/>
            </a:pPr>
            <a:r>
              <a:rPr lang="en-GB" b="0" dirty="0"/>
              <a:t>Babel is very flexible on the link metric used as long as it is monotonic and thus should work well with the 802.11 Air Time metric. (Existing Babel implementations tend to use link metrics based on multicast loss rate or RTT.)</a:t>
            </a:r>
          </a:p>
          <a:p>
            <a:pPr>
              <a:buFont typeface="Times New Roman" pitchFamily="16" charset="0"/>
              <a:buChar char="•"/>
            </a:pPr>
            <a:r>
              <a:rPr lang="en-GB" b="0" dirty="0"/>
              <a:t>It has done well in the European </a:t>
            </a:r>
            <a:r>
              <a:rPr lang="en-GB" b="0" dirty="0" err="1"/>
              <a:t>Battlemesh</a:t>
            </a:r>
            <a:r>
              <a:rPr lang="en-GB" b="0" dirty="0"/>
              <a:t> contests. See </a:t>
            </a:r>
            <a:r>
              <a:rPr lang="en-GB" b="0" dirty="0">
                <a:hlinkClick r:id="rId3"/>
              </a:rPr>
              <a:t>https://battlemesh.org/BattleMeshV8</a:t>
            </a:r>
            <a:r>
              <a:rPr lang="en-GB" b="0" dirty="0"/>
              <a:t> (Results tabs).</a:t>
            </a:r>
          </a:p>
          <a:p>
            <a:pPr marL="0" indent="0"/>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a:solidFill>
                  <a:schemeClr val="accent6"/>
                </a:solidFill>
              </a:rPr>
              <a:t>Why Babel?</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a:t>Babel is standardized in the IETF in RFC 8966:</a:t>
            </a:r>
          </a:p>
          <a:p>
            <a:pPr lvl="1">
              <a:buFont typeface="Times New Roman" pitchFamily="16" charset="0"/>
              <a:buChar char="•"/>
            </a:pPr>
            <a:r>
              <a:rPr lang="en-GB" b="0" dirty="0"/>
              <a:t>The BABEL Routing Protocol, </a:t>
            </a:r>
            <a:r>
              <a:rPr lang="en-GB" dirty="0">
                <a:hlinkClick r:id="rId3"/>
              </a:rPr>
              <a:t>https://datatracker.ietf.org/doc/rfc8966/</a:t>
            </a:r>
            <a:r>
              <a:rPr lang="en-GB" dirty="0"/>
              <a:t> </a:t>
            </a:r>
            <a:endParaRPr lang="en-GB" b="0" dirty="0"/>
          </a:p>
          <a:p>
            <a:pPr>
              <a:buFont typeface="Times New Roman" pitchFamily="16" charset="0"/>
              <a:buChar char="•"/>
            </a:pPr>
            <a:r>
              <a:rPr lang="en-GB" b="0" dirty="0"/>
              <a:t>Multiple opensource implementations:</a:t>
            </a:r>
          </a:p>
          <a:p>
            <a:pPr lvl="1">
              <a:buFont typeface="Times New Roman" pitchFamily="16" charset="0"/>
              <a:buChar char="•"/>
            </a:pPr>
            <a:r>
              <a:rPr lang="en-GB" dirty="0"/>
              <a:t>BIRD  </a:t>
            </a:r>
            <a:r>
              <a:rPr lang="en-GB" dirty="0">
                <a:hlinkClick r:id="rId4"/>
              </a:rPr>
              <a:t>https://gitlab.nic.cz/labs/bird/tree/master/proto/babel</a:t>
            </a:r>
            <a:r>
              <a:rPr lang="en-GB" dirty="0"/>
              <a:t> </a:t>
            </a:r>
          </a:p>
          <a:p>
            <a:pPr lvl="1">
              <a:buFont typeface="Times New Roman" pitchFamily="16" charset="0"/>
              <a:buChar char="•"/>
            </a:pPr>
            <a:r>
              <a:rPr lang="en-GB" b="0" dirty="0"/>
              <a:t>FRR  </a:t>
            </a:r>
            <a:r>
              <a:rPr lang="en-GB" b="0" dirty="0">
                <a:hlinkClick r:id="rId5"/>
              </a:rPr>
              <a:t>https://docs.frrouting.org/en/latest/babeld.html</a:t>
            </a:r>
            <a:r>
              <a:rPr lang="en-GB" b="0" dirty="0"/>
              <a:t> </a:t>
            </a:r>
          </a:p>
          <a:p>
            <a:pPr lvl="1">
              <a:buFont typeface="Times New Roman" pitchFamily="16" charset="0"/>
              <a:buChar char="•"/>
            </a:pPr>
            <a:r>
              <a:rPr lang="en-GB" dirty="0"/>
              <a:t>See </a:t>
            </a:r>
            <a:r>
              <a:rPr lang="en-GB" dirty="0">
                <a:hlinkClick r:id="rId6"/>
              </a:rPr>
              <a:t>https://en.wikipedia.org/wiki/Babel_(protocol)</a:t>
            </a:r>
            <a:r>
              <a:rPr lang="en-GB" dirty="0"/>
              <a:t> </a:t>
            </a:r>
          </a:p>
        </p:txBody>
      </p:sp>
    </p:spTree>
    <p:extLst>
      <p:ext uri="{BB962C8B-B14F-4D97-AF65-F5344CB8AC3E}">
        <p14:creationId xmlns:p14="http://schemas.microsoft.com/office/powerpoint/2010/main" val="5646629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a:solidFill>
                  <a:schemeClr val="accent6"/>
                </a:solidFill>
              </a:rPr>
              <a:t>Why Babel?</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a:t>Babel is based on the distance-vector algorithm (</a:t>
            </a:r>
            <a:r>
              <a:rPr lang="en-US" b="0" dirty="0"/>
              <a:t>also known as distributed Bellman-Ford) </a:t>
            </a:r>
            <a:r>
              <a:rPr lang="en-GB" b="0" dirty="0"/>
              <a:t>augmented with mechanisms for loop avoidance and starvation avoidance. Babel has been described as “RIP on speed” since it is based on the same principles but has refinements that make it react much faster to topology changes.</a:t>
            </a:r>
          </a:p>
          <a:p>
            <a:pPr>
              <a:buFont typeface="Times New Roman" pitchFamily="16" charset="0"/>
              <a:buChar char="•"/>
            </a:pPr>
            <a:r>
              <a:rPr lang="en-GB" b="0" dirty="0"/>
              <a:t>Babel in depth:  </a:t>
            </a:r>
          </a:p>
          <a:p>
            <a:pPr lvl="1">
              <a:buFont typeface="Times New Roman" pitchFamily="16" charset="0"/>
              <a:buChar char="•"/>
            </a:pPr>
            <a:r>
              <a:rPr lang="en-GB" b="0" dirty="0">
                <a:hlinkClick r:id="rId3"/>
              </a:rPr>
              <a:t>https://www.irif.fr/~jch/software/babel/babel-20150804.pdf</a:t>
            </a:r>
            <a:r>
              <a:rPr lang="en-GB" b="0" dirty="0"/>
              <a:t> </a:t>
            </a:r>
            <a:r>
              <a:rPr lang="en-GB" sz="1800" b="0" dirty="0"/>
              <a:t>(References earlier RFC 6126 which has been obsoleted by RFC 8966)</a:t>
            </a:r>
          </a:p>
        </p:txBody>
      </p:sp>
    </p:spTree>
    <p:extLst>
      <p:ext uri="{BB962C8B-B14F-4D97-AF65-F5344CB8AC3E}">
        <p14:creationId xmlns:p14="http://schemas.microsoft.com/office/powerpoint/2010/main" val="369018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2023</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Donald Eastlake, Futurewei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3600" dirty="0"/>
              <a:t>Babel for 802.11s Mesh</a:t>
            </a: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a:t>An 802.11s Path Selection Protocol based on Babel would be simpler than the existing RFC 8966 network layer specification.</a:t>
            </a:r>
          </a:p>
          <a:p>
            <a:pPr lvl="1">
              <a:buFont typeface="Times New Roman" pitchFamily="16" charset="0"/>
              <a:buChar char="•"/>
            </a:pPr>
            <a:r>
              <a:rPr lang="en-GB" sz="2400" dirty="0"/>
              <a:t>There would be no need to carry prefixes, just sets of MAC addresses.</a:t>
            </a:r>
          </a:p>
          <a:p>
            <a:pPr lvl="1">
              <a:buFont typeface="Times New Roman" pitchFamily="16" charset="0"/>
              <a:buChar char="•"/>
            </a:pPr>
            <a:r>
              <a:rPr lang="en-GB" sz="2400" dirty="0"/>
              <a:t>There would be no need to distinguish between router-id and address – the AC address can serve as both.</a:t>
            </a:r>
          </a:p>
          <a:p>
            <a:pPr lvl="1">
              <a:buFont typeface="Times New Roman" pitchFamily="16" charset="0"/>
              <a:buChar char="•"/>
            </a:pPr>
            <a:r>
              <a:rPr lang="en-GB" sz="2400" dirty="0"/>
              <a:t>Thus it would be a simpler and cleaner protocol.</a:t>
            </a:r>
          </a:p>
        </p:txBody>
      </p:sp>
    </p:spTree>
    <p:extLst>
      <p:ext uri="{BB962C8B-B14F-4D97-AF65-F5344CB8AC3E}">
        <p14:creationId xmlns:p14="http://schemas.microsoft.com/office/powerpoint/2010/main" val="21861812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3666</TotalTime>
  <Words>1002</Words>
  <Application>Microsoft Macintosh PowerPoint</Application>
  <PresentationFormat>On-screen Show (4:3)</PresentationFormat>
  <Paragraphs>116</Paragraphs>
  <Slides>11</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BABEL for 802.11 Mesh</vt:lpstr>
      <vt:lpstr>Abstract</vt:lpstr>
      <vt:lpstr>PowerPoint Presentation</vt:lpstr>
      <vt:lpstr>Why Should 802.11 be Interested?</vt:lpstr>
      <vt:lpstr>Why Should 802.11 be Interested?</vt:lpstr>
      <vt:lpstr>Why Babel?</vt:lpstr>
      <vt:lpstr>Why Babel?</vt:lpstr>
      <vt:lpstr>Why Babel?</vt:lpstr>
      <vt:lpstr>Babel for 802.11s Mesh</vt:lpstr>
      <vt:lpstr>Next Step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BABEL for 802.11 Mesh</dc:title>
  <dc:creator>Donald Eastlake 3rd</dc:creator>
  <cp:lastModifiedBy>Donald Eastlake 3rd</cp:lastModifiedBy>
  <cp:revision>10</cp:revision>
  <cp:lastPrinted>1601-01-01T00:00:00Z</cp:lastPrinted>
  <dcterms:created xsi:type="dcterms:W3CDTF">2023-05-06T03:04:26Z</dcterms:created>
  <dcterms:modified xsi:type="dcterms:W3CDTF">2023-05-12T16:18:54Z</dcterms:modified>
</cp:coreProperties>
</file>