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customXml/itemProps5.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6"/>
  </p:sldMasterIdLst>
  <p:notesMasterIdLst>
    <p:notesMasterId r:id="rId21"/>
  </p:notesMasterIdLst>
  <p:handoutMasterIdLst>
    <p:handoutMasterId r:id="rId22"/>
  </p:handoutMasterIdLst>
  <p:sldIdLst>
    <p:sldId id="929" r:id="rId7"/>
    <p:sldId id="1033" r:id="rId8"/>
    <p:sldId id="1043" r:id="rId9"/>
    <p:sldId id="1057" r:id="rId10"/>
    <p:sldId id="1059" r:id="rId11"/>
    <p:sldId id="1066" r:id="rId12"/>
    <p:sldId id="1067" r:id="rId13"/>
    <p:sldId id="1068" r:id="rId14"/>
    <p:sldId id="1069" r:id="rId15"/>
    <p:sldId id="1075" r:id="rId16"/>
    <p:sldId id="1062" r:id="rId17"/>
    <p:sldId id="965" r:id="rId18"/>
    <p:sldId id="1063" r:id="rId19"/>
    <p:sldId id="1079" r:id="rId20"/>
  </p:sldIdLst>
  <p:sldSz cx="9144000" cy="6858000" type="screen4x3"/>
  <p:notesSz cx="9939338" cy="6807200"/>
  <p:defaultTextStyle>
    <a:defPPr>
      <a:defRPr lang="en-US"/>
    </a:defPPr>
    <a:lvl1pPr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5pPr>
    <a:lvl6pPr marL="2286000" algn="l" defTabSz="914400" rtl="0" eaLnBrk="1" latinLnBrk="0" hangingPunct="1">
      <a:defRPr sz="2400" b="1" kern="1200">
        <a:solidFill>
          <a:schemeClr val="tx1"/>
        </a:solidFill>
        <a:latin typeface="Times New Roman" panose="02020603050405020304" pitchFamily="18" charset="0"/>
        <a:ea typeface="+mn-ea"/>
        <a:cs typeface="+mn-cs"/>
      </a:defRPr>
    </a:lvl6pPr>
    <a:lvl7pPr marL="2743200" algn="l" defTabSz="914400" rtl="0" eaLnBrk="1" latinLnBrk="0" hangingPunct="1">
      <a:defRPr sz="2400" b="1" kern="1200">
        <a:solidFill>
          <a:schemeClr val="tx1"/>
        </a:solidFill>
        <a:latin typeface="Times New Roman" panose="02020603050405020304" pitchFamily="18" charset="0"/>
        <a:ea typeface="+mn-ea"/>
        <a:cs typeface="+mn-cs"/>
      </a:defRPr>
    </a:lvl7pPr>
    <a:lvl8pPr marL="3200400" algn="l" defTabSz="914400" rtl="0" eaLnBrk="1" latinLnBrk="0" hangingPunct="1">
      <a:defRPr sz="2400" b="1" kern="1200">
        <a:solidFill>
          <a:schemeClr val="tx1"/>
        </a:solidFill>
        <a:latin typeface="Times New Roman" panose="02020603050405020304" pitchFamily="18" charset="0"/>
        <a:ea typeface="+mn-ea"/>
        <a:cs typeface="+mn-cs"/>
      </a:defRPr>
    </a:lvl8pPr>
    <a:lvl9pPr marL="3657600" algn="l" defTabSz="914400" rtl="0" eaLnBrk="1" latinLnBrk="0" hangingPunct="1">
      <a:defRPr sz="2400" b="1"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 uri="{2D200454-40CA-4A62-9FC3-DE9A4176ACB9}">
      <p15:notesGuideLst xmlns:p15="http://schemas.microsoft.com/office/powerpoint/2012/main">
        <p15:guide id="1" orient="horz" pos="1584" userDrawn="1">
          <p15:clr>
            <a:srgbClr val="A4A3A4"/>
          </p15:clr>
        </p15:guide>
        <p15:guide id="2" pos="4128" userDrawn="1">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36485138-CCC9-915F-08E2-C538F2D671C6}" name="Tanaka, Ken (SGC)" initials="T(" userId="S::ken.tanaka2@sony.com::8eebf16d-daf3-40db-bade-6ac4142fd3ef" providerId="AD"/>
  <p188:author id="{3CA1ABF2-C9F1-C2F2-5B22-62E10F3F5B4F}" name="Tanaka, Ken (SGC)" initials="TK(" userId="S::Ken.Tanaka2@sony.com::8eebf16d-daf3-40db-bade-6ac4142fd3ef"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7" name="Tanaka, Yusuke (Sony)" initials="TY( [2]" lastIdx="70" clrIdx="6">
    <p:extLst>
      <p:ext uri="{19B8F6BF-5375-455C-9EA6-DF929625EA0E}">
        <p15:presenceInfo xmlns:p15="http://schemas.microsoft.com/office/powerpoint/2012/main" userId="S::Yusuke.YT.Tanaka@sony.com::0efda558-2ed7-4f77-ac8b-f18b00df4b4b" providerId="AD"/>
      </p:ext>
    </p:extLst>
  </p:cmAuthor>
  <p:cmAuthor id="1" name="Carney, William" initials="CW" lastIdx="9" clrIdx="0"/>
  <p:cmAuthor id="8" name="Furuichi, Sho (Sony)" initials="FS" lastIdx="1" clrIdx="7">
    <p:extLst>
      <p:ext uri="{19B8F6BF-5375-455C-9EA6-DF929625EA0E}">
        <p15:presenceInfo xmlns:p15="http://schemas.microsoft.com/office/powerpoint/2012/main" userId="Furuichi, Sho (Sony)" providerId="None"/>
      </p:ext>
    </p:extLst>
  </p:cmAuthor>
  <p:cmAuthor id="2" name="Morioka, Yuichi" initials="MY" lastIdx="2" clrIdx="1"/>
  <p:cmAuthor id="3" name="Furuichi, Sho" initials="FS" lastIdx="8" clrIdx="2"/>
  <p:cmAuthor id="4" name="Tanaka, Yusuke (Sony)" initials="TY(" lastIdx="5" clrIdx="3">
    <p:extLst>
      <p:ext uri="{19B8F6BF-5375-455C-9EA6-DF929625EA0E}">
        <p15:presenceInfo xmlns:p15="http://schemas.microsoft.com/office/powerpoint/2012/main" userId="S-1-5-21-1202660629-1425521274-1801674531-623882" providerId="AD"/>
      </p:ext>
    </p:extLst>
  </p:cmAuthor>
  <p:cmAuthor id="5" name="Aio, Kosuke (Sony)" initials="AK(" lastIdx="11" clrIdx="4">
    <p:extLst>
      <p:ext uri="{19B8F6BF-5375-455C-9EA6-DF929625EA0E}">
        <p15:presenceInfo xmlns:p15="http://schemas.microsoft.com/office/powerpoint/2012/main" userId="S-1-5-21-1202660629-1425521274-1801674531-1018487" providerId="AD"/>
      </p:ext>
    </p:extLst>
  </p:cmAuthor>
  <p:cmAuthor id="6" name="Aio, Kosuke (Sony)" initials="AK( [2]" lastIdx="42" clrIdx="5">
    <p:extLst>
      <p:ext uri="{19B8F6BF-5375-455C-9EA6-DF929625EA0E}">
        <p15:presenceInfo xmlns:p15="http://schemas.microsoft.com/office/powerpoint/2012/main" userId="S::Kosuke.Aio@sony.com::4ca0a952-a8c3-4ae4-877b-7a498285cc8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B66DF"/>
    <a:srgbClr val="FFFFFF"/>
    <a:srgbClr val="FF00FF"/>
    <a:srgbClr val="FF97DA"/>
    <a:srgbClr val="FF33CC"/>
    <a:srgbClr val="00CC99"/>
    <a:srgbClr val="FFFFCC"/>
    <a:srgbClr val="99FF66"/>
    <a:srgbClr val="99CCFF"/>
    <a:srgbClr val="85FFE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524" autoAdjust="0"/>
  </p:normalViewPr>
  <p:slideViewPr>
    <p:cSldViewPr>
      <p:cViewPr varScale="1">
        <p:scale>
          <a:sx n="123" d="100"/>
          <a:sy n="123" d="100"/>
        </p:scale>
        <p:origin x="1212" y="10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100" d="100"/>
          <a:sy n="100" d="100"/>
        </p:scale>
        <p:origin x="588" y="-860"/>
      </p:cViewPr>
      <p:guideLst>
        <p:guide orient="horz" pos="1584"/>
        <p:guide pos="412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theme" Target="theme/theme1.xml"/><Relationship Id="rId3" Type="http://schemas.openxmlformats.org/officeDocument/2006/relationships/customXml" Target="../customXml/item3.xml"/><Relationship Id="rId21" Type="http://schemas.openxmlformats.org/officeDocument/2006/relationships/notesMaster" Target="notesMasters/notesMaster1.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slide" Target="slides/slide14.xml"/><Relationship Id="rId1" Type="http://schemas.openxmlformats.org/officeDocument/2006/relationships/customXml" Target="../customXml/item1.xml"/><Relationship Id="rId6" Type="http://schemas.openxmlformats.org/officeDocument/2006/relationships/slideMaster" Target="slideMasters/slideMaster1.xml"/><Relationship Id="rId11" Type="http://schemas.openxmlformats.org/officeDocument/2006/relationships/slide" Target="slides/slide5.xml"/><Relationship Id="rId24" Type="http://schemas.openxmlformats.org/officeDocument/2006/relationships/presProps" Target="presProps.xml"/><Relationship Id="rId5" Type="http://schemas.openxmlformats.org/officeDocument/2006/relationships/customXml" Target="../customXml/item5.xml"/><Relationship Id="rId15" Type="http://schemas.openxmlformats.org/officeDocument/2006/relationships/slide" Target="slides/slide9.xml"/><Relationship Id="rId23" Type="http://schemas.openxmlformats.org/officeDocument/2006/relationships/commentAuthors" Target="commentAuthors.xml"/><Relationship Id="rId28" Type="http://schemas.microsoft.com/office/2018/10/relationships/authors" Target="authors.xml"/><Relationship Id="rId10" Type="http://schemas.openxmlformats.org/officeDocument/2006/relationships/slide" Target="slides/slide4.xml"/><Relationship Id="rId19" Type="http://schemas.openxmlformats.org/officeDocument/2006/relationships/slide" Target="slides/slide13.xml"/><Relationship Id="rId4" Type="http://schemas.openxmlformats.org/officeDocument/2006/relationships/customXml" Target="../customXml/item4.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handoutMaster" Target="handoutMasters/handout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6747247" y="70514"/>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8213">
              <a:defRPr sz="1400"/>
            </a:lvl1pPr>
          </a:lstStyle>
          <a:p>
            <a:pPr>
              <a:defRPr/>
            </a:pPr>
            <a:r>
              <a:rPr lang="en-US" dirty="0"/>
              <a:t>doc.: IEEE 802.11-20/</a:t>
            </a:r>
            <a:r>
              <a:rPr lang="en-US" altLang="ja-JP" dirty="0"/>
              <a:t>0457</a:t>
            </a:r>
            <a:r>
              <a:rPr lang="en-US" dirty="0"/>
              <a:t>r1</a:t>
            </a:r>
          </a:p>
        </p:txBody>
      </p:sp>
      <p:sp>
        <p:nvSpPr>
          <p:cNvPr id="3075" name="Rectangle 3"/>
          <p:cNvSpPr>
            <a:spLocks noGrp="1" noChangeArrowheads="1"/>
          </p:cNvSpPr>
          <p:nvPr>
            <p:ph type="dt" sz="quarter" idx="1"/>
          </p:nvPr>
        </p:nvSpPr>
        <p:spPr bwMode="auto">
          <a:xfrm>
            <a:off x="996236" y="70514"/>
            <a:ext cx="920060"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8213">
              <a:defRPr sz="1400"/>
            </a:lvl1pPr>
          </a:lstStyle>
          <a:p>
            <a:pPr>
              <a:defRPr/>
            </a:pPr>
            <a:r>
              <a:rPr lang="en-US" altLang="ja-JP" dirty="0"/>
              <a:t>March 2020</a:t>
            </a:r>
            <a:endParaRPr lang="en-GB" altLang="en-US" dirty="0"/>
          </a:p>
        </p:txBody>
      </p:sp>
      <p:sp>
        <p:nvSpPr>
          <p:cNvPr id="3076" name="Rectangle 4"/>
          <p:cNvSpPr>
            <a:spLocks noGrp="1" noChangeArrowheads="1"/>
          </p:cNvSpPr>
          <p:nvPr>
            <p:ph type="ftr" sz="quarter" idx="2"/>
          </p:nvPr>
        </p:nvSpPr>
        <p:spPr bwMode="auto">
          <a:xfrm>
            <a:off x="6542461" y="6588663"/>
            <a:ext cx="251338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8213">
              <a:defRPr sz="1200" b="0"/>
            </a:lvl1pPr>
          </a:lstStyle>
          <a:p>
            <a:r>
              <a:rPr lang="fr-FR" altLang="ja-JP" dirty="0"/>
              <a:t>Yusuke Tanaka(Sony Corporation), et al.</a:t>
            </a:r>
            <a:endParaRPr lang="en-US" altLang="ja-JP" dirty="0"/>
          </a:p>
        </p:txBody>
      </p:sp>
      <p:sp>
        <p:nvSpPr>
          <p:cNvPr id="3077" name="Rectangle 5"/>
          <p:cNvSpPr>
            <a:spLocks noGrp="1" noChangeArrowheads="1"/>
          </p:cNvSpPr>
          <p:nvPr>
            <p:ph type="sldNum" sz="quarter" idx="3"/>
          </p:nvPr>
        </p:nvSpPr>
        <p:spPr bwMode="auto">
          <a:xfrm>
            <a:off x="4599198" y="6588663"/>
            <a:ext cx="51777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8213">
              <a:defRPr sz="1200" b="0"/>
            </a:lvl1pPr>
          </a:lstStyle>
          <a:p>
            <a:pPr>
              <a:defRPr/>
            </a:pPr>
            <a:r>
              <a:rPr lang="en-US" dirty="0"/>
              <a:t>Page </a:t>
            </a:r>
            <a:fld id="{2364F18D-6796-4527-858C-05238C0F4A9C}" type="slidenum">
              <a:rPr lang="en-US"/>
              <a:pPr>
                <a:defRPr/>
              </a:pPr>
              <a:t>‹#›</a:t>
            </a:fld>
            <a:endParaRPr lang="en-US" dirty="0"/>
          </a:p>
        </p:txBody>
      </p:sp>
      <p:sp>
        <p:nvSpPr>
          <p:cNvPr id="5126" name="Line 6"/>
          <p:cNvSpPr>
            <a:spLocks noChangeShapeType="1"/>
          </p:cNvSpPr>
          <p:nvPr/>
        </p:nvSpPr>
        <p:spPr bwMode="auto">
          <a:xfrm>
            <a:off x="993934" y="283633"/>
            <a:ext cx="795147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dirty="0"/>
          </a:p>
        </p:txBody>
      </p:sp>
      <p:sp>
        <p:nvSpPr>
          <p:cNvPr id="35847" name="Rectangle 7"/>
          <p:cNvSpPr>
            <a:spLocks noChangeArrowheads="1"/>
          </p:cNvSpPr>
          <p:nvPr/>
        </p:nvSpPr>
        <p:spPr bwMode="auto">
          <a:xfrm>
            <a:off x="993935" y="6588663"/>
            <a:ext cx="718145"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defRPr/>
            </a:pPr>
            <a:r>
              <a:rPr lang="en-US" sz="1200" b="0" dirty="0"/>
              <a:t>Submission</a:t>
            </a:r>
          </a:p>
        </p:txBody>
      </p:sp>
      <p:sp>
        <p:nvSpPr>
          <p:cNvPr id="5128" name="Line 8"/>
          <p:cNvSpPr>
            <a:spLocks noChangeShapeType="1"/>
          </p:cNvSpPr>
          <p:nvPr/>
        </p:nvSpPr>
        <p:spPr bwMode="auto">
          <a:xfrm>
            <a:off x="993934" y="6580527"/>
            <a:ext cx="817234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dirty="0"/>
          </a:p>
        </p:txBody>
      </p:sp>
    </p:spTree>
    <p:extLst>
      <p:ext uri="{BB962C8B-B14F-4D97-AF65-F5344CB8AC3E}">
        <p14:creationId xmlns:p14="http://schemas.microsoft.com/office/powerpoint/2010/main" val="204797302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6809366" y="12393"/>
            <a:ext cx="2195859"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8213">
              <a:defRPr sz="1400"/>
            </a:lvl1pPr>
          </a:lstStyle>
          <a:p>
            <a:pPr>
              <a:defRPr/>
            </a:pPr>
            <a:r>
              <a:rPr lang="en-US" dirty="0"/>
              <a:t>doc.: IEEE 802.11-18/</a:t>
            </a:r>
            <a:r>
              <a:rPr lang="en-US" altLang="ja-JP" dirty="0"/>
              <a:t>1533</a:t>
            </a:r>
            <a:r>
              <a:rPr lang="en-US" dirty="0"/>
              <a:t>r0</a:t>
            </a:r>
          </a:p>
        </p:txBody>
      </p:sp>
      <p:sp>
        <p:nvSpPr>
          <p:cNvPr id="2051" name="Rectangle 3"/>
          <p:cNvSpPr>
            <a:spLocks noGrp="1" noChangeArrowheads="1"/>
          </p:cNvSpPr>
          <p:nvPr>
            <p:ph type="dt" idx="1"/>
          </p:nvPr>
        </p:nvSpPr>
        <p:spPr bwMode="auto">
          <a:xfrm>
            <a:off x="936417" y="12393"/>
            <a:ext cx="1227837"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8213">
              <a:defRPr sz="1400"/>
            </a:lvl1pPr>
          </a:lstStyle>
          <a:p>
            <a:pPr>
              <a:defRPr/>
            </a:pPr>
            <a:r>
              <a:rPr lang="en-US" altLang="ja-JP" dirty="0"/>
              <a:t>September 2018</a:t>
            </a:r>
            <a:endParaRPr lang="en-GB" altLang="en-US" dirty="0"/>
          </a:p>
        </p:txBody>
      </p:sp>
      <p:sp>
        <p:nvSpPr>
          <p:cNvPr id="4100" name="Rectangle 4"/>
          <p:cNvSpPr>
            <a:spLocks noGrp="1" noRot="1" noChangeAspect="1" noChangeArrowheads="1" noTextEdit="1"/>
          </p:cNvSpPr>
          <p:nvPr>
            <p:ph type="sldImg" idx="2"/>
          </p:nvPr>
        </p:nvSpPr>
        <p:spPr bwMode="auto">
          <a:xfrm>
            <a:off x="3273425" y="514350"/>
            <a:ext cx="3395663" cy="254635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1325245" y="3233885"/>
            <a:ext cx="7288848" cy="3064170"/>
          </a:xfrm>
          <a:prstGeom prst="rect">
            <a:avLst/>
          </a:prstGeom>
          <a:noFill/>
          <a:ln w="9525">
            <a:noFill/>
            <a:miter lim="800000"/>
            <a:headEnd/>
            <a:tailEnd/>
          </a:ln>
          <a:effectLst/>
        </p:spPr>
        <p:txBody>
          <a:bodyPr vert="horz" wrap="square" lIns="94112" tIns="46259" rIns="94112" bIns="46259"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6837452" y="6590988"/>
            <a:ext cx="2684517"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spcBef>
                <a:spcPct val="0"/>
              </a:spcBef>
              <a:buFontTx/>
              <a:buNone/>
              <a:defRPr/>
            </a:lvl1pPr>
            <a:lvl5pPr marL="458788" lvl="4" algn="r" defTabSz="938213">
              <a:defRPr sz="1200" b="0"/>
            </a:lvl5pPr>
          </a:lstStyle>
          <a:p>
            <a:r>
              <a:rPr lang="fr-FR" altLang="ja-JP" sz="1200" dirty="0"/>
              <a:t>Yusuke Tanaka(Sony Corporation), et al.</a:t>
            </a:r>
            <a:endParaRPr lang="en-US" altLang="ja-JP" sz="1200" dirty="0"/>
          </a:p>
        </p:txBody>
      </p:sp>
      <p:sp>
        <p:nvSpPr>
          <p:cNvPr id="2055" name="Rectangle 7"/>
          <p:cNvSpPr>
            <a:spLocks noGrp="1" noChangeArrowheads="1"/>
          </p:cNvSpPr>
          <p:nvPr>
            <p:ph type="sldNum" sz="quarter" idx="5"/>
          </p:nvPr>
        </p:nvSpPr>
        <p:spPr bwMode="auto">
          <a:xfrm>
            <a:off x="4836130" y="6590988"/>
            <a:ext cx="51776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8213">
              <a:defRPr sz="1200" b="0"/>
            </a:lvl1pPr>
          </a:lstStyle>
          <a:p>
            <a:pPr>
              <a:defRPr/>
            </a:pPr>
            <a:r>
              <a:rPr lang="en-US" dirty="0"/>
              <a:t>Page </a:t>
            </a:r>
            <a:fld id="{0FE52186-36B6-4054-BEF3-62B8BA7A57CB}" type="slidenum">
              <a:rPr lang="en-US"/>
              <a:pPr>
                <a:defRPr/>
              </a:pPr>
              <a:t>‹#›</a:t>
            </a:fld>
            <a:endParaRPr lang="en-US" dirty="0"/>
          </a:p>
        </p:txBody>
      </p:sp>
      <p:sp>
        <p:nvSpPr>
          <p:cNvPr id="25608" name="Rectangle 8"/>
          <p:cNvSpPr>
            <a:spLocks noChangeArrowheads="1"/>
          </p:cNvSpPr>
          <p:nvPr/>
        </p:nvSpPr>
        <p:spPr bwMode="auto">
          <a:xfrm>
            <a:off x="1037649" y="6590988"/>
            <a:ext cx="718145"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19163">
              <a:defRPr sz="2400" b="1">
                <a:solidFill>
                  <a:schemeClr val="tx1"/>
                </a:solidFill>
                <a:latin typeface="Times New Roman" panose="02020603050405020304" pitchFamily="18" charset="0"/>
              </a:defRPr>
            </a:lvl1pPr>
            <a:lvl2pPr marL="742950" indent="-285750" defTabSz="919163">
              <a:defRPr sz="2400" b="1">
                <a:solidFill>
                  <a:schemeClr val="tx1"/>
                </a:solidFill>
                <a:latin typeface="Times New Roman" panose="02020603050405020304" pitchFamily="18" charset="0"/>
              </a:defRPr>
            </a:lvl2pPr>
            <a:lvl3pPr marL="1143000" indent="-228600" defTabSz="919163">
              <a:defRPr sz="2400" b="1">
                <a:solidFill>
                  <a:schemeClr val="tx1"/>
                </a:solidFill>
                <a:latin typeface="Times New Roman" panose="02020603050405020304" pitchFamily="18" charset="0"/>
              </a:defRPr>
            </a:lvl3pPr>
            <a:lvl4pPr marL="1600200" indent="-228600" defTabSz="919163">
              <a:defRPr sz="2400" b="1">
                <a:solidFill>
                  <a:schemeClr val="tx1"/>
                </a:solidFill>
                <a:latin typeface="Times New Roman" panose="02020603050405020304" pitchFamily="18" charset="0"/>
              </a:defRPr>
            </a:lvl4pPr>
            <a:lvl5pPr marL="2057400" indent="-228600" defTabSz="919163">
              <a:defRPr sz="2400" b="1">
                <a:solidFill>
                  <a:schemeClr val="tx1"/>
                </a:solidFill>
                <a:latin typeface="Times New Roman" panose="02020603050405020304" pitchFamily="18" charset="0"/>
              </a:defRPr>
            </a:lvl5pPr>
            <a:lvl6pPr marL="2514600" indent="-228600" defTabSz="91916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1916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1916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19163" eaLnBrk="0" fontAlgn="base" hangingPunct="0">
              <a:spcBef>
                <a:spcPct val="0"/>
              </a:spcBef>
              <a:spcAft>
                <a:spcPct val="0"/>
              </a:spcAft>
              <a:defRPr sz="2400" b="1">
                <a:solidFill>
                  <a:schemeClr val="tx1"/>
                </a:solidFill>
                <a:latin typeface="Times New Roman" panose="02020603050405020304" pitchFamily="18" charset="0"/>
              </a:defRPr>
            </a:lvl9pPr>
          </a:lstStyle>
          <a:p>
            <a:pPr>
              <a:defRPr/>
            </a:pPr>
            <a:r>
              <a:rPr lang="en-US" sz="1200" b="0" dirty="0"/>
              <a:t>Submission</a:t>
            </a:r>
          </a:p>
        </p:txBody>
      </p:sp>
      <p:sp>
        <p:nvSpPr>
          <p:cNvPr id="4105" name="Line 9"/>
          <p:cNvSpPr>
            <a:spLocks noChangeShapeType="1"/>
          </p:cNvSpPr>
          <p:nvPr/>
        </p:nvSpPr>
        <p:spPr bwMode="auto">
          <a:xfrm>
            <a:off x="1037650" y="6589825"/>
            <a:ext cx="7864041"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dirty="0"/>
          </a:p>
        </p:txBody>
      </p:sp>
      <p:sp>
        <p:nvSpPr>
          <p:cNvPr id="4106" name="Line 10"/>
          <p:cNvSpPr>
            <a:spLocks noChangeShapeType="1"/>
          </p:cNvSpPr>
          <p:nvPr/>
        </p:nvSpPr>
        <p:spPr bwMode="auto">
          <a:xfrm>
            <a:off x="927214" y="217375"/>
            <a:ext cx="808491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dirty="0"/>
          </a:p>
        </p:txBody>
      </p:sp>
    </p:spTree>
    <p:extLst>
      <p:ext uri="{BB962C8B-B14F-4D97-AF65-F5344CB8AC3E}">
        <p14:creationId xmlns:p14="http://schemas.microsoft.com/office/powerpoint/2010/main" val="3331573755"/>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b="1" dirty="0"/>
          </a:p>
        </p:txBody>
      </p:sp>
      <p:sp>
        <p:nvSpPr>
          <p:cNvPr id="4" name="ヘッダー プレースホルダー 3"/>
          <p:cNvSpPr>
            <a:spLocks noGrp="1"/>
          </p:cNvSpPr>
          <p:nvPr>
            <p:ph type="hdr" sz="quarter"/>
          </p:nvPr>
        </p:nvSpPr>
        <p:spPr>
          <a:xfrm>
            <a:off x="6809367" y="12393"/>
            <a:ext cx="2195858" cy="215444"/>
          </a:xfrm>
        </p:spPr>
        <p:txBody>
          <a:bodyPr/>
          <a:lstStyle/>
          <a:p>
            <a:pPr>
              <a:defRPr/>
            </a:pPr>
            <a:r>
              <a:rPr lang="en-US" dirty="0"/>
              <a:t>doc.: IEEE 802.11-20/</a:t>
            </a:r>
            <a:r>
              <a:rPr lang="en-US" altLang="ja-JP" dirty="0"/>
              <a:t>0457</a:t>
            </a:r>
            <a:r>
              <a:rPr lang="en-US" dirty="0"/>
              <a:t>r1</a:t>
            </a:r>
          </a:p>
        </p:txBody>
      </p:sp>
      <p:sp>
        <p:nvSpPr>
          <p:cNvPr id="5" name="日付プレースホルダー 4"/>
          <p:cNvSpPr>
            <a:spLocks noGrp="1"/>
          </p:cNvSpPr>
          <p:nvPr>
            <p:ph type="dt" idx="1"/>
          </p:nvPr>
        </p:nvSpPr>
        <p:spPr>
          <a:xfrm>
            <a:off x="936417" y="12393"/>
            <a:ext cx="920060" cy="215444"/>
          </a:xfrm>
        </p:spPr>
        <p:txBody>
          <a:bodyPr/>
          <a:lstStyle/>
          <a:p>
            <a:pPr>
              <a:defRPr/>
            </a:pPr>
            <a:r>
              <a:rPr lang="en-US" altLang="ja-JP" dirty="0"/>
              <a:t>March 2020</a:t>
            </a:r>
            <a:endParaRPr lang="en-GB" altLang="en-US" dirty="0"/>
          </a:p>
        </p:txBody>
      </p:sp>
      <p:sp>
        <p:nvSpPr>
          <p:cNvPr id="6" name="フッター プレースホルダー 5"/>
          <p:cNvSpPr>
            <a:spLocks noGrp="1"/>
          </p:cNvSpPr>
          <p:nvPr>
            <p:ph type="ftr" sz="quarter" idx="4"/>
          </p:nvPr>
        </p:nvSpPr>
        <p:spPr/>
        <p:txBody>
          <a:bodyPr/>
          <a:lstStyle/>
          <a:p>
            <a:r>
              <a:rPr lang="fr-FR" altLang="ja-JP" sz="1200" dirty="0"/>
              <a:t>Yusuke Tanaka(Sony Corporation), et al.</a:t>
            </a:r>
            <a:endParaRPr lang="en-US" altLang="ja-JP" sz="1200" dirty="0"/>
          </a:p>
        </p:txBody>
      </p:sp>
      <p:sp>
        <p:nvSpPr>
          <p:cNvPr id="7" name="スライド番号プレースホルダー 6"/>
          <p:cNvSpPr>
            <a:spLocks noGrp="1"/>
          </p:cNvSpPr>
          <p:nvPr>
            <p:ph type="sldNum" sz="quarter" idx="5"/>
          </p:nvPr>
        </p:nvSpPr>
        <p:spPr/>
        <p:txBody>
          <a:bodyPr/>
          <a:lstStyle/>
          <a:p>
            <a:pPr>
              <a:defRPr/>
            </a:pPr>
            <a:r>
              <a:rPr lang="en-US" dirty="0"/>
              <a:t>Page </a:t>
            </a:r>
            <a:fld id="{0FE52186-36B6-4054-BEF3-62B8BA7A57CB}" type="slidenum">
              <a:rPr lang="en-US" smtClean="0"/>
              <a:pPr>
                <a:defRPr/>
              </a:pPr>
              <a:t>1</a:t>
            </a:fld>
            <a:endParaRPr lang="en-US" dirty="0"/>
          </a:p>
        </p:txBody>
      </p:sp>
    </p:spTree>
    <p:extLst>
      <p:ext uri="{BB962C8B-B14F-4D97-AF65-F5344CB8AC3E}">
        <p14:creationId xmlns:p14="http://schemas.microsoft.com/office/powerpoint/2010/main" val="61101743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kumimoji="1" lang="en-US" altLang="ja-JP" dirty="0"/>
          </a:p>
        </p:txBody>
      </p:sp>
      <p:sp>
        <p:nvSpPr>
          <p:cNvPr id="4" name="Header Placeholder 3"/>
          <p:cNvSpPr>
            <a:spLocks noGrp="1"/>
          </p:cNvSpPr>
          <p:nvPr>
            <p:ph type="hdr" sz="quarter"/>
          </p:nvPr>
        </p:nvSpPr>
        <p:spPr/>
        <p:txBody>
          <a:bodyPr/>
          <a:lstStyle/>
          <a:p>
            <a:pPr>
              <a:defRPr/>
            </a:pPr>
            <a:r>
              <a:rPr lang="en-US"/>
              <a:t>doc.: IEEE 802.11-18/</a:t>
            </a:r>
            <a:r>
              <a:rPr lang="en-US" altLang="ja-JP"/>
              <a:t>1533</a:t>
            </a:r>
            <a:r>
              <a:rPr lang="en-US"/>
              <a:t>r0</a:t>
            </a:r>
            <a:endParaRPr lang="en-US" dirty="0"/>
          </a:p>
        </p:txBody>
      </p:sp>
      <p:sp>
        <p:nvSpPr>
          <p:cNvPr id="5" name="Date Placeholder 4"/>
          <p:cNvSpPr>
            <a:spLocks noGrp="1"/>
          </p:cNvSpPr>
          <p:nvPr>
            <p:ph type="dt" idx="1"/>
          </p:nvPr>
        </p:nvSpPr>
        <p:spPr/>
        <p:txBody>
          <a:bodyPr/>
          <a:lstStyle/>
          <a:p>
            <a:pPr>
              <a:defRPr/>
            </a:pPr>
            <a:r>
              <a:rPr lang="en-US" altLang="ja-JP"/>
              <a:t>September 2018</a:t>
            </a:r>
            <a:endParaRPr lang="en-GB" altLang="en-US" dirty="0"/>
          </a:p>
        </p:txBody>
      </p:sp>
      <p:sp>
        <p:nvSpPr>
          <p:cNvPr id="6" name="Footer Placeholder 5"/>
          <p:cNvSpPr>
            <a:spLocks noGrp="1"/>
          </p:cNvSpPr>
          <p:nvPr>
            <p:ph type="ftr" sz="quarter" idx="4"/>
          </p:nvPr>
        </p:nvSpPr>
        <p:spPr/>
        <p:txBody>
          <a:bodyPr/>
          <a:lstStyle/>
          <a:p>
            <a:r>
              <a:rPr lang="fr-FR" altLang="ja-JP" sz="1200"/>
              <a:t>Yusuke Tanaka(Sony Corporation), et al.</a:t>
            </a:r>
            <a:endParaRPr lang="en-US" altLang="ja-JP" sz="1200" dirty="0"/>
          </a:p>
        </p:txBody>
      </p:sp>
      <p:sp>
        <p:nvSpPr>
          <p:cNvPr id="7" name="Slide Number Placeholder 6"/>
          <p:cNvSpPr>
            <a:spLocks noGrp="1"/>
          </p:cNvSpPr>
          <p:nvPr>
            <p:ph type="sldNum" sz="quarter" idx="5"/>
          </p:nvPr>
        </p:nvSpPr>
        <p:spPr/>
        <p:txBody>
          <a:bodyPr/>
          <a:lstStyle/>
          <a:p>
            <a:pPr>
              <a:defRPr/>
            </a:pPr>
            <a:r>
              <a:rPr lang="en-US"/>
              <a:t>Page </a:t>
            </a:r>
            <a:fld id="{0FE52186-36B6-4054-BEF3-62B8BA7A57CB}" type="slidenum">
              <a:rPr lang="en-US" smtClean="0"/>
              <a:pPr>
                <a:defRPr/>
              </a:pPr>
              <a:t>10</a:t>
            </a:fld>
            <a:endParaRPr lang="en-US" dirty="0"/>
          </a:p>
        </p:txBody>
      </p:sp>
    </p:spTree>
    <p:extLst>
      <p:ext uri="{BB962C8B-B14F-4D97-AF65-F5344CB8AC3E}">
        <p14:creationId xmlns:p14="http://schemas.microsoft.com/office/powerpoint/2010/main" val="3464091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p:nvPr>
        </p:nvSpPr>
        <p:spPr/>
        <p:txBody>
          <a:bodyPr/>
          <a:lstStyle/>
          <a:p>
            <a:pPr>
              <a:defRPr/>
            </a:pPr>
            <a:r>
              <a:rPr lang="en-US"/>
              <a:t>doc.: IEEE 802.11-18/</a:t>
            </a:r>
            <a:r>
              <a:rPr lang="en-US" altLang="ja-JP"/>
              <a:t>1533</a:t>
            </a:r>
            <a:r>
              <a:rPr lang="en-US"/>
              <a:t>r0</a:t>
            </a:r>
            <a:endParaRPr lang="en-US" dirty="0"/>
          </a:p>
        </p:txBody>
      </p:sp>
      <p:sp>
        <p:nvSpPr>
          <p:cNvPr id="5" name="日付プレースホルダー 4"/>
          <p:cNvSpPr>
            <a:spLocks noGrp="1"/>
          </p:cNvSpPr>
          <p:nvPr>
            <p:ph type="dt" idx="1"/>
          </p:nvPr>
        </p:nvSpPr>
        <p:spPr/>
        <p:txBody>
          <a:bodyPr/>
          <a:lstStyle/>
          <a:p>
            <a:pPr>
              <a:defRPr/>
            </a:pPr>
            <a:r>
              <a:rPr lang="en-US" altLang="ja-JP"/>
              <a:t>September 2018</a:t>
            </a:r>
            <a:endParaRPr lang="en-GB" altLang="en-US" dirty="0"/>
          </a:p>
        </p:txBody>
      </p:sp>
      <p:sp>
        <p:nvSpPr>
          <p:cNvPr id="6" name="フッター プレースホルダー 5"/>
          <p:cNvSpPr>
            <a:spLocks noGrp="1"/>
          </p:cNvSpPr>
          <p:nvPr>
            <p:ph type="ftr" sz="quarter" idx="4"/>
          </p:nvPr>
        </p:nvSpPr>
        <p:spPr/>
        <p:txBody>
          <a:bodyPr/>
          <a:lstStyle/>
          <a:p>
            <a:r>
              <a:rPr lang="fr-FR" altLang="ja-JP" sz="1200"/>
              <a:t>Yusuke Tanaka(Sony Corporation), et al.</a:t>
            </a:r>
            <a:endParaRPr lang="en-US" altLang="ja-JP" sz="1200" dirty="0"/>
          </a:p>
        </p:txBody>
      </p:sp>
      <p:sp>
        <p:nvSpPr>
          <p:cNvPr id="7" name="スライド番号プレースホルダー 6"/>
          <p:cNvSpPr>
            <a:spLocks noGrp="1"/>
          </p:cNvSpPr>
          <p:nvPr>
            <p:ph type="sldNum" sz="quarter" idx="5"/>
          </p:nvPr>
        </p:nvSpPr>
        <p:spPr/>
        <p:txBody>
          <a:bodyPr/>
          <a:lstStyle/>
          <a:p>
            <a:pPr>
              <a:defRPr/>
            </a:pPr>
            <a:r>
              <a:rPr lang="en-US"/>
              <a:t>Page </a:t>
            </a:r>
            <a:fld id="{0FE52186-36B6-4054-BEF3-62B8BA7A57CB}" type="slidenum">
              <a:rPr lang="en-US" smtClean="0"/>
              <a:pPr>
                <a:defRPr/>
              </a:pPr>
              <a:t>11</a:t>
            </a:fld>
            <a:endParaRPr lang="en-US" dirty="0"/>
          </a:p>
        </p:txBody>
      </p:sp>
    </p:spTree>
    <p:extLst>
      <p:ext uri="{BB962C8B-B14F-4D97-AF65-F5344CB8AC3E}">
        <p14:creationId xmlns:p14="http://schemas.microsoft.com/office/powerpoint/2010/main" val="85546332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kumimoji="1" lang="en-US" altLang="ja-JP" dirty="0"/>
          </a:p>
        </p:txBody>
      </p:sp>
      <p:sp>
        <p:nvSpPr>
          <p:cNvPr id="4" name="Header Placeholder 3"/>
          <p:cNvSpPr>
            <a:spLocks noGrp="1"/>
          </p:cNvSpPr>
          <p:nvPr>
            <p:ph type="hdr" sz="quarter"/>
          </p:nvPr>
        </p:nvSpPr>
        <p:spPr/>
        <p:txBody>
          <a:bodyPr/>
          <a:lstStyle/>
          <a:p>
            <a:pPr>
              <a:defRPr/>
            </a:pPr>
            <a:r>
              <a:rPr lang="en-US"/>
              <a:t>doc.: IEEE 802.11-18/</a:t>
            </a:r>
            <a:r>
              <a:rPr lang="en-US" altLang="ja-JP"/>
              <a:t>1533</a:t>
            </a:r>
            <a:r>
              <a:rPr lang="en-US"/>
              <a:t>r0</a:t>
            </a:r>
            <a:endParaRPr lang="en-US" dirty="0"/>
          </a:p>
        </p:txBody>
      </p:sp>
      <p:sp>
        <p:nvSpPr>
          <p:cNvPr id="5" name="Date Placeholder 4"/>
          <p:cNvSpPr>
            <a:spLocks noGrp="1"/>
          </p:cNvSpPr>
          <p:nvPr>
            <p:ph type="dt" idx="1"/>
          </p:nvPr>
        </p:nvSpPr>
        <p:spPr/>
        <p:txBody>
          <a:bodyPr/>
          <a:lstStyle/>
          <a:p>
            <a:pPr>
              <a:defRPr/>
            </a:pPr>
            <a:r>
              <a:rPr lang="en-US" altLang="ja-JP"/>
              <a:t>September 2018</a:t>
            </a:r>
            <a:endParaRPr lang="en-GB" altLang="en-US" dirty="0"/>
          </a:p>
        </p:txBody>
      </p:sp>
      <p:sp>
        <p:nvSpPr>
          <p:cNvPr id="6" name="Footer Placeholder 5"/>
          <p:cNvSpPr>
            <a:spLocks noGrp="1"/>
          </p:cNvSpPr>
          <p:nvPr>
            <p:ph type="ftr" sz="quarter" idx="4"/>
          </p:nvPr>
        </p:nvSpPr>
        <p:spPr/>
        <p:txBody>
          <a:bodyPr/>
          <a:lstStyle/>
          <a:p>
            <a:r>
              <a:rPr lang="fr-FR" altLang="ja-JP" sz="1200"/>
              <a:t>Yusuke Tanaka(Sony Corporation), et al.</a:t>
            </a:r>
            <a:endParaRPr lang="en-US" altLang="ja-JP" sz="1200" dirty="0"/>
          </a:p>
        </p:txBody>
      </p:sp>
      <p:sp>
        <p:nvSpPr>
          <p:cNvPr id="7" name="Slide Number Placeholder 6"/>
          <p:cNvSpPr>
            <a:spLocks noGrp="1"/>
          </p:cNvSpPr>
          <p:nvPr>
            <p:ph type="sldNum" sz="quarter" idx="5"/>
          </p:nvPr>
        </p:nvSpPr>
        <p:spPr/>
        <p:txBody>
          <a:bodyPr/>
          <a:lstStyle/>
          <a:p>
            <a:pPr>
              <a:defRPr/>
            </a:pPr>
            <a:r>
              <a:rPr lang="en-US"/>
              <a:t>Page </a:t>
            </a:r>
            <a:fld id="{0FE52186-36B6-4054-BEF3-62B8BA7A57CB}" type="slidenum">
              <a:rPr lang="en-US" smtClean="0"/>
              <a:pPr>
                <a:defRPr/>
              </a:pPr>
              <a:t>14</a:t>
            </a:fld>
            <a:endParaRPr lang="en-US" dirty="0"/>
          </a:p>
        </p:txBody>
      </p:sp>
    </p:spTree>
    <p:extLst>
      <p:ext uri="{BB962C8B-B14F-4D97-AF65-F5344CB8AC3E}">
        <p14:creationId xmlns:p14="http://schemas.microsoft.com/office/powerpoint/2010/main" val="196349425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b="1" dirty="0">
              <a:solidFill>
                <a:srgbClr val="FF0000"/>
              </a:solidFill>
            </a:endParaRPr>
          </a:p>
        </p:txBody>
      </p:sp>
      <p:sp>
        <p:nvSpPr>
          <p:cNvPr id="4" name="ヘッダー プレースホルダー 3"/>
          <p:cNvSpPr>
            <a:spLocks noGrp="1"/>
          </p:cNvSpPr>
          <p:nvPr>
            <p:ph type="hdr" sz="quarter"/>
          </p:nvPr>
        </p:nvSpPr>
        <p:spPr/>
        <p:txBody>
          <a:bodyPr/>
          <a:lstStyle/>
          <a:p>
            <a:pPr>
              <a:defRPr/>
            </a:pPr>
            <a:r>
              <a:rPr lang="en-US" dirty="0"/>
              <a:t>doc.: IEEE 802.11-18/</a:t>
            </a:r>
            <a:r>
              <a:rPr lang="en-US" altLang="ja-JP" dirty="0"/>
              <a:t>1533</a:t>
            </a:r>
            <a:r>
              <a:rPr lang="en-US" dirty="0"/>
              <a:t>r0</a:t>
            </a:r>
          </a:p>
        </p:txBody>
      </p:sp>
      <p:sp>
        <p:nvSpPr>
          <p:cNvPr id="5" name="日付プレースホルダー 4"/>
          <p:cNvSpPr>
            <a:spLocks noGrp="1"/>
          </p:cNvSpPr>
          <p:nvPr>
            <p:ph type="dt" idx="1"/>
          </p:nvPr>
        </p:nvSpPr>
        <p:spPr/>
        <p:txBody>
          <a:bodyPr/>
          <a:lstStyle/>
          <a:p>
            <a:pPr>
              <a:defRPr/>
            </a:pPr>
            <a:r>
              <a:rPr lang="en-US" altLang="ja-JP" dirty="0"/>
              <a:t>September 2018</a:t>
            </a:r>
            <a:endParaRPr lang="en-GB" altLang="en-US" dirty="0"/>
          </a:p>
        </p:txBody>
      </p:sp>
      <p:sp>
        <p:nvSpPr>
          <p:cNvPr id="6" name="フッター プレースホルダー 5"/>
          <p:cNvSpPr>
            <a:spLocks noGrp="1"/>
          </p:cNvSpPr>
          <p:nvPr>
            <p:ph type="ftr" sz="quarter" idx="4"/>
          </p:nvPr>
        </p:nvSpPr>
        <p:spPr/>
        <p:txBody>
          <a:bodyPr/>
          <a:lstStyle/>
          <a:p>
            <a:r>
              <a:rPr lang="fr-FR" altLang="ja-JP" sz="1200" dirty="0"/>
              <a:t>Yusuke Tanaka(Sony Corporation), et al.</a:t>
            </a:r>
            <a:endParaRPr lang="en-US" altLang="ja-JP" sz="1200" dirty="0"/>
          </a:p>
        </p:txBody>
      </p:sp>
      <p:sp>
        <p:nvSpPr>
          <p:cNvPr id="7" name="スライド番号プレースホルダー 6"/>
          <p:cNvSpPr>
            <a:spLocks noGrp="1"/>
          </p:cNvSpPr>
          <p:nvPr>
            <p:ph type="sldNum" sz="quarter" idx="5"/>
          </p:nvPr>
        </p:nvSpPr>
        <p:spPr/>
        <p:txBody>
          <a:bodyPr/>
          <a:lstStyle/>
          <a:p>
            <a:pPr>
              <a:defRPr/>
            </a:pPr>
            <a:r>
              <a:rPr lang="en-US" dirty="0"/>
              <a:t>Page </a:t>
            </a:r>
            <a:fld id="{0FE52186-36B6-4054-BEF3-62B8BA7A57CB}" type="slidenum">
              <a:rPr lang="en-US" smtClean="0"/>
              <a:pPr>
                <a:defRPr/>
              </a:pPr>
              <a:t>2</a:t>
            </a:fld>
            <a:endParaRPr lang="en-US" dirty="0"/>
          </a:p>
        </p:txBody>
      </p:sp>
    </p:spTree>
    <p:extLst>
      <p:ext uri="{BB962C8B-B14F-4D97-AF65-F5344CB8AC3E}">
        <p14:creationId xmlns:p14="http://schemas.microsoft.com/office/powerpoint/2010/main" val="151575367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Wingdings" panose="05000000000000000000" pitchFamily="2" charset="2"/>
              <a:buNone/>
            </a:pPr>
            <a:endParaRPr kumimoji="1" lang="en-US" altLang="ja-JP" dirty="0"/>
          </a:p>
        </p:txBody>
      </p:sp>
      <p:sp>
        <p:nvSpPr>
          <p:cNvPr id="4" name="Header Placeholder 3"/>
          <p:cNvSpPr>
            <a:spLocks noGrp="1"/>
          </p:cNvSpPr>
          <p:nvPr>
            <p:ph type="hdr" sz="quarter"/>
          </p:nvPr>
        </p:nvSpPr>
        <p:spPr/>
        <p:txBody>
          <a:bodyPr/>
          <a:lstStyle/>
          <a:p>
            <a:pPr>
              <a:defRPr/>
            </a:pPr>
            <a:r>
              <a:rPr lang="en-US"/>
              <a:t>doc.: IEEE 802.11-18/</a:t>
            </a:r>
            <a:r>
              <a:rPr lang="en-US" altLang="ja-JP"/>
              <a:t>1533</a:t>
            </a:r>
            <a:r>
              <a:rPr lang="en-US"/>
              <a:t>r0</a:t>
            </a:r>
            <a:endParaRPr lang="en-US" dirty="0"/>
          </a:p>
        </p:txBody>
      </p:sp>
      <p:sp>
        <p:nvSpPr>
          <p:cNvPr id="5" name="Date Placeholder 4"/>
          <p:cNvSpPr>
            <a:spLocks noGrp="1"/>
          </p:cNvSpPr>
          <p:nvPr>
            <p:ph type="dt" idx="1"/>
          </p:nvPr>
        </p:nvSpPr>
        <p:spPr/>
        <p:txBody>
          <a:bodyPr/>
          <a:lstStyle/>
          <a:p>
            <a:pPr>
              <a:defRPr/>
            </a:pPr>
            <a:r>
              <a:rPr lang="en-US" altLang="ja-JP"/>
              <a:t>September 2018</a:t>
            </a:r>
            <a:endParaRPr lang="en-GB" altLang="en-US" dirty="0"/>
          </a:p>
        </p:txBody>
      </p:sp>
      <p:sp>
        <p:nvSpPr>
          <p:cNvPr id="6" name="Footer Placeholder 5"/>
          <p:cNvSpPr>
            <a:spLocks noGrp="1"/>
          </p:cNvSpPr>
          <p:nvPr>
            <p:ph type="ftr" sz="quarter" idx="4"/>
          </p:nvPr>
        </p:nvSpPr>
        <p:spPr/>
        <p:txBody>
          <a:bodyPr/>
          <a:lstStyle/>
          <a:p>
            <a:r>
              <a:rPr lang="fr-FR" altLang="ja-JP" sz="1200"/>
              <a:t>Yusuke Tanaka(Sony Corporation), et al.</a:t>
            </a:r>
            <a:endParaRPr lang="en-US" altLang="ja-JP" sz="1200" dirty="0"/>
          </a:p>
        </p:txBody>
      </p:sp>
      <p:sp>
        <p:nvSpPr>
          <p:cNvPr id="7" name="Slide Number Placeholder 6"/>
          <p:cNvSpPr>
            <a:spLocks noGrp="1"/>
          </p:cNvSpPr>
          <p:nvPr>
            <p:ph type="sldNum" sz="quarter" idx="5"/>
          </p:nvPr>
        </p:nvSpPr>
        <p:spPr/>
        <p:txBody>
          <a:bodyPr/>
          <a:lstStyle/>
          <a:p>
            <a:pPr>
              <a:defRPr/>
            </a:pPr>
            <a:r>
              <a:rPr lang="en-US"/>
              <a:t>Page </a:t>
            </a:r>
            <a:fld id="{0FE52186-36B6-4054-BEF3-62B8BA7A57CB}" type="slidenum">
              <a:rPr lang="en-US" smtClean="0"/>
              <a:pPr>
                <a:defRPr/>
              </a:pPr>
              <a:t>3</a:t>
            </a:fld>
            <a:endParaRPr lang="en-US" dirty="0"/>
          </a:p>
        </p:txBody>
      </p:sp>
    </p:spTree>
    <p:extLst>
      <p:ext uri="{BB962C8B-B14F-4D97-AF65-F5344CB8AC3E}">
        <p14:creationId xmlns:p14="http://schemas.microsoft.com/office/powerpoint/2010/main" val="37796207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kumimoji="1" lang="en-US" altLang="ja-JP" dirty="0"/>
          </a:p>
        </p:txBody>
      </p:sp>
      <p:sp>
        <p:nvSpPr>
          <p:cNvPr id="4" name="Header Placeholder 3"/>
          <p:cNvSpPr>
            <a:spLocks noGrp="1"/>
          </p:cNvSpPr>
          <p:nvPr>
            <p:ph type="hdr" sz="quarter"/>
          </p:nvPr>
        </p:nvSpPr>
        <p:spPr/>
        <p:txBody>
          <a:bodyPr/>
          <a:lstStyle/>
          <a:p>
            <a:pPr>
              <a:defRPr/>
            </a:pPr>
            <a:r>
              <a:rPr lang="en-US"/>
              <a:t>doc.: IEEE 802.11-18/</a:t>
            </a:r>
            <a:r>
              <a:rPr lang="en-US" altLang="ja-JP"/>
              <a:t>1533</a:t>
            </a:r>
            <a:r>
              <a:rPr lang="en-US"/>
              <a:t>r0</a:t>
            </a:r>
            <a:endParaRPr lang="en-US" dirty="0"/>
          </a:p>
        </p:txBody>
      </p:sp>
      <p:sp>
        <p:nvSpPr>
          <p:cNvPr id="5" name="Date Placeholder 4"/>
          <p:cNvSpPr>
            <a:spLocks noGrp="1"/>
          </p:cNvSpPr>
          <p:nvPr>
            <p:ph type="dt" idx="1"/>
          </p:nvPr>
        </p:nvSpPr>
        <p:spPr/>
        <p:txBody>
          <a:bodyPr/>
          <a:lstStyle/>
          <a:p>
            <a:pPr>
              <a:defRPr/>
            </a:pPr>
            <a:r>
              <a:rPr lang="en-US" altLang="ja-JP"/>
              <a:t>September 2018</a:t>
            </a:r>
            <a:endParaRPr lang="en-GB" altLang="en-US" dirty="0"/>
          </a:p>
        </p:txBody>
      </p:sp>
      <p:sp>
        <p:nvSpPr>
          <p:cNvPr id="6" name="Footer Placeholder 5"/>
          <p:cNvSpPr>
            <a:spLocks noGrp="1"/>
          </p:cNvSpPr>
          <p:nvPr>
            <p:ph type="ftr" sz="quarter" idx="4"/>
          </p:nvPr>
        </p:nvSpPr>
        <p:spPr/>
        <p:txBody>
          <a:bodyPr/>
          <a:lstStyle/>
          <a:p>
            <a:r>
              <a:rPr lang="fr-FR" altLang="ja-JP" sz="1200"/>
              <a:t>Yusuke Tanaka(Sony Corporation), et al.</a:t>
            </a:r>
            <a:endParaRPr lang="en-US" altLang="ja-JP" sz="1200" dirty="0"/>
          </a:p>
        </p:txBody>
      </p:sp>
      <p:sp>
        <p:nvSpPr>
          <p:cNvPr id="7" name="Slide Number Placeholder 6"/>
          <p:cNvSpPr>
            <a:spLocks noGrp="1"/>
          </p:cNvSpPr>
          <p:nvPr>
            <p:ph type="sldNum" sz="quarter" idx="5"/>
          </p:nvPr>
        </p:nvSpPr>
        <p:spPr/>
        <p:txBody>
          <a:bodyPr/>
          <a:lstStyle/>
          <a:p>
            <a:pPr>
              <a:defRPr/>
            </a:pPr>
            <a:r>
              <a:rPr lang="en-US"/>
              <a:t>Page </a:t>
            </a:r>
            <a:fld id="{0FE52186-36B6-4054-BEF3-62B8BA7A57CB}" type="slidenum">
              <a:rPr lang="en-US" smtClean="0"/>
              <a:pPr>
                <a:defRPr/>
              </a:pPr>
              <a:t>4</a:t>
            </a:fld>
            <a:endParaRPr lang="en-US" dirty="0"/>
          </a:p>
        </p:txBody>
      </p:sp>
    </p:spTree>
    <p:extLst>
      <p:ext uri="{BB962C8B-B14F-4D97-AF65-F5344CB8AC3E}">
        <p14:creationId xmlns:p14="http://schemas.microsoft.com/office/powerpoint/2010/main" val="166361175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kumimoji="1" lang="en-US" altLang="ja-JP" dirty="0"/>
          </a:p>
        </p:txBody>
      </p:sp>
      <p:sp>
        <p:nvSpPr>
          <p:cNvPr id="4" name="Header Placeholder 3"/>
          <p:cNvSpPr>
            <a:spLocks noGrp="1"/>
          </p:cNvSpPr>
          <p:nvPr>
            <p:ph type="hdr" sz="quarter"/>
          </p:nvPr>
        </p:nvSpPr>
        <p:spPr/>
        <p:txBody>
          <a:bodyPr/>
          <a:lstStyle/>
          <a:p>
            <a:pPr>
              <a:defRPr/>
            </a:pPr>
            <a:r>
              <a:rPr lang="en-US"/>
              <a:t>doc.: IEEE 802.11-18/</a:t>
            </a:r>
            <a:r>
              <a:rPr lang="en-US" altLang="ja-JP"/>
              <a:t>1533</a:t>
            </a:r>
            <a:r>
              <a:rPr lang="en-US"/>
              <a:t>r0</a:t>
            </a:r>
            <a:endParaRPr lang="en-US" dirty="0"/>
          </a:p>
        </p:txBody>
      </p:sp>
      <p:sp>
        <p:nvSpPr>
          <p:cNvPr id="5" name="Date Placeholder 4"/>
          <p:cNvSpPr>
            <a:spLocks noGrp="1"/>
          </p:cNvSpPr>
          <p:nvPr>
            <p:ph type="dt" idx="1"/>
          </p:nvPr>
        </p:nvSpPr>
        <p:spPr/>
        <p:txBody>
          <a:bodyPr/>
          <a:lstStyle/>
          <a:p>
            <a:pPr>
              <a:defRPr/>
            </a:pPr>
            <a:r>
              <a:rPr lang="en-US" altLang="ja-JP"/>
              <a:t>September 2018</a:t>
            </a:r>
            <a:endParaRPr lang="en-GB" altLang="en-US" dirty="0"/>
          </a:p>
        </p:txBody>
      </p:sp>
      <p:sp>
        <p:nvSpPr>
          <p:cNvPr id="6" name="Footer Placeholder 5"/>
          <p:cNvSpPr>
            <a:spLocks noGrp="1"/>
          </p:cNvSpPr>
          <p:nvPr>
            <p:ph type="ftr" sz="quarter" idx="4"/>
          </p:nvPr>
        </p:nvSpPr>
        <p:spPr/>
        <p:txBody>
          <a:bodyPr/>
          <a:lstStyle/>
          <a:p>
            <a:r>
              <a:rPr lang="fr-FR" altLang="ja-JP" sz="1200"/>
              <a:t>Yusuke Tanaka(Sony Corporation), et al.</a:t>
            </a:r>
            <a:endParaRPr lang="en-US" altLang="ja-JP" sz="1200" dirty="0"/>
          </a:p>
        </p:txBody>
      </p:sp>
      <p:sp>
        <p:nvSpPr>
          <p:cNvPr id="7" name="Slide Number Placeholder 6"/>
          <p:cNvSpPr>
            <a:spLocks noGrp="1"/>
          </p:cNvSpPr>
          <p:nvPr>
            <p:ph type="sldNum" sz="quarter" idx="5"/>
          </p:nvPr>
        </p:nvSpPr>
        <p:spPr/>
        <p:txBody>
          <a:bodyPr/>
          <a:lstStyle/>
          <a:p>
            <a:pPr>
              <a:defRPr/>
            </a:pPr>
            <a:r>
              <a:rPr lang="en-US"/>
              <a:t>Page </a:t>
            </a:r>
            <a:fld id="{0FE52186-36B6-4054-BEF3-62B8BA7A57CB}" type="slidenum">
              <a:rPr lang="en-US" smtClean="0"/>
              <a:pPr>
                <a:defRPr/>
              </a:pPr>
              <a:t>5</a:t>
            </a:fld>
            <a:endParaRPr lang="en-US" dirty="0"/>
          </a:p>
        </p:txBody>
      </p:sp>
    </p:spTree>
    <p:extLst>
      <p:ext uri="{BB962C8B-B14F-4D97-AF65-F5344CB8AC3E}">
        <p14:creationId xmlns:p14="http://schemas.microsoft.com/office/powerpoint/2010/main" val="158896584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kumimoji="1" lang="en-US" altLang="ja-JP" dirty="0"/>
          </a:p>
        </p:txBody>
      </p:sp>
      <p:sp>
        <p:nvSpPr>
          <p:cNvPr id="4" name="Header Placeholder 3"/>
          <p:cNvSpPr>
            <a:spLocks noGrp="1"/>
          </p:cNvSpPr>
          <p:nvPr>
            <p:ph type="hdr" sz="quarter"/>
          </p:nvPr>
        </p:nvSpPr>
        <p:spPr/>
        <p:txBody>
          <a:bodyPr/>
          <a:lstStyle/>
          <a:p>
            <a:pPr>
              <a:defRPr/>
            </a:pPr>
            <a:r>
              <a:rPr lang="en-US"/>
              <a:t>doc.: IEEE 802.11-18/</a:t>
            </a:r>
            <a:r>
              <a:rPr lang="en-US" altLang="ja-JP"/>
              <a:t>1533</a:t>
            </a:r>
            <a:r>
              <a:rPr lang="en-US"/>
              <a:t>r0</a:t>
            </a:r>
            <a:endParaRPr lang="en-US" dirty="0"/>
          </a:p>
        </p:txBody>
      </p:sp>
      <p:sp>
        <p:nvSpPr>
          <p:cNvPr id="5" name="Date Placeholder 4"/>
          <p:cNvSpPr>
            <a:spLocks noGrp="1"/>
          </p:cNvSpPr>
          <p:nvPr>
            <p:ph type="dt" idx="1"/>
          </p:nvPr>
        </p:nvSpPr>
        <p:spPr/>
        <p:txBody>
          <a:bodyPr/>
          <a:lstStyle/>
          <a:p>
            <a:pPr>
              <a:defRPr/>
            </a:pPr>
            <a:r>
              <a:rPr lang="en-US" altLang="ja-JP"/>
              <a:t>September 2018</a:t>
            </a:r>
            <a:endParaRPr lang="en-GB" altLang="en-US" dirty="0"/>
          </a:p>
        </p:txBody>
      </p:sp>
      <p:sp>
        <p:nvSpPr>
          <p:cNvPr id="6" name="Footer Placeholder 5"/>
          <p:cNvSpPr>
            <a:spLocks noGrp="1"/>
          </p:cNvSpPr>
          <p:nvPr>
            <p:ph type="ftr" sz="quarter" idx="4"/>
          </p:nvPr>
        </p:nvSpPr>
        <p:spPr/>
        <p:txBody>
          <a:bodyPr/>
          <a:lstStyle/>
          <a:p>
            <a:r>
              <a:rPr lang="fr-FR" altLang="ja-JP" sz="1200"/>
              <a:t>Yusuke Tanaka(Sony Corporation), et al.</a:t>
            </a:r>
            <a:endParaRPr lang="en-US" altLang="ja-JP" sz="1200" dirty="0"/>
          </a:p>
        </p:txBody>
      </p:sp>
      <p:sp>
        <p:nvSpPr>
          <p:cNvPr id="7" name="Slide Number Placeholder 6"/>
          <p:cNvSpPr>
            <a:spLocks noGrp="1"/>
          </p:cNvSpPr>
          <p:nvPr>
            <p:ph type="sldNum" sz="quarter" idx="5"/>
          </p:nvPr>
        </p:nvSpPr>
        <p:spPr/>
        <p:txBody>
          <a:bodyPr/>
          <a:lstStyle/>
          <a:p>
            <a:pPr>
              <a:defRPr/>
            </a:pPr>
            <a:r>
              <a:rPr lang="en-US"/>
              <a:t>Page </a:t>
            </a:r>
            <a:fld id="{0FE52186-36B6-4054-BEF3-62B8BA7A57CB}" type="slidenum">
              <a:rPr lang="en-US" smtClean="0"/>
              <a:pPr>
                <a:defRPr/>
              </a:pPr>
              <a:t>6</a:t>
            </a:fld>
            <a:endParaRPr lang="en-US" dirty="0"/>
          </a:p>
        </p:txBody>
      </p:sp>
    </p:spTree>
    <p:extLst>
      <p:ext uri="{BB962C8B-B14F-4D97-AF65-F5344CB8AC3E}">
        <p14:creationId xmlns:p14="http://schemas.microsoft.com/office/powerpoint/2010/main" val="37146820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kumimoji="1" lang="en-US" altLang="ja-JP" dirty="0"/>
          </a:p>
        </p:txBody>
      </p:sp>
      <p:sp>
        <p:nvSpPr>
          <p:cNvPr id="4" name="Header Placeholder 3"/>
          <p:cNvSpPr>
            <a:spLocks noGrp="1"/>
          </p:cNvSpPr>
          <p:nvPr>
            <p:ph type="hdr" sz="quarter"/>
          </p:nvPr>
        </p:nvSpPr>
        <p:spPr/>
        <p:txBody>
          <a:bodyPr/>
          <a:lstStyle/>
          <a:p>
            <a:pPr>
              <a:defRPr/>
            </a:pPr>
            <a:r>
              <a:rPr lang="en-US"/>
              <a:t>doc.: IEEE 802.11-18/</a:t>
            </a:r>
            <a:r>
              <a:rPr lang="en-US" altLang="ja-JP"/>
              <a:t>1533</a:t>
            </a:r>
            <a:r>
              <a:rPr lang="en-US"/>
              <a:t>r0</a:t>
            </a:r>
            <a:endParaRPr lang="en-US" dirty="0"/>
          </a:p>
        </p:txBody>
      </p:sp>
      <p:sp>
        <p:nvSpPr>
          <p:cNvPr id="5" name="Date Placeholder 4"/>
          <p:cNvSpPr>
            <a:spLocks noGrp="1"/>
          </p:cNvSpPr>
          <p:nvPr>
            <p:ph type="dt" idx="1"/>
          </p:nvPr>
        </p:nvSpPr>
        <p:spPr/>
        <p:txBody>
          <a:bodyPr/>
          <a:lstStyle/>
          <a:p>
            <a:pPr>
              <a:defRPr/>
            </a:pPr>
            <a:r>
              <a:rPr lang="en-US" altLang="ja-JP"/>
              <a:t>September 2018</a:t>
            </a:r>
            <a:endParaRPr lang="en-GB" altLang="en-US" dirty="0"/>
          </a:p>
        </p:txBody>
      </p:sp>
      <p:sp>
        <p:nvSpPr>
          <p:cNvPr id="6" name="Footer Placeholder 5"/>
          <p:cNvSpPr>
            <a:spLocks noGrp="1"/>
          </p:cNvSpPr>
          <p:nvPr>
            <p:ph type="ftr" sz="quarter" idx="4"/>
          </p:nvPr>
        </p:nvSpPr>
        <p:spPr/>
        <p:txBody>
          <a:bodyPr/>
          <a:lstStyle/>
          <a:p>
            <a:r>
              <a:rPr lang="fr-FR" altLang="ja-JP" sz="1200"/>
              <a:t>Yusuke Tanaka(Sony Corporation), et al.</a:t>
            </a:r>
            <a:endParaRPr lang="en-US" altLang="ja-JP" sz="1200" dirty="0"/>
          </a:p>
        </p:txBody>
      </p:sp>
      <p:sp>
        <p:nvSpPr>
          <p:cNvPr id="7" name="Slide Number Placeholder 6"/>
          <p:cNvSpPr>
            <a:spLocks noGrp="1"/>
          </p:cNvSpPr>
          <p:nvPr>
            <p:ph type="sldNum" sz="quarter" idx="5"/>
          </p:nvPr>
        </p:nvSpPr>
        <p:spPr/>
        <p:txBody>
          <a:bodyPr/>
          <a:lstStyle/>
          <a:p>
            <a:pPr>
              <a:defRPr/>
            </a:pPr>
            <a:r>
              <a:rPr lang="en-US"/>
              <a:t>Page </a:t>
            </a:r>
            <a:fld id="{0FE52186-36B6-4054-BEF3-62B8BA7A57CB}" type="slidenum">
              <a:rPr lang="en-US" smtClean="0"/>
              <a:pPr>
                <a:defRPr/>
              </a:pPr>
              <a:t>7</a:t>
            </a:fld>
            <a:endParaRPr lang="en-US" dirty="0"/>
          </a:p>
        </p:txBody>
      </p:sp>
    </p:spTree>
    <p:extLst>
      <p:ext uri="{BB962C8B-B14F-4D97-AF65-F5344CB8AC3E}">
        <p14:creationId xmlns:p14="http://schemas.microsoft.com/office/powerpoint/2010/main" val="425893823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kumimoji="1" lang="en-US" altLang="ja-JP" dirty="0"/>
          </a:p>
        </p:txBody>
      </p:sp>
      <p:sp>
        <p:nvSpPr>
          <p:cNvPr id="4" name="Header Placeholder 3"/>
          <p:cNvSpPr>
            <a:spLocks noGrp="1"/>
          </p:cNvSpPr>
          <p:nvPr>
            <p:ph type="hdr" sz="quarter"/>
          </p:nvPr>
        </p:nvSpPr>
        <p:spPr/>
        <p:txBody>
          <a:bodyPr/>
          <a:lstStyle/>
          <a:p>
            <a:pPr>
              <a:defRPr/>
            </a:pPr>
            <a:r>
              <a:rPr lang="en-US"/>
              <a:t>doc.: IEEE 802.11-18/</a:t>
            </a:r>
            <a:r>
              <a:rPr lang="en-US" altLang="ja-JP"/>
              <a:t>1533</a:t>
            </a:r>
            <a:r>
              <a:rPr lang="en-US"/>
              <a:t>r0</a:t>
            </a:r>
            <a:endParaRPr lang="en-US" dirty="0"/>
          </a:p>
        </p:txBody>
      </p:sp>
      <p:sp>
        <p:nvSpPr>
          <p:cNvPr id="5" name="Date Placeholder 4"/>
          <p:cNvSpPr>
            <a:spLocks noGrp="1"/>
          </p:cNvSpPr>
          <p:nvPr>
            <p:ph type="dt" idx="1"/>
          </p:nvPr>
        </p:nvSpPr>
        <p:spPr/>
        <p:txBody>
          <a:bodyPr/>
          <a:lstStyle/>
          <a:p>
            <a:pPr>
              <a:defRPr/>
            </a:pPr>
            <a:r>
              <a:rPr lang="en-US" altLang="ja-JP"/>
              <a:t>September 2018</a:t>
            </a:r>
            <a:endParaRPr lang="en-GB" altLang="en-US" dirty="0"/>
          </a:p>
        </p:txBody>
      </p:sp>
      <p:sp>
        <p:nvSpPr>
          <p:cNvPr id="6" name="Footer Placeholder 5"/>
          <p:cNvSpPr>
            <a:spLocks noGrp="1"/>
          </p:cNvSpPr>
          <p:nvPr>
            <p:ph type="ftr" sz="quarter" idx="4"/>
          </p:nvPr>
        </p:nvSpPr>
        <p:spPr/>
        <p:txBody>
          <a:bodyPr/>
          <a:lstStyle/>
          <a:p>
            <a:r>
              <a:rPr lang="fr-FR" altLang="ja-JP" sz="1200"/>
              <a:t>Yusuke Tanaka(Sony Corporation), et al.</a:t>
            </a:r>
            <a:endParaRPr lang="en-US" altLang="ja-JP" sz="1200" dirty="0"/>
          </a:p>
        </p:txBody>
      </p:sp>
      <p:sp>
        <p:nvSpPr>
          <p:cNvPr id="7" name="Slide Number Placeholder 6"/>
          <p:cNvSpPr>
            <a:spLocks noGrp="1"/>
          </p:cNvSpPr>
          <p:nvPr>
            <p:ph type="sldNum" sz="quarter" idx="5"/>
          </p:nvPr>
        </p:nvSpPr>
        <p:spPr/>
        <p:txBody>
          <a:bodyPr/>
          <a:lstStyle/>
          <a:p>
            <a:pPr>
              <a:defRPr/>
            </a:pPr>
            <a:r>
              <a:rPr lang="en-US"/>
              <a:t>Page </a:t>
            </a:r>
            <a:fld id="{0FE52186-36B6-4054-BEF3-62B8BA7A57CB}" type="slidenum">
              <a:rPr lang="en-US" smtClean="0"/>
              <a:pPr>
                <a:defRPr/>
              </a:pPr>
              <a:t>8</a:t>
            </a:fld>
            <a:endParaRPr lang="en-US" dirty="0"/>
          </a:p>
        </p:txBody>
      </p:sp>
    </p:spTree>
    <p:extLst>
      <p:ext uri="{BB962C8B-B14F-4D97-AF65-F5344CB8AC3E}">
        <p14:creationId xmlns:p14="http://schemas.microsoft.com/office/powerpoint/2010/main" val="51199354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kumimoji="1" lang="en-US" altLang="ja-JP" dirty="0"/>
          </a:p>
        </p:txBody>
      </p:sp>
      <p:sp>
        <p:nvSpPr>
          <p:cNvPr id="4" name="Header Placeholder 3"/>
          <p:cNvSpPr>
            <a:spLocks noGrp="1"/>
          </p:cNvSpPr>
          <p:nvPr>
            <p:ph type="hdr" sz="quarter"/>
          </p:nvPr>
        </p:nvSpPr>
        <p:spPr/>
        <p:txBody>
          <a:bodyPr/>
          <a:lstStyle/>
          <a:p>
            <a:pPr>
              <a:defRPr/>
            </a:pPr>
            <a:r>
              <a:rPr lang="en-US"/>
              <a:t>doc.: IEEE 802.11-18/</a:t>
            </a:r>
            <a:r>
              <a:rPr lang="en-US" altLang="ja-JP"/>
              <a:t>1533</a:t>
            </a:r>
            <a:r>
              <a:rPr lang="en-US"/>
              <a:t>r0</a:t>
            </a:r>
            <a:endParaRPr lang="en-US" dirty="0"/>
          </a:p>
        </p:txBody>
      </p:sp>
      <p:sp>
        <p:nvSpPr>
          <p:cNvPr id="5" name="Date Placeholder 4"/>
          <p:cNvSpPr>
            <a:spLocks noGrp="1"/>
          </p:cNvSpPr>
          <p:nvPr>
            <p:ph type="dt" idx="1"/>
          </p:nvPr>
        </p:nvSpPr>
        <p:spPr/>
        <p:txBody>
          <a:bodyPr/>
          <a:lstStyle/>
          <a:p>
            <a:pPr>
              <a:defRPr/>
            </a:pPr>
            <a:r>
              <a:rPr lang="en-US" altLang="ja-JP"/>
              <a:t>September 2018</a:t>
            </a:r>
            <a:endParaRPr lang="en-GB" altLang="en-US" dirty="0"/>
          </a:p>
        </p:txBody>
      </p:sp>
      <p:sp>
        <p:nvSpPr>
          <p:cNvPr id="6" name="Footer Placeholder 5"/>
          <p:cNvSpPr>
            <a:spLocks noGrp="1"/>
          </p:cNvSpPr>
          <p:nvPr>
            <p:ph type="ftr" sz="quarter" idx="4"/>
          </p:nvPr>
        </p:nvSpPr>
        <p:spPr/>
        <p:txBody>
          <a:bodyPr/>
          <a:lstStyle/>
          <a:p>
            <a:r>
              <a:rPr lang="fr-FR" altLang="ja-JP" sz="1200"/>
              <a:t>Yusuke Tanaka(Sony Corporation), et al.</a:t>
            </a:r>
            <a:endParaRPr lang="en-US" altLang="ja-JP" sz="1200" dirty="0"/>
          </a:p>
        </p:txBody>
      </p:sp>
      <p:sp>
        <p:nvSpPr>
          <p:cNvPr id="7" name="Slide Number Placeholder 6"/>
          <p:cNvSpPr>
            <a:spLocks noGrp="1"/>
          </p:cNvSpPr>
          <p:nvPr>
            <p:ph type="sldNum" sz="quarter" idx="5"/>
          </p:nvPr>
        </p:nvSpPr>
        <p:spPr/>
        <p:txBody>
          <a:bodyPr/>
          <a:lstStyle/>
          <a:p>
            <a:pPr>
              <a:defRPr/>
            </a:pPr>
            <a:r>
              <a:rPr lang="en-US"/>
              <a:t>Page </a:t>
            </a:r>
            <a:fld id="{0FE52186-36B6-4054-BEF3-62B8BA7A57CB}" type="slidenum">
              <a:rPr lang="en-US" smtClean="0"/>
              <a:pPr>
                <a:defRPr/>
              </a:pPr>
              <a:t>9</a:t>
            </a:fld>
            <a:endParaRPr lang="en-US" dirty="0"/>
          </a:p>
        </p:txBody>
      </p:sp>
    </p:spTree>
    <p:extLst>
      <p:ext uri="{BB962C8B-B14F-4D97-AF65-F5344CB8AC3E}">
        <p14:creationId xmlns:p14="http://schemas.microsoft.com/office/powerpoint/2010/main" val="4470112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18" name="タイトル 17"/>
          <p:cNvSpPr>
            <a:spLocks noGrp="1"/>
          </p:cNvSpPr>
          <p:nvPr>
            <p:ph type="title"/>
          </p:nvPr>
        </p:nvSpPr>
        <p:spPr/>
        <p:txBody>
          <a:bodyPr/>
          <a:lstStyle/>
          <a:p>
            <a:r>
              <a:rPr kumimoji="1" lang="ja-JP" altLang="en-US" dirty="0"/>
              <a:t>マスター タイトルの書式設定</a:t>
            </a:r>
          </a:p>
        </p:txBody>
      </p:sp>
      <p:sp>
        <p:nvSpPr>
          <p:cNvPr id="4" name="フッター プレースホルダー 3">
            <a:extLst>
              <a:ext uri="{FF2B5EF4-FFF2-40B4-BE49-F238E27FC236}">
                <a16:creationId xmlns:a16="http://schemas.microsoft.com/office/drawing/2014/main" id="{5E72CB58-07E5-4159-867B-77249821C1D1}"/>
              </a:ext>
            </a:extLst>
          </p:cNvPr>
          <p:cNvSpPr>
            <a:spLocks noGrp="1"/>
          </p:cNvSpPr>
          <p:nvPr>
            <p:ph type="ftr" sz="quarter" idx="11"/>
          </p:nvPr>
        </p:nvSpPr>
        <p:spPr/>
        <p:txBody>
          <a:bodyPr/>
          <a:lstStyle/>
          <a:p>
            <a:pPr>
              <a:defRPr/>
            </a:pPr>
            <a:r>
              <a:rPr lang="fr-FR" dirty="0"/>
              <a:t>Kosuke Aio(Sony Corporation), et al.</a:t>
            </a:r>
            <a:endParaRPr lang="en-US" dirty="0"/>
          </a:p>
        </p:txBody>
      </p:sp>
      <p:sp>
        <p:nvSpPr>
          <p:cNvPr id="5" name="スライド番号プレースホルダー 4">
            <a:extLst>
              <a:ext uri="{FF2B5EF4-FFF2-40B4-BE49-F238E27FC236}">
                <a16:creationId xmlns:a16="http://schemas.microsoft.com/office/drawing/2014/main" id="{07BDABFB-C618-403F-B59C-350283B92622}"/>
              </a:ext>
            </a:extLst>
          </p:cNvPr>
          <p:cNvSpPr>
            <a:spLocks noGrp="1"/>
          </p:cNvSpPr>
          <p:nvPr>
            <p:ph type="sldNum" sz="quarter" idx="12"/>
          </p:nvPr>
        </p:nvSpPr>
        <p:spPr/>
        <p:txBody>
          <a:bodyPr/>
          <a:lstStyle/>
          <a:p>
            <a:pPr>
              <a:defRPr/>
            </a:pPr>
            <a:r>
              <a:rPr lang="en-US" dirty="0"/>
              <a:t>Slide </a:t>
            </a:r>
            <a:fld id="{AA0DB6A0-3FAC-4C50-B855-05E2EFEC7C93}" type="slidenum">
              <a:rPr lang="en-US" smtClean="0"/>
              <a:pPr>
                <a:defRPr/>
              </a:pPr>
              <a:t>‹#›</a:t>
            </a:fld>
            <a:endParaRPr lang="en-US" dirty="0"/>
          </a:p>
        </p:txBody>
      </p:sp>
    </p:spTree>
    <p:extLst>
      <p:ext uri="{BB962C8B-B14F-4D97-AF65-F5344CB8AC3E}">
        <p14:creationId xmlns:p14="http://schemas.microsoft.com/office/powerpoint/2010/main" val="29620773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cxnSp>
        <p:nvCxnSpPr>
          <p:cNvPr id="4" name="Straight Connector 11"/>
          <p:cNvCxnSpPr>
            <a:cxnSpLocks noChangeShapeType="1"/>
          </p:cNvCxnSpPr>
          <p:nvPr userDrawn="1"/>
        </p:nvCxnSpPr>
        <p:spPr bwMode="auto">
          <a:xfrm>
            <a:off x="771526" y="608420"/>
            <a:ext cx="7772400" cy="0"/>
          </a:xfrm>
          <a:prstGeom prst="line">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3" name="タイトル 12"/>
          <p:cNvSpPr>
            <a:spLocks noGrp="1"/>
          </p:cNvSpPr>
          <p:nvPr>
            <p:ph type="title"/>
          </p:nvPr>
        </p:nvSpPr>
        <p:spPr/>
        <p:txBody>
          <a:bodyPr/>
          <a:lstStyle/>
          <a:p>
            <a:r>
              <a:rPr kumimoji="1" lang="ja-JP" altLang="en-US"/>
              <a:t>マスター タイトルの書式設定</a:t>
            </a:r>
          </a:p>
        </p:txBody>
      </p:sp>
      <p:sp>
        <p:nvSpPr>
          <p:cNvPr id="8" name="スライド番号プレースホルダー 7">
            <a:extLst>
              <a:ext uri="{FF2B5EF4-FFF2-40B4-BE49-F238E27FC236}">
                <a16:creationId xmlns:a16="http://schemas.microsoft.com/office/drawing/2014/main" id="{7823F01D-059B-40B6-A941-378CE7917A74}"/>
              </a:ext>
            </a:extLst>
          </p:cNvPr>
          <p:cNvSpPr>
            <a:spLocks noGrp="1"/>
          </p:cNvSpPr>
          <p:nvPr>
            <p:ph type="sldNum" sz="quarter" idx="12"/>
          </p:nvPr>
        </p:nvSpPr>
        <p:spPr/>
        <p:txBody>
          <a:bodyPr/>
          <a:lstStyle/>
          <a:p>
            <a:pPr>
              <a:defRPr/>
            </a:pPr>
            <a:r>
              <a:rPr lang="en-US" dirty="0"/>
              <a:t>Slide </a:t>
            </a:r>
            <a:fld id="{AA0DB6A0-3FAC-4C50-B855-05E2EFEC7C93}" type="slidenum">
              <a:rPr lang="en-US" smtClean="0"/>
              <a:pPr>
                <a:defRPr/>
              </a:pPr>
              <a:t>‹#›</a:t>
            </a:fld>
            <a:endParaRPr lang="en-US" dirty="0"/>
          </a:p>
        </p:txBody>
      </p:sp>
      <p:sp>
        <p:nvSpPr>
          <p:cNvPr id="9" name="フッター プレースホルダー 6">
            <a:extLst>
              <a:ext uri="{FF2B5EF4-FFF2-40B4-BE49-F238E27FC236}">
                <a16:creationId xmlns:a16="http://schemas.microsoft.com/office/drawing/2014/main" id="{DBEE88E5-BB3D-4C9B-B365-4CFF9967D04F}"/>
              </a:ext>
            </a:extLst>
          </p:cNvPr>
          <p:cNvSpPr>
            <a:spLocks noGrp="1"/>
          </p:cNvSpPr>
          <p:nvPr>
            <p:ph type="ftr" sz="quarter" idx="11"/>
          </p:nvPr>
        </p:nvSpPr>
        <p:spPr>
          <a:xfrm>
            <a:off x="5867400" y="6475413"/>
            <a:ext cx="2676526" cy="184666"/>
          </a:xfrm>
        </p:spPr>
        <p:txBody>
          <a:bodyPr/>
          <a:lstStyle/>
          <a:p>
            <a:pPr>
              <a:defRPr/>
            </a:pPr>
            <a:r>
              <a:rPr lang="fr-FR" dirty="0"/>
              <a:t>Kosuke Aio(Sony Corporation), et al.</a:t>
            </a:r>
            <a:endParaRPr lang="en-US" dirty="0"/>
          </a:p>
        </p:txBody>
      </p:sp>
    </p:spTree>
    <p:extLst>
      <p:ext uri="{BB962C8B-B14F-4D97-AF65-F5344CB8AC3E}">
        <p14:creationId xmlns:p14="http://schemas.microsoft.com/office/powerpoint/2010/main" val="307010656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dirty="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9" name="Rectangle 5"/>
          <p:cNvSpPr>
            <a:spLocks noGrp="1" noChangeArrowheads="1"/>
          </p:cNvSpPr>
          <p:nvPr>
            <p:ph type="ftr" sz="quarter" idx="3"/>
          </p:nvPr>
        </p:nvSpPr>
        <p:spPr bwMode="auto">
          <a:xfrm>
            <a:off x="5867400" y="6475413"/>
            <a:ext cx="2676526"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sz="1200" b="1"/>
            </a:lvl1pPr>
          </a:lstStyle>
          <a:p>
            <a:pPr>
              <a:defRPr/>
            </a:pPr>
            <a:r>
              <a:rPr lang="fr-FR" dirty="0"/>
              <a:t>Kosuke Aio(Sony Corporation), et al.</a:t>
            </a:r>
            <a:endParaRPr lang="en-US" dirty="0"/>
          </a:p>
        </p:txBody>
      </p:sp>
      <p:sp>
        <p:nvSpPr>
          <p:cNvPr id="1030" name="Rectangle 6"/>
          <p:cNvSpPr>
            <a:spLocks noGrp="1" noChangeArrowheads="1"/>
          </p:cNvSpPr>
          <p:nvPr>
            <p:ph type="sldNum" sz="quarter" idx="4"/>
          </p:nvPr>
        </p:nvSpPr>
        <p:spPr bwMode="auto">
          <a:xfrm>
            <a:off x="4342400" y="6475413"/>
            <a:ext cx="53540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sz="1200" b="0"/>
            </a:lvl1pPr>
          </a:lstStyle>
          <a:p>
            <a:pPr>
              <a:defRPr/>
            </a:pPr>
            <a:r>
              <a:rPr lang="en-US" dirty="0"/>
              <a:t>Slide </a:t>
            </a:r>
            <a:fld id="{AA0DB6A0-3FAC-4C50-B855-05E2EFEC7C93}" type="slidenum">
              <a:rPr lang="en-US"/>
              <a:pPr>
                <a:defRPr/>
              </a:pPr>
              <a:t>‹#›</a:t>
            </a:fld>
            <a:endParaRPr lang="en-US"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sz="2400" dirty="0"/>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sz="2400" dirty="0"/>
          </a:p>
        </p:txBody>
      </p:sp>
      <p:sp>
        <p:nvSpPr>
          <p:cNvPr id="8" name="Rectangle 7">
            <a:extLst>
              <a:ext uri="{FF2B5EF4-FFF2-40B4-BE49-F238E27FC236}">
                <a16:creationId xmlns:a16="http://schemas.microsoft.com/office/drawing/2014/main" id="{F47EBAF5-52AC-49CF-A3FD-31E596F2D8C6}"/>
              </a:ext>
            </a:extLst>
          </p:cNvPr>
          <p:cNvSpPr>
            <a:spLocks noChangeArrowheads="1"/>
          </p:cNvSpPr>
          <p:nvPr userDrawn="1"/>
        </p:nvSpPr>
        <p:spPr bwMode="auto">
          <a:xfrm>
            <a:off x="5129148" y="331808"/>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ctr">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GB" altLang="en-US" sz="1800" b="1" dirty="0"/>
              <a:t>doc.: IEEE 802.11-23/0668r2</a:t>
            </a:r>
          </a:p>
        </p:txBody>
      </p:sp>
      <p:sp>
        <p:nvSpPr>
          <p:cNvPr id="10" name="Rectangle 9">
            <a:extLst>
              <a:ext uri="{FF2B5EF4-FFF2-40B4-BE49-F238E27FC236}">
                <a16:creationId xmlns:a16="http://schemas.microsoft.com/office/drawing/2014/main" id="{8031D55B-1F73-4D59-B8F1-227F435EA8F1}"/>
              </a:ext>
            </a:extLst>
          </p:cNvPr>
          <p:cNvSpPr>
            <a:spLocks noChangeArrowheads="1"/>
          </p:cNvSpPr>
          <p:nvPr userDrawn="1"/>
        </p:nvSpPr>
        <p:spPr bwMode="auto">
          <a:xfrm>
            <a:off x="685800" y="6475413"/>
            <a:ext cx="750205"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b="1" dirty="0"/>
              <a:t>Submission</a:t>
            </a:r>
          </a:p>
        </p:txBody>
      </p:sp>
      <p:sp>
        <p:nvSpPr>
          <p:cNvPr id="12" name="テキスト プレースホルダー 9">
            <a:extLst>
              <a:ext uri="{FF2B5EF4-FFF2-40B4-BE49-F238E27FC236}">
                <a16:creationId xmlns:a16="http://schemas.microsoft.com/office/drawing/2014/main" id="{6505F570-F363-4E91-9B96-F17A995D7F47}"/>
              </a:ext>
            </a:extLst>
          </p:cNvPr>
          <p:cNvSpPr txBox="1">
            <a:spLocks/>
          </p:cNvSpPr>
          <p:nvPr userDrawn="1"/>
        </p:nvSpPr>
        <p:spPr>
          <a:xfrm>
            <a:off x="685800" y="304800"/>
            <a:ext cx="1828800" cy="303613"/>
          </a:xfrm>
          <a:prstGeom prst="rect">
            <a:avLst/>
          </a:prstGeom>
        </p:spPr>
        <p:txBody>
          <a:bodyPr/>
          <a:lstStyle>
            <a:lvl1pPr marL="0" indent="0" algn="l" rtl="0" eaLnBrk="0" fontAlgn="base" hangingPunct="0">
              <a:spcBef>
                <a:spcPct val="20000"/>
              </a:spcBef>
              <a:spcAft>
                <a:spcPct val="0"/>
              </a:spcAft>
              <a:buNone/>
              <a:defRPr sz="18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r>
              <a:rPr kumimoji="1" lang="en-US" altLang="ja-JP" kern="0" dirty="0"/>
              <a:t>July 2023</a:t>
            </a:r>
            <a:endParaRPr kumimoji="1" lang="ja-JP" altLang="en-US" kern="0" dirty="0"/>
          </a:p>
        </p:txBody>
      </p:sp>
    </p:spTree>
  </p:cSld>
  <p:clrMap bg1="lt1" tx1="dk1" bg2="lt2" tx2="dk2" accent1="accent1" accent2="accent2" accent3="accent3" accent4="accent4" accent5="accent5" accent6="accent6" hlink="hlink" folHlink="folHlink"/>
  <p:sldLayoutIdLst>
    <p:sldLayoutId id="2147485525" r:id="rId1"/>
    <p:sldLayoutId id="2147485548" r:id="rId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1.jp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8.png"/></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9.jpg"/><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10.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a:extLst>
              <a:ext uri="{FF2B5EF4-FFF2-40B4-BE49-F238E27FC236}">
                <a16:creationId xmlns:a16="http://schemas.microsoft.com/office/drawing/2014/main" id="{3F014C21-6B96-4709-9588-83A9B1F6CD59}"/>
              </a:ext>
            </a:extLst>
          </p:cNvPr>
          <p:cNvSpPr>
            <a:spLocks noGrp="1"/>
          </p:cNvSpPr>
          <p:nvPr>
            <p:ph type="title"/>
          </p:nvPr>
        </p:nvSpPr>
        <p:spPr/>
        <p:txBody>
          <a:bodyPr/>
          <a:lstStyle/>
          <a:p>
            <a:r>
              <a:rPr kumimoji="1" lang="en-US" altLang="ja-JP" dirty="0"/>
              <a:t>Coordinated Measurement</a:t>
            </a:r>
            <a:endParaRPr kumimoji="1" lang="ja-JP" altLang="en-US" dirty="0"/>
          </a:p>
        </p:txBody>
      </p:sp>
      <p:sp>
        <p:nvSpPr>
          <p:cNvPr id="6" name="スライド番号プレースホルダー 5">
            <a:extLst>
              <a:ext uri="{FF2B5EF4-FFF2-40B4-BE49-F238E27FC236}">
                <a16:creationId xmlns:a16="http://schemas.microsoft.com/office/drawing/2014/main" id="{58AE3308-862A-4E7C-87E2-D54EAE4B03B8}"/>
              </a:ext>
            </a:extLst>
          </p:cNvPr>
          <p:cNvSpPr>
            <a:spLocks noGrp="1"/>
          </p:cNvSpPr>
          <p:nvPr>
            <p:ph type="sldNum" sz="quarter" idx="12"/>
          </p:nvPr>
        </p:nvSpPr>
        <p:spPr/>
        <p:txBody>
          <a:bodyPr/>
          <a:lstStyle/>
          <a:p>
            <a:pPr>
              <a:defRPr/>
            </a:pPr>
            <a:r>
              <a:rPr lang="en-US" dirty="0"/>
              <a:t>Slide </a:t>
            </a:r>
            <a:fld id="{AA0DB6A0-3FAC-4C50-B855-05E2EFEC7C93}" type="slidenum">
              <a:rPr lang="en-US" smtClean="0"/>
              <a:pPr>
                <a:defRPr/>
              </a:pPr>
              <a:t>1</a:t>
            </a:fld>
            <a:endParaRPr lang="en-US" dirty="0"/>
          </a:p>
        </p:txBody>
      </p:sp>
      <p:sp>
        <p:nvSpPr>
          <p:cNvPr id="9" name="字幕 7">
            <a:extLst>
              <a:ext uri="{FF2B5EF4-FFF2-40B4-BE49-F238E27FC236}">
                <a16:creationId xmlns:a16="http://schemas.microsoft.com/office/drawing/2014/main" id="{489F3AC0-28D2-4143-93BA-258F8BE3C8C2}"/>
              </a:ext>
            </a:extLst>
          </p:cNvPr>
          <p:cNvSpPr txBox="1">
            <a:spLocks/>
          </p:cNvSpPr>
          <p:nvPr/>
        </p:nvSpPr>
        <p:spPr bwMode="auto">
          <a:xfrm>
            <a:off x="1371600" y="1981200"/>
            <a:ext cx="6400800" cy="175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0" indent="0" algn="ctr" rtl="0" eaLnBrk="0" fontAlgn="base" hangingPunct="0">
              <a:spcBef>
                <a:spcPct val="20000"/>
              </a:spcBef>
              <a:spcAft>
                <a:spcPct val="0"/>
              </a:spcAft>
              <a:buNone/>
              <a:defRPr sz="2400" b="1">
                <a:solidFill>
                  <a:schemeClr val="tx1"/>
                </a:solidFill>
                <a:latin typeface="+mn-lt"/>
                <a:ea typeface="+mn-ea"/>
                <a:cs typeface="+mn-cs"/>
              </a:defRPr>
            </a:lvl1pPr>
            <a:lvl2pPr marL="457200" indent="0" algn="ctr" rtl="0" eaLnBrk="0" fontAlgn="base" hangingPunct="0">
              <a:spcBef>
                <a:spcPct val="20000"/>
              </a:spcBef>
              <a:spcAft>
                <a:spcPct val="0"/>
              </a:spcAft>
              <a:buNone/>
              <a:defRPr sz="2000">
                <a:solidFill>
                  <a:schemeClr val="tx1"/>
                </a:solidFill>
                <a:latin typeface="+mn-lt"/>
              </a:defRPr>
            </a:lvl2pPr>
            <a:lvl3pPr marL="914400" indent="0" algn="ctr" rtl="0" eaLnBrk="0" fontAlgn="base" hangingPunct="0">
              <a:spcBef>
                <a:spcPct val="20000"/>
              </a:spcBef>
              <a:spcAft>
                <a:spcPct val="0"/>
              </a:spcAft>
              <a:buNone/>
              <a:defRPr>
                <a:solidFill>
                  <a:schemeClr val="tx1"/>
                </a:solidFill>
                <a:latin typeface="+mn-lt"/>
              </a:defRPr>
            </a:lvl3pPr>
            <a:lvl4pPr marL="1371600" indent="0" algn="ctr" rtl="0" eaLnBrk="0" fontAlgn="base" hangingPunct="0">
              <a:spcBef>
                <a:spcPct val="20000"/>
              </a:spcBef>
              <a:spcAft>
                <a:spcPct val="0"/>
              </a:spcAft>
              <a:buNone/>
              <a:defRPr sz="1600">
                <a:solidFill>
                  <a:schemeClr val="tx1"/>
                </a:solidFill>
                <a:latin typeface="+mn-lt"/>
              </a:defRPr>
            </a:lvl4pPr>
            <a:lvl5pPr marL="1828800" indent="0" algn="ctr" rtl="0" eaLnBrk="0" fontAlgn="base" hangingPunct="0">
              <a:spcBef>
                <a:spcPct val="20000"/>
              </a:spcBef>
              <a:spcAft>
                <a:spcPct val="0"/>
              </a:spcAft>
              <a:buNone/>
              <a:defRPr sz="1600">
                <a:solidFill>
                  <a:schemeClr val="tx1"/>
                </a:solidFill>
                <a:latin typeface="+mn-lt"/>
              </a:defRPr>
            </a:lvl5pPr>
            <a:lvl6pPr marL="2286000" indent="0" algn="ctr" rtl="0" eaLnBrk="0" fontAlgn="base" hangingPunct="0">
              <a:spcBef>
                <a:spcPct val="20000"/>
              </a:spcBef>
              <a:spcAft>
                <a:spcPct val="0"/>
              </a:spcAft>
              <a:buNone/>
              <a:defRPr sz="1600">
                <a:solidFill>
                  <a:schemeClr val="tx1"/>
                </a:solidFill>
                <a:latin typeface="+mn-lt"/>
              </a:defRPr>
            </a:lvl6pPr>
            <a:lvl7pPr marL="2743200" indent="0" algn="ctr" rtl="0" eaLnBrk="0" fontAlgn="base" hangingPunct="0">
              <a:spcBef>
                <a:spcPct val="20000"/>
              </a:spcBef>
              <a:spcAft>
                <a:spcPct val="0"/>
              </a:spcAft>
              <a:buNone/>
              <a:defRPr sz="1600">
                <a:solidFill>
                  <a:schemeClr val="tx1"/>
                </a:solidFill>
                <a:latin typeface="+mn-lt"/>
              </a:defRPr>
            </a:lvl7pPr>
            <a:lvl8pPr marL="3200400" indent="0" algn="ctr" rtl="0" eaLnBrk="0" fontAlgn="base" hangingPunct="0">
              <a:spcBef>
                <a:spcPct val="20000"/>
              </a:spcBef>
              <a:spcAft>
                <a:spcPct val="0"/>
              </a:spcAft>
              <a:buNone/>
              <a:defRPr sz="1600">
                <a:solidFill>
                  <a:schemeClr val="tx1"/>
                </a:solidFill>
                <a:latin typeface="+mn-lt"/>
              </a:defRPr>
            </a:lvl8pPr>
            <a:lvl9pPr marL="3657600" indent="0" algn="ctr" rtl="0" eaLnBrk="0" fontAlgn="base" hangingPunct="0">
              <a:spcBef>
                <a:spcPct val="20000"/>
              </a:spcBef>
              <a:spcAft>
                <a:spcPct val="0"/>
              </a:spcAft>
              <a:buNone/>
              <a:defRPr sz="1600">
                <a:solidFill>
                  <a:schemeClr val="tx1"/>
                </a:solidFill>
                <a:latin typeface="+mn-lt"/>
              </a:defRPr>
            </a:lvl9pPr>
          </a:lstStyle>
          <a:p>
            <a:r>
              <a:rPr lang="en-US" altLang="ja-JP" sz="2000" kern="0" dirty="0"/>
              <a:t>Date</a:t>
            </a:r>
            <a:r>
              <a:rPr lang="en-US" altLang="ja-JP" sz="2000" kern="0"/>
              <a:t>:</a:t>
            </a:r>
            <a:r>
              <a:rPr lang="en-US" altLang="ja-JP" sz="2000" b="0" kern="0"/>
              <a:t> 2023-06-26</a:t>
            </a:r>
            <a:endParaRPr lang="en-US" altLang="ja-JP" sz="2000" b="0" kern="0" dirty="0"/>
          </a:p>
        </p:txBody>
      </p:sp>
      <p:sp>
        <p:nvSpPr>
          <p:cNvPr id="15" name="フッター プレースホルダー 5">
            <a:extLst>
              <a:ext uri="{FF2B5EF4-FFF2-40B4-BE49-F238E27FC236}">
                <a16:creationId xmlns:a16="http://schemas.microsoft.com/office/drawing/2014/main" id="{DCA76D14-4D5C-4408-A0CB-008625DDCED0}"/>
              </a:ext>
            </a:extLst>
          </p:cNvPr>
          <p:cNvSpPr>
            <a:spLocks noGrp="1"/>
          </p:cNvSpPr>
          <p:nvPr>
            <p:ph type="ftr" sz="quarter" idx="11"/>
          </p:nvPr>
        </p:nvSpPr>
        <p:spPr>
          <a:xfrm>
            <a:off x="5867400" y="6475413"/>
            <a:ext cx="2676526" cy="184666"/>
          </a:xfrm>
        </p:spPr>
        <p:txBody>
          <a:bodyPr/>
          <a:lstStyle/>
          <a:p>
            <a:pPr>
              <a:defRPr/>
            </a:pPr>
            <a:r>
              <a:rPr lang="fr-FR" dirty="0"/>
              <a:t>Kosuke Aio(Sony Corporation), et al.</a:t>
            </a:r>
            <a:endParaRPr lang="en-US" dirty="0"/>
          </a:p>
        </p:txBody>
      </p:sp>
      <p:sp>
        <p:nvSpPr>
          <p:cNvPr id="20" name="Rectangle 12">
            <a:extLst>
              <a:ext uri="{FF2B5EF4-FFF2-40B4-BE49-F238E27FC236}">
                <a16:creationId xmlns:a16="http://schemas.microsoft.com/office/drawing/2014/main" id="{6FB1D45C-FE40-4423-AD81-8EB50459C59F}"/>
              </a:ext>
            </a:extLst>
          </p:cNvPr>
          <p:cNvSpPr>
            <a:spLocks noChangeArrowheads="1"/>
          </p:cNvSpPr>
          <p:nvPr/>
        </p:nvSpPr>
        <p:spPr bwMode="auto">
          <a:xfrm>
            <a:off x="381000" y="272796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US" sz="2000" dirty="0"/>
              <a:t>Authors:</a:t>
            </a:r>
            <a:endParaRPr lang="en-US" sz="2000" b="0" dirty="0"/>
          </a:p>
        </p:txBody>
      </p:sp>
      <p:graphicFrame>
        <p:nvGraphicFramePr>
          <p:cNvPr id="5" name="表 4">
            <a:extLst>
              <a:ext uri="{FF2B5EF4-FFF2-40B4-BE49-F238E27FC236}">
                <a16:creationId xmlns:a16="http://schemas.microsoft.com/office/drawing/2014/main" id="{7C48123B-4159-3DE1-70B8-3857D406B262}"/>
              </a:ext>
            </a:extLst>
          </p:cNvPr>
          <p:cNvGraphicFramePr>
            <a:graphicFrameLocks noGrp="1"/>
          </p:cNvGraphicFramePr>
          <p:nvPr>
            <p:extLst>
              <p:ext uri="{D42A27DB-BD31-4B8C-83A1-F6EECF244321}">
                <p14:modId xmlns:p14="http://schemas.microsoft.com/office/powerpoint/2010/main" val="4102603604"/>
              </p:ext>
            </p:extLst>
          </p:nvPr>
        </p:nvGraphicFramePr>
        <p:xfrm>
          <a:off x="483361" y="3108960"/>
          <a:ext cx="8177277" cy="2560320"/>
        </p:xfrm>
        <a:graphic>
          <a:graphicData uri="http://schemas.openxmlformats.org/drawingml/2006/table">
            <a:tbl>
              <a:tblPr firstRow="1" bandRow="1">
                <a:tableStyleId>{5940675A-B579-460E-94D1-54222C63F5DA}</a:tableStyleId>
              </a:tblPr>
              <a:tblGrid>
                <a:gridCol w="2000568">
                  <a:extLst>
                    <a:ext uri="{9D8B030D-6E8A-4147-A177-3AD203B41FA5}">
                      <a16:colId xmlns:a16="http://schemas.microsoft.com/office/drawing/2014/main" val="20000"/>
                    </a:ext>
                  </a:extLst>
                </a:gridCol>
                <a:gridCol w="1589405">
                  <a:extLst>
                    <a:ext uri="{9D8B030D-6E8A-4147-A177-3AD203B41FA5}">
                      <a16:colId xmlns:a16="http://schemas.microsoft.com/office/drawing/2014/main" val="20001"/>
                    </a:ext>
                  </a:extLst>
                </a:gridCol>
                <a:gridCol w="895414">
                  <a:extLst>
                    <a:ext uri="{9D8B030D-6E8A-4147-A177-3AD203B41FA5}">
                      <a16:colId xmlns:a16="http://schemas.microsoft.com/office/drawing/2014/main" val="20002"/>
                    </a:ext>
                  </a:extLst>
                </a:gridCol>
                <a:gridCol w="738505">
                  <a:extLst>
                    <a:ext uri="{9D8B030D-6E8A-4147-A177-3AD203B41FA5}">
                      <a16:colId xmlns:a16="http://schemas.microsoft.com/office/drawing/2014/main" val="20003"/>
                    </a:ext>
                  </a:extLst>
                </a:gridCol>
                <a:gridCol w="2953385">
                  <a:extLst>
                    <a:ext uri="{9D8B030D-6E8A-4147-A177-3AD203B41FA5}">
                      <a16:colId xmlns:a16="http://schemas.microsoft.com/office/drawing/2014/main" val="20004"/>
                    </a:ext>
                  </a:extLst>
                </a:gridCol>
              </a:tblGrid>
              <a:tr h="279400">
                <a:tc>
                  <a:txBody>
                    <a:bodyPr/>
                    <a:lstStyle/>
                    <a:p>
                      <a:r>
                        <a:rPr kumimoji="1" lang="en-US" altLang="ja-JP" sz="1500" b="1" dirty="0"/>
                        <a:t>Name</a:t>
                      </a:r>
                      <a:endParaRPr kumimoji="1" lang="ja-JP" altLang="en-US" sz="1500" b="1" dirty="0"/>
                    </a:p>
                  </a:txBody>
                  <a:tcPr/>
                </a:tc>
                <a:tc>
                  <a:txBody>
                    <a:bodyPr/>
                    <a:lstStyle/>
                    <a:p>
                      <a:r>
                        <a:rPr kumimoji="1" lang="en-US" altLang="ja-JP" sz="1500" b="1" dirty="0"/>
                        <a:t>Company</a:t>
                      </a:r>
                      <a:endParaRPr kumimoji="1" lang="ja-JP" altLang="en-US" sz="1500" b="1" dirty="0"/>
                    </a:p>
                  </a:txBody>
                  <a:tcPr/>
                </a:tc>
                <a:tc>
                  <a:txBody>
                    <a:bodyPr/>
                    <a:lstStyle/>
                    <a:p>
                      <a:r>
                        <a:rPr kumimoji="1" lang="en-US" altLang="ja-JP" sz="1500" b="1" dirty="0"/>
                        <a:t>Address</a:t>
                      </a:r>
                      <a:endParaRPr kumimoji="1" lang="ja-JP" altLang="en-US" sz="1500" b="1" dirty="0"/>
                    </a:p>
                  </a:txBody>
                  <a:tcPr/>
                </a:tc>
                <a:tc>
                  <a:txBody>
                    <a:bodyPr/>
                    <a:lstStyle/>
                    <a:p>
                      <a:r>
                        <a:rPr kumimoji="1" lang="en-US" altLang="ja-JP" sz="1500" b="1" dirty="0"/>
                        <a:t>Phone</a:t>
                      </a:r>
                      <a:endParaRPr kumimoji="1" lang="ja-JP" altLang="en-US" sz="1500" b="1" dirty="0"/>
                    </a:p>
                  </a:txBody>
                  <a:tcPr/>
                </a:tc>
                <a:tc>
                  <a:txBody>
                    <a:bodyPr/>
                    <a:lstStyle/>
                    <a:p>
                      <a:r>
                        <a:rPr kumimoji="1" lang="en-US" altLang="ja-JP" sz="1500" b="1" dirty="0"/>
                        <a:t>Email</a:t>
                      </a:r>
                      <a:endParaRPr kumimoji="1" lang="ja-JP" altLang="en-US" sz="1500" b="1" dirty="0"/>
                    </a:p>
                  </a:txBody>
                  <a:tcPr/>
                </a:tc>
                <a:extLst>
                  <a:ext uri="{0D108BD9-81ED-4DB2-BD59-A6C34878D82A}">
                    <a16:rowId xmlns:a16="http://schemas.microsoft.com/office/drawing/2014/main" val="10000"/>
                  </a:ext>
                </a:extLst>
              </a:tr>
              <a:tr h="279400">
                <a:tc>
                  <a:txBody>
                    <a:bodyPr/>
                    <a:lstStyle/>
                    <a:p>
                      <a:r>
                        <a:rPr kumimoji="1" lang="en-US" altLang="ja-JP" sz="1500" dirty="0"/>
                        <a:t>Kosuke Aio</a:t>
                      </a:r>
                      <a:endParaRPr kumimoji="1" lang="ja-JP" altLang="en-US" sz="1500" dirty="0"/>
                    </a:p>
                  </a:txBody>
                  <a:tcPr anchor="ctr"/>
                </a:tc>
                <a:tc rowSpan="7">
                  <a:txBody>
                    <a:bodyPr/>
                    <a:lstStyle/>
                    <a:p>
                      <a:pPr algn="ctr"/>
                      <a:r>
                        <a:rPr kumimoji="1" lang="en-US" altLang="ja-JP" sz="1500" dirty="0"/>
                        <a:t>Sony</a:t>
                      </a:r>
                      <a:endParaRPr kumimoji="1" lang="ja-JP" altLang="en-US" sz="1500" dirty="0"/>
                    </a:p>
                  </a:txBody>
                  <a:tcPr anchor="ctr"/>
                </a:tc>
                <a:tc>
                  <a:txBody>
                    <a:bodyPr/>
                    <a:lstStyle/>
                    <a:p>
                      <a:endParaRPr kumimoji="1" lang="ja-JP" altLang="en-US" sz="1500"/>
                    </a:p>
                  </a:txBody>
                  <a:tcPr anchor="ctr"/>
                </a:tc>
                <a:tc>
                  <a:txBody>
                    <a:bodyPr/>
                    <a:lstStyle/>
                    <a:p>
                      <a:endParaRPr kumimoji="1" lang="ja-JP" altLang="en-US" sz="1500"/>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500" dirty="0"/>
                        <a:t>Kosuke.Aio@sony.com</a:t>
                      </a:r>
                      <a:endParaRPr kumimoji="1" lang="ja-JP" altLang="en-US" sz="1500" dirty="0"/>
                    </a:p>
                  </a:txBody>
                  <a:tcPr anchor="ctr"/>
                </a:tc>
                <a:extLst>
                  <a:ext uri="{0D108BD9-81ED-4DB2-BD59-A6C34878D82A}">
                    <a16:rowId xmlns:a16="http://schemas.microsoft.com/office/drawing/2014/main" val="10001"/>
                  </a:ext>
                </a:extLst>
              </a:tr>
              <a:tr h="2794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500" dirty="0"/>
                        <a:t>Yusuke</a:t>
                      </a:r>
                      <a:r>
                        <a:rPr kumimoji="1" lang="en-US" altLang="ja-JP" sz="1500" baseline="0" dirty="0"/>
                        <a:t> Tanaka</a:t>
                      </a:r>
                      <a:endParaRPr kumimoji="1" lang="ja-JP" altLang="en-US" sz="1500" dirty="0"/>
                    </a:p>
                  </a:txBody>
                  <a:tcPr anchor="ctr"/>
                </a:tc>
                <a:tc vMerge="1">
                  <a:txBody>
                    <a:bodyPr/>
                    <a:lstStyle/>
                    <a:p>
                      <a:endParaRPr kumimoji="1" lang="ja-JP" altLang="en-US"/>
                    </a:p>
                  </a:txBody>
                  <a:tcPr/>
                </a:tc>
                <a:tc>
                  <a:txBody>
                    <a:bodyPr/>
                    <a:lstStyle/>
                    <a:p>
                      <a:endParaRPr kumimoji="1" lang="ja-JP" altLang="en-US" sz="1500"/>
                    </a:p>
                  </a:txBody>
                  <a:tcPr anchor="ctr"/>
                </a:tc>
                <a:tc>
                  <a:txBody>
                    <a:bodyPr/>
                    <a:lstStyle/>
                    <a:p>
                      <a:endParaRPr kumimoji="1" lang="ja-JP" altLang="en-US" sz="1500"/>
                    </a:p>
                  </a:txBody>
                  <a:tcPr anchor="ctr"/>
                </a:tc>
                <a:tc>
                  <a:txBody>
                    <a:bodyPr/>
                    <a:lstStyle/>
                    <a:p>
                      <a:r>
                        <a:rPr kumimoji="1" lang="en-US" altLang="ja-JP" sz="1500" dirty="0"/>
                        <a:t>Yusuke.YT.Tanaka@sony.com</a:t>
                      </a:r>
                      <a:endParaRPr kumimoji="1" lang="ja-JP" altLang="en-US" sz="1500" dirty="0"/>
                    </a:p>
                  </a:txBody>
                  <a:tcPr anchor="ctr"/>
                </a:tc>
                <a:extLst>
                  <a:ext uri="{0D108BD9-81ED-4DB2-BD59-A6C34878D82A}">
                    <a16:rowId xmlns:a16="http://schemas.microsoft.com/office/drawing/2014/main" val="3057296503"/>
                  </a:ext>
                </a:extLst>
              </a:tr>
              <a:tr h="2794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500" dirty="0"/>
                        <a:t>Ryuichi Hirata</a:t>
                      </a:r>
                      <a:endParaRPr kumimoji="1" lang="ja-JP" altLang="en-US" sz="1500" dirty="0"/>
                    </a:p>
                  </a:txBody>
                  <a:tcPr anchor="ctr"/>
                </a:tc>
                <a:tc vMerge="1">
                  <a:txBody>
                    <a:bodyPr/>
                    <a:lstStyle/>
                    <a:p>
                      <a:endParaRPr kumimoji="1" lang="ja-JP" altLang="en-US"/>
                    </a:p>
                  </a:txBody>
                  <a:tcPr/>
                </a:tc>
                <a:tc>
                  <a:txBody>
                    <a:bodyPr/>
                    <a:lstStyle/>
                    <a:p>
                      <a:endParaRPr kumimoji="1" lang="ja-JP" altLang="en-US" sz="1500" dirty="0"/>
                    </a:p>
                  </a:txBody>
                  <a:tcPr anchor="ctr"/>
                </a:tc>
                <a:tc>
                  <a:txBody>
                    <a:bodyPr/>
                    <a:lstStyle/>
                    <a:p>
                      <a:endParaRPr kumimoji="1" lang="ja-JP" altLang="en-US" sz="1500" dirty="0"/>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500" dirty="0"/>
                        <a:t>Ryuichi.Hirata@sony.com</a:t>
                      </a:r>
                      <a:endParaRPr kumimoji="1" lang="ja-JP" altLang="en-US" sz="1500" dirty="0"/>
                    </a:p>
                  </a:txBody>
                  <a:tcPr anchor="ctr"/>
                </a:tc>
                <a:extLst>
                  <a:ext uri="{0D108BD9-81ED-4DB2-BD59-A6C34878D82A}">
                    <a16:rowId xmlns:a16="http://schemas.microsoft.com/office/drawing/2014/main" val="1773897951"/>
                  </a:ext>
                </a:extLst>
              </a:tr>
              <a:tr h="2794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500" dirty="0"/>
                        <a:t>Ken Tanaka</a:t>
                      </a:r>
                      <a:endParaRPr kumimoji="1" lang="ja-JP" altLang="en-US" sz="1500" dirty="0"/>
                    </a:p>
                  </a:txBody>
                  <a:tcPr anchor="ctr"/>
                </a:tc>
                <a:tc vMerge="1">
                  <a:txBody>
                    <a:bodyPr/>
                    <a:lstStyle/>
                    <a:p>
                      <a:endParaRPr kumimoji="1" lang="ja-JP" altLang="en-US" sz="1500" dirty="0"/>
                    </a:p>
                  </a:txBody>
                  <a:tcPr anchor="ctr"/>
                </a:tc>
                <a:tc>
                  <a:txBody>
                    <a:bodyPr/>
                    <a:lstStyle/>
                    <a:p>
                      <a:endParaRPr kumimoji="1" lang="ja-JP" altLang="en-US" sz="1500" dirty="0"/>
                    </a:p>
                  </a:txBody>
                  <a:tcPr anchor="ctr"/>
                </a:tc>
                <a:tc>
                  <a:txBody>
                    <a:bodyPr/>
                    <a:lstStyle/>
                    <a:p>
                      <a:endParaRPr kumimoji="1" lang="ja-JP" altLang="en-US" sz="1500" dirty="0"/>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500" dirty="0"/>
                        <a:t>Ken.A.Tanaka@sony.com</a:t>
                      </a:r>
                      <a:endParaRPr kumimoji="1" lang="ja-JP" altLang="en-US" sz="1500" dirty="0"/>
                    </a:p>
                  </a:txBody>
                  <a:tcPr anchor="ctr"/>
                </a:tc>
                <a:extLst>
                  <a:ext uri="{0D108BD9-81ED-4DB2-BD59-A6C34878D82A}">
                    <a16:rowId xmlns:a16="http://schemas.microsoft.com/office/drawing/2014/main" val="559786794"/>
                  </a:ext>
                </a:extLst>
              </a:tr>
              <a:tr h="2794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500" dirty="0"/>
                        <a:t>Thomas Handte</a:t>
                      </a:r>
                      <a:endParaRPr kumimoji="1" lang="ja-JP" altLang="en-US" sz="1500" dirty="0"/>
                    </a:p>
                  </a:txBody>
                  <a:tcPr anchor="ctr"/>
                </a:tc>
                <a:tc vMerge="1">
                  <a:txBody>
                    <a:bodyPr/>
                    <a:lstStyle/>
                    <a:p>
                      <a:endParaRPr kumimoji="1" lang="ja-JP" altLang="en-US" sz="1500" dirty="0"/>
                    </a:p>
                  </a:txBody>
                  <a:tcPr anchor="ctr"/>
                </a:tc>
                <a:tc>
                  <a:txBody>
                    <a:bodyPr/>
                    <a:lstStyle/>
                    <a:p>
                      <a:endParaRPr kumimoji="1" lang="ja-JP" altLang="en-US" sz="1500" dirty="0"/>
                    </a:p>
                  </a:txBody>
                  <a:tcPr anchor="ctr"/>
                </a:tc>
                <a:tc>
                  <a:txBody>
                    <a:bodyPr/>
                    <a:lstStyle/>
                    <a:p>
                      <a:endParaRPr kumimoji="1" lang="ja-JP" altLang="en-US" sz="1500" dirty="0"/>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500" dirty="0"/>
                        <a:t>Thomas.Handte@sony.com</a:t>
                      </a:r>
                      <a:endParaRPr kumimoji="1" lang="ja-JP" altLang="en-US" sz="1500" dirty="0"/>
                    </a:p>
                  </a:txBody>
                  <a:tcPr anchor="ctr"/>
                </a:tc>
                <a:extLst>
                  <a:ext uri="{0D108BD9-81ED-4DB2-BD59-A6C34878D82A}">
                    <a16:rowId xmlns:a16="http://schemas.microsoft.com/office/drawing/2014/main" val="2749921451"/>
                  </a:ext>
                </a:extLst>
              </a:tr>
              <a:tr h="2794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500" dirty="0"/>
                        <a:t>Dana Ciochina</a:t>
                      </a:r>
                    </a:p>
                  </a:txBody>
                  <a:tcPr anchor="ctr"/>
                </a:tc>
                <a:tc vMerge="1">
                  <a:txBody>
                    <a:bodyPr/>
                    <a:lstStyle/>
                    <a:p>
                      <a:endParaRPr kumimoji="1" lang="ja-JP" altLang="en-US" sz="1500" dirty="0"/>
                    </a:p>
                  </a:txBody>
                  <a:tcPr anchor="ctr"/>
                </a:tc>
                <a:tc>
                  <a:txBody>
                    <a:bodyPr/>
                    <a:lstStyle/>
                    <a:p>
                      <a:endParaRPr kumimoji="1" lang="ja-JP" altLang="en-US" sz="1500" dirty="0"/>
                    </a:p>
                  </a:txBody>
                  <a:tcPr anchor="ctr"/>
                </a:tc>
                <a:tc>
                  <a:txBody>
                    <a:bodyPr/>
                    <a:lstStyle/>
                    <a:p>
                      <a:endParaRPr kumimoji="1" lang="ja-JP" altLang="en-US" sz="1500" dirty="0"/>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500" dirty="0"/>
                        <a:t>Dana.Ciochina@sony.com</a:t>
                      </a:r>
                    </a:p>
                  </a:txBody>
                  <a:tcPr anchor="ctr"/>
                </a:tc>
                <a:extLst>
                  <a:ext uri="{0D108BD9-81ED-4DB2-BD59-A6C34878D82A}">
                    <a16:rowId xmlns:a16="http://schemas.microsoft.com/office/drawing/2014/main" val="1210946491"/>
                  </a:ext>
                </a:extLst>
              </a:tr>
              <a:tr h="2794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500" dirty="0"/>
                        <a:t>Daniel</a:t>
                      </a:r>
                      <a:r>
                        <a:rPr kumimoji="1" lang="ja-JP" altLang="en-US" sz="1500" dirty="0"/>
                        <a:t> </a:t>
                      </a:r>
                      <a:r>
                        <a:rPr kumimoji="1" lang="en-US" altLang="ja-JP" sz="1500" dirty="0"/>
                        <a:t>Verenzuela</a:t>
                      </a:r>
                    </a:p>
                  </a:txBody>
                  <a:tcPr anchor="ctr"/>
                </a:tc>
                <a:tc vMerge="1">
                  <a:txBody>
                    <a:bodyPr/>
                    <a:lstStyle/>
                    <a:p>
                      <a:pPr algn="ctr"/>
                      <a:endParaRPr kumimoji="1" lang="ja-JP" altLang="en-US" sz="1500" dirty="0"/>
                    </a:p>
                  </a:txBody>
                  <a:tcPr anchor="ctr"/>
                </a:tc>
                <a:tc>
                  <a:txBody>
                    <a:bodyPr/>
                    <a:lstStyle/>
                    <a:p>
                      <a:endParaRPr kumimoji="1" lang="ja-JP" altLang="en-US" sz="1500" dirty="0"/>
                    </a:p>
                  </a:txBody>
                  <a:tcPr anchor="ctr"/>
                </a:tc>
                <a:tc>
                  <a:txBody>
                    <a:bodyPr/>
                    <a:lstStyle/>
                    <a:p>
                      <a:endParaRPr kumimoji="1" lang="ja-JP" altLang="en-US" sz="1500" dirty="0"/>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500" dirty="0"/>
                        <a:t>Daniel.Verenzuela@sony.com</a:t>
                      </a:r>
                    </a:p>
                  </a:txBody>
                  <a:tcPr anchor="ctr"/>
                </a:tc>
                <a:extLst>
                  <a:ext uri="{0D108BD9-81ED-4DB2-BD59-A6C34878D82A}">
                    <a16:rowId xmlns:a16="http://schemas.microsoft.com/office/drawing/2014/main" val="1983001542"/>
                  </a:ext>
                </a:extLst>
              </a:tr>
            </a:tbl>
          </a:graphicData>
        </a:graphic>
      </p:graphicFrame>
    </p:spTree>
    <p:extLst>
      <p:ext uri="{BB962C8B-B14F-4D97-AF65-F5344CB8AC3E}">
        <p14:creationId xmlns:p14="http://schemas.microsoft.com/office/powerpoint/2010/main" val="199926772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a:extLst>
              <a:ext uri="{FF2B5EF4-FFF2-40B4-BE49-F238E27FC236}">
                <a16:creationId xmlns:a16="http://schemas.microsoft.com/office/drawing/2014/main" id="{38FE94B0-B603-4F3B-A7BE-7A2750F2234D}"/>
              </a:ext>
            </a:extLst>
          </p:cNvPr>
          <p:cNvSpPr>
            <a:spLocks noGrp="1"/>
          </p:cNvSpPr>
          <p:nvPr>
            <p:ph type="title"/>
          </p:nvPr>
        </p:nvSpPr>
        <p:spPr/>
        <p:txBody>
          <a:bodyPr/>
          <a:lstStyle/>
          <a:p>
            <a:r>
              <a:rPr kumimoji="1" lang="en-US" altLang="ja-JP" sz="2800" dirty="0">
                <a:solidFill>
                  <a:schemeClr val="tx1"/>
                </a:solidFill>
              </a:rPr>
              <a:t>Further Consideration Points</a:t>
            </a:r>
            <a:endParaRPr kumimoji="1" lang="ja-JP" altLang="en-US" sz="2800" dirty="0"/>
          </a:p>
        </p:txBody>
      </p:sp>
      <p:sp>
        <p:nvSpPr>
          <p:cNvPr id="5" name="スライド番号プレースホルダー 4">
            <a:extLst>
              <a:ext uri="{FF2B5EF4-FFF2-40B4-BE49-F238E27FC236}">
                <a16:creationId xmlns:a16="http://schemas.microsoft.com/office/drawing/2014/main" id="{9F8AF770-9228-492C-93DD-FF11A0DCC6E4}"/>
              </a:ext>
            </a:extLst>
          </p:cNvPr>
          <p:cNvSpPr>
            <a:spLocks noGrp="1"/>
          </p:cNvSpPr>
          <p:nvPr>
            <p:ph type="sldNum" sz="quarter" idx="12"/>
          </p:nvPr>
        </p:nvSpPr>
        <p:spPr/>
        <p:txBody>
          <a:bodyPr/>
          <a:lstStyle/>
          <a:p>
            <a:pPr>
              <a:defRPr/>
            </a:pPr>
            <a:r>
              <a:rPr lang="en-US" dirty="0"/>
              <a:t>Slide </a:t>
            </a:r>
            <a:fld id="{AA0DB6A0-3FAC-4C50-B855-05E2EFEC7C93}" type="slidenum">
              <a:rPr lang="en-US" smtClean="0"/>
              <a:pPr>
                <a:defRPr/>
              </a:pPr>
              <a:t>10</a:t>
            </a:fld>
            <a:endParaRPr lang="en-US" dirty="0"/>
          </a:p>
        </p:txBody>
      </p:sp>
      <p:sp>
        <p:nvSpPr>
          <p:cNvPr id="6" name="フッター プレースホルダー 5">
            <a:extLst>
              <a:ext uri="{FF2B5EF4-FFF2-40B4-BE49-F238E27FC236}">
                <a16:creationId xmlns:a16="http://schemas.microsoft.com/office/drawing/2014/main" id="{F11B8A9E-684C-4386-864A-63B987D90156}"/>
              </a:ext>
            </a:extLst>
          </p:cNvPr>
          <p:cNvSpPr>
            <a:spLocks noGrp="1"/>
          </p:cNvSpPr>
          <p:nvPr>
            <p:ph type="ftr" sz="quarter" idx="11"/>
          </p:nvPr>
        </p:nvSpPr>
        <p:spPr/>
        <p:txBody>
          <a:bodyPr/>
          <a:lstStyle/>
          <a:p>
            <a:pPr>
              <a:defRPr/>
            </a:pPr>
            <a:r>
              <a:rPr lang="fr-FR" dirty="0"/>
              <a:t>Kosuke Aio(Sony Corporation), et al.</a:t>
            </a:r>
            <a:endParaRPr lang="en-US" dirty="0"/>
          </a:p>
        </p:txBody>
      </p:sp>
      <p:sp>
        <p:nvSpPr>
          <p:cNvPr id="12" name="コンテンツ プレースホルダー 1">
            <a:extLst>
              <a:ext uri="{FF2B5EF4-FFF2-40B4-BE49-F238E27FC236}">
                <a16:creationId xmlns:a16="http://schemas.microsoft.com/office/drawing/2014/main" id="{19E25E3E-E215-4C51-8C45-3A76FCF4BE67}"/>
              </a:ext>
            </a:extLst>
          </p:cNvPr>
          <p:cNvSpPr>
            <a:spLocks noGrp="1"/>
          </p:cNvSpPr>
          <p:nvPr>
            <p:ph idx="1"/>
          </p:nvPr>
        </p:nvSpPr>
        <p:spPr>
          <a:xfrm>
            <a:off x="582332" y="1600200"/>
            <a:ext cx="8256867" cy="4572000"/>
          </a:xfrm>
        </p:spPr>
        <p:txBody>
          <a:bodyPr/>
          <a:lstStyle/>
          <a:p>
            <a:r>
              <a:rPr kumimoji="1" lang="en-US" altLang="ja-JP" sz="1800" dirty="0"/>
              <a:t>How to use Implicit/Explicit type?</a:t>
            </a:r>
          </a:p>
          <a:p>
            <a:pPr lvl="1"/>
            <a:r>
              <a:rPr kumimoji="1" lang="en-US" altLang="ja-JP" sz="1600" dirty="0"/>
              <a:t>When considering RF impairments of transceiver/receiver can be ignored</a:t>
            </a:r>
            <a:r>
              <a:rPr kumimoji="1" lang="ja-JP" altLang="en-US" sz="1600" dirty="0"/>
              <a:t> </a:t>
            </a:r>
            <a:r>
              <a:rPr kumimoji="1" lang="en-US" altLang="ja-JP" sz="1600" dirty="0"/>
              <a:t>(as</a:t>
            </a:r>
            <a:r>
              <a:rPr kumimoji="1" lang="ja-JP" altLang="en-US" sz="1600" dirty="0"/>
              <a:t> </a:t>
            </a:r>
            <a:r>
              <a:rPr kumimoji="1" lang="en-US" altLang="ja-JP" sz="1600" dirty="0"/>
              <a:t>symmetric</a:t>
            </a:r>
            <a:r>
              <a:rPr kumimoji="1" lang="ja-JP" altLang="en-US" sz="1600" dirty="0"/>
              <a:t> </a:t>
            </a:r>
            <a:r>
              <a:rPr kumimoji="1" lang="en-US" altLang="ja-JP" sz="1600" dirty="0"/>
              <a:t>link), we can use whichever type we prefer. </a:t>
            </a:r>
          </a:p>
          <a:p>
            <a:pPr lvl="1"/>
            <a:r>
              <a:rPr kumimoji="1" lang="en-US" altLang="ja-JP" sz="1600" dirty="0"/>
              <a:t>Otherwise, the measurement type should be selected based on the primary usage scenario</a:t>
            </a:r>
          </a:p>
          <a:p>
            <a:pPr lvl="2"/>
            <a:r>
              <a:rPr kumimoji="1" lang="en-US" altLang="ja-JP" sz="1600" dirty="0"/>
              <a:t>For example, when APs intend to</a:t>
            </a:r>
            <a:r>
              <a:rPr kumimoji="1" lang="ja-JP" altLang="en-US" sz="1600" dirty="0"/>
              <a:t> </a:t>
            </a:r>
            <a:r>
              <a:rPr kumimoji="1" lang="en-US" altLang="ja-JP" sz="1600" dirty="0"/>
              <a:t>use Coordinated SR in DL, they should measure RSSI/SNR of interference links using the Explicit type.</a:t>
            </a:r>
          </a:p>
          <a:p>
            <a:endParaRPr kumimoji="1" lang="en-US" altLang="ja-JP" sz="2000" dirty="0"/>
          </a:p>
          <a:p>
            <a:r>
              <a:rPr kumimoji="1" lang="en-US" altLang="ja-JP" sz="1800" dirty="0"/>
              <a:t>How to schedule Coordinated Measurement?</a:t>
            </a:r>
          </a:p>
          <a:p>
            <a:pPr lvl="1"/>
            <a:r>
              <a:rPr kumimoji="1" lang="en-US" altLang="ja-JP" sz="1600" dirty="0"/>
              <a:t>Even if Sharing AP (AP obtaining TXOP) sends Coordination Measurement Requests, OBSS APs may not receive or may not be able to respond to the request due to other ongoing communications within the BSSs.</a:t>
            </a:r>
          </a:p>
          <a:p>
            <a:pPr lvl="1"/>
            <a:r>
              <a:rPr kumimoji="1" lang="en-US" altLang="ja-JP" sz="1600" dirty="0"/>
              <a:t>To ensure effective Coordinated Measurement, it is advisable to pre-determine a service period by utilizing R-TWT or other means.</a:t>
            </a:r>
          </a:p>
          <a:p>
            <a:pPr lvl="2"/>
            <a:r>
              <a:rPr kumimoji="1" lang="en-US" altLang="ja-JP" sz="1600" dirty="0"/>
              <a:t>This will help in coordinating the measurement process among the APs and mitigating potential conflicts with ongoing transmissions.</a:t>
            </a:r>
            <a:endParaRPr kumimoji="1" lang="en-US" altLang="ja-JP" dirty="0"/>
          </a:p>
        </p:txBody>
      </p:sp>
    </p:spTree>
    <p:extLst>
      <p:ext uri="{BB962C8B-B14F-4D97-AF65-F5344CB8AC3E}">
        <p14:creationId xmlns:p14="http://schemas.microsoft.com/office/powerpoint/2010/main" val="420863476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ー 4">
            <a:extLst>
              <a:ext uri="{FF2B5EF4-FFF2-40B4-BE49-F238E27FC236}">
                <a16:creationId xmlns:a16="http://schemas.microsoft.com/office/drawing/2014/main" id="{26AA2B1C-94B7-46E8-A01C-D0057A31F31F}"/>
              </a:ext>
            </a:extLst>
          </p:cNvPr>
          <p:cNvSpPr>
            <a:spLocks noGrp="1"/>
          </p:cNvSpPr>
          <p:nvPr>
            <p:ph type="sldNum" sz="quarter" idx="12"/>
          </p:nvPr>
        </p:nvSpPr>
        <p:spPr/>
        <p:txBody>
          <a:bodyPr/>
          <a:lstStyle/>
          <a:p>
            <a:pPr>
              <a:defRPr/>
            </a:pPr>
            <a:r>
              <a:rPr lang="en-US"/>
              <a:t>Slide </a:t>
            </a:r>
            <a:fld id="{AA0DB6A0-3FAC-4C50-B855-05E2EFEC7C93}" type="slidenum">
              <a:rPr lang="en-US" smtClean="0"/>
              <a:pPr>
                <a:defRPr/>
              </a:pPr>
              <a:t>11</a:t>
            </a:fld>
            <a:endParaRPr lang="en-US" dirty="0"/>
          </a:p>
        </p:txBody>
      </p:sp>
      <p:sp>
        <p:nvSpPr>
          <p:cNvPr id="6" name="フッター プレースホルダー 5">
            <a:extLst>
              <a:ext uri="{FF2B5EF4-FFF2-40B4-BE49-F238E27FC236}">
                <a16:creationId xmlns:a16="http://schemas.microsoft.com/office/drawing/2014/main" id="{C605A886-BAE6-466F-8F06-A9652F266456}"/>
              </a:ext>
            </a:extLst>
          </p:cNvPr>
          <p:cNvSpPr>
            <a:spLocks noGrp="1"/>
          </p:cNvSpPr>
          <p:nvPr>
            <p:ph type="ftr" sz="quarter" idx="11"/>
          </p:nvPr>
        </p:nvSpPr>
        <p:spPr/>
        <p:txBody>
          <a:bodyPr/>
          <a:lstStyle/>
          <a:p>
            <a:pPr>
              <a:defRPr/>
            </a:pPr>
            <a:r>
              <a:rPr lang="fr-FR"/>
              <a:t>Kosuke Aio(Sony Corporation), et al.</a:t>
            </a:r>
            <a:endParaRPr lang="en-US" dirty="0"/>
          </a:p>
        </p:txBody>
      </p:sp>
      <p:sp>
        <p:nvSpPr>
          <p:cNvPr id="10" name="タイトル 2">
            <a:extLst>
              <a:ext uri="{FF2B5EF4-FFF2-40B4-BE49-F238E27FC236}">
                <a16:creationId xmlns:a16="http://schemas.microsoft.com/office/drawing/2014/main" id="{B7DC3008-6B7F-4107-B5C9-D0BF6DB6799E}"/>
              </a:ext>
            </a:extLst>
          </p:cNvPr>
          <p:cNvSpPr>
            <a:spLocks noGrp="1"/>
          </p:cNvSpPr>
          <p:nvPr>
            <p:ph type="title"/>
          </p:nvPr>
        </p:nvSpPr>
        <p:spPr>
          <a:xfrm>
            <a:off x="685800" y="685800"/>
            <a:ext cx="7772400" cy="1066800"/>
          </a:xfrm>
        </p:spPr>
        <p:txBody>
          <a:bodyPr/>
          <a:lstStyle/>
          <a:p>
            <a:r>
              <a:rPr kumimoji="1" lang="en-US" altLang="ja-JP" sz="2800" dirty="0"/>
              <a:t>Summary</a:t>
            </a:r>
            <a:endParaRPr kumimoji="1" lang="ja-JP" altLang="en-US" sz="2800" dirty="0"/>
          </a:p>
        </p:txBody>
      </p:sp>
      <p:sp>
        <p:nvSpPr>
          <p:cNvPr id="7" name="コンテンツ プレースホルダー 1">
            <a:extLst>
              <a:ext uri="{FF2B5EF4-FFF2-40B4-BE49-F238E27FC236}">
                <a16:creationId xmlns:a16="http://schemas.microsoft.com/office/drawing/2014/main" id="{6CA8546C-6478-4725-AE4C-E7A7E008D5D7}"/>
              </a:ext>
            </a:extLst>
          </p:cNvPr>
          <p:cNvSpPr>
            <a:spLocks noGrp="1"/>
          </p:cNvSpPr>
          <p:nvPr>
            <p:ph idx="1"/>
          </p:nvPr>
        </p:nvSpPr>
        <p:spPr>
          <a:xfrm>
            <a:off x="685800" y="1828799"/>
            <a:ext cx="7858126" cy="4646613"/>
          </a:xfrm>
        </p:spPr>
        <p:txBody>
          <a:bodyPr/>
          <a:lstStyle/>
          <a:p>
            <a:r>
              <a:rPr kumimoji="1" lang="en-US" altLang="ja-JP" sz="1800" dirty="0"/>
              <a:t>We proposed two coordinated measurement schemes to shorten measurement time.</a:t>
            </a:r>
          </a:p>
          <a:p>
            <a:pPr lvl="1"/>
            <a:r>
              <a:rPr kumimoji="1" lang="en-US" altLang="ja-JP" sz="1600" dirty="0"/>
              <a:t>Implicit Coordinated Measurement</a:t>
            </a:r>
          </a:p>
          <a:p>
            <a:pPr lvl="1"/>
            <a:r>
              <a:rPr kumimoji="1" lang="en-US" altLang="ja-JP" sz="1600" dirty="0"/>
              <a:t>Explicit Coordinated Measurement</a:t>
            </a:r>
          </a:p>
          <a:p>
            <a:endParaRPr kumimoji="1" lang="en-US" altLang="ja-JP" sz="2000" dirty="0"/>
          </a:p>
          <a:p>
            <a:r>
              <a:rPr kumimoji="1" lang="en-US" altLang="ja-JP" sz="1800" dirty="0"/>
              <a:t>According to the evaluation, both schemes can shorten measurement time substantially.</a:t>
            </a:r>
          </a:p>
          <a:p>
            <a:pPr lvl="1"/>
            <a:r>
              <a:rPr kumimoji="1" lang="en-US" altLang="ja-JP" sz="1600" dirty="0"/>
              <a:t>Both measurements were completed in 1ms.</a:t>
            </a:r>
          </a:p>
          <a:p>
            <a:pPr lvl="1"/>
            <a:r>
              <a:rPr kumimoji="1" lang="en-US" altLang="ja-JP" sz="1600" dirty="0"/>
              <a:t>Implicit has a shorter measurement time, and the difference between Implicit and Explicit becomes larger as the number of STAs becomes larger.</a:t>
            </a:r>
          </a:p>
          <a:p>
            <a:endParaRPr kumimoji="1" lang="en-US" altLang="ja-JP" sz="1800" dirty="0"/>
          </a:p>
          <a:p>
            <a:pPr lvl="1"/>
            <a:endParaRPr kumimoji="1" lang="en-US" altLang="ja-JP" sz="1400" dirty="0"/>
          </a:p>
        </p:txBody>
      </p:sp>
    </p:spTree>
    <p:extLst>
      <p:ext uri="{BB962C8B-B14F-4D97-AF65-F5344CB8AC3E}">
        <p14:creationId xmlns:p14="http://schemas.microsoft.com/office/powerpoint/2010/main" val="128520255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a:extLst>
              <a:ext uri="{FF2B5EF4-FFF2-40B4-BE49-F238E27FC236}">
                <a16:creationId xmlns:a16="http://schemas.microsoft.com/office/drawing/2014/main" id="{9EEE1DC0-5CB3-45C8-83EF-0198CD7AD217}"/>
              </a:ext>
            </a:extLst>
          </p:cNvPr>
          <p:cNvSpPr>
            <a:spLocks noGrp="1"/>
          </p:cNvSpPr>
          <p:nvPr>
            <p:ph idx="1"/>
          </p:nvPr>
        </p:nvSpPr>
        <p:spPr>
          <a:xfrm>
            <a:off x="685800" y="1981200"/>
            <a:ext cx="7772400" cy="4419600"/>
          </a:xfrm>
        </p:spPr>
        <p:txBody>
          <a:bodyPr/>
          <a:lstStyle/>
          <a:p>
            <a:pPr marL="0" indent="0">
              <a:buNone/>
            </a:pPr>
            <a:r>
              <a:rPr kumimoji="1" lang="en-US" altLang="ja-JP" sz="1800" b="0" dirty="0"/>
              <a:t>[1] Laurent Cariou (Intel), “UHR proposed PAR,” 23/0480r0, March 2023</a:t>
            </a:r>
          </a:p>
          <a:p>
            <a:pPr marL="0" indent="0">
              <a:buNone/>
            </a:pPr>
            <a:r>
              <a:rPr kumimoji="1" lang="en-US" altLang="ja-JP" sz="1800" b="0" dirty="0"/>
              <a:t>[2] Kosuke Aio (Sony Group Corporation), “Recap on Coordinated Spatial Reuse Operation,” 22/1822r0, November 2022.</a:t>
            </a:r>
          </a:p>
          <a:p>
            <a:pPr marL="0" indent="0">
              <a:buNone/>
            </a:pPr>
            <a:r>
              <a:rPr kumimoji="1" lang="en-US" altLang="ja-JP" sz="1800" b="0" dirty="0"/>
              <a:t>[3] Duncan Ho (Qualcomm), “Seamless Roaming for UHR,” 22/1910r1, January 2023</a:t>
            </a:r>
          </a:p>
          <a:p>
            <a:pPr marL="0" indent="0">
              <a:buNone/>
            </a:pPr>
            <a:r>
              <a:rPr kumimoji="1" lang="en-US" altLang="ja-JP" sz="1800" b="0" dirty="0"/>
              <a:t>[4] SunHee Baek (LG Electronics), “Coordinated R-TWT Protection in Multi-BSS,” 23/0771r0, May 2023</a:t>
            </a:r>
          </a:p>
          <a:p>
            <a:pPr marL="0" indent="0">
              <a:buNone/>
            </a:pPr>
            <a:endParaRPr kumimoji="1" lang="en-US" altLang="ja-JP" sz="1800" b="0" dirty="0"/>
          </a:p>
        </p:txBody>
      </p:sp>
      <p:sp>
        <p:nvSpPr>
          <p:cNvPr id="3" name="タイトル 2">
            <a:extLst>
              <a:ext uri="{FF2B5EF4-FFF2-40B4-BE49-F238E27FC236}">
                <a16:creationId xmlns:a16="http://schemas.microsoft.com/office/drawing/2014/main" id="{38FE94B0-B603-4F3B-A7BE-7A2750F2234D}"/>
              </a:ext>
            </a:extLst>
          </p:cNvPr>
          <p:cNvSpPr>
            <a:spLocks noGrp="1"/>
          </p:cNvSpPr>
          <p:nvPr>
            <p:ph type="title"/>
          </p:nvPr>
        </p:nvSpPr>
        <p:spPr/>
        <p:txBody>
          <a:bodyPr/>
          <a:lstStyle/>
          <a:p>
            <a:r>
              <a:rPr kumimoji="1" lang="en-US" altLang="ja-JP" sz="2800" dirty="0"/>
              <a:t>Reference</a:t>
            </a:r>
            <a:endParaRPr kumimoji="1" lang="ja-JP" altLang="en-US" sz="2800" dirty="0"/>
          </a:p>
        </p:txBody>
      </p:sp>
      <p:sp>
        <p:nvSpPr>
          <p:cNvPr id="5" name="スライド番号プレースホルダー 4">
            <a:extLst>
              <a:ext uri="{FF2B5EF4-FFF2-40B4-BE49-F238E27FC236}">
                <a16:creationId xmlns:a16="http://schemas.microsoft.com/office/drawing/2014/main" id="{9F8AF770-9228-492C-93DD-FF11A0DCC6E4}"/>
              </a:ext>
            </a:extLst>
          </p:cNvPr>
          <p:cNvSpPr>
            <a:spLocks noGrp="1"/>
          </p:cNvSpPr>
          <p:nvPr>
            <p:ph type="sldNum" sz="quarter" idx="12"/>
          </p:nvPr>
        </p:nvSpPr>
        <p:spPr/>
        <p:txBody>
          <a:bodyPr/>
          <a:lstStyle/>
          <a:p>
            <a:pPr>
              <a:defRPr/>
            </a:pPr>
            <a:r>
              <a:rPr lang="en-US"/>
              <a:t>Slide </a:t>
            </a:r>
            <a:fld id="{AA0DB6A0-3FAC-4C50-B855-05E2EFEC7C93}" type="slidenum">
              <a:rPr lang="en-US" smtClean="0"/>
              <a:pPr>
                <a:defRPr/>
              </a:pPr>
              <a:t>12</a:t>
            </a:fld>
            <a:endParaRPr lang="en-US" dirty="0"/>
          </a:p>
        </p:txBody>
      </p:sp>
      <p:sp>
        <p:nvSpPr>
          <p:cNvPr id="6" name="フッター プレースホルダー 5">
            <a:extLst>
              <a:ext uri="{FF2B5EF4-FFF2-40B4-BE49-F238E27FC236}">
                <a16:creationId xmlns:a16="http://schemas.microsoft.com/office/drawing/2014/main" id="{F11B8A9E-684C-4386-864A-63B987D90156}"/>
              </a:ext>
            </a:extLst>
          </p:cNvPr>
          <p:cNvSpPr>
            <a:spLocks noGrp="1"/>
          </p:cNvSpPr>
          <p:nvPr>
            <p:ph type="ftr" sz="quarter" idx="11"/>
          </p:nvPr>
        </p:nvSpPr>
        <p:spPr/>
        <p:txBody>
          <a:bodyPr/>
          <a:lstStyle/>
          <a:p>
            <a:pPr>
              <a:defRPr/>
            </a:pPr>
            <a:r>
              <a:rPr lang="fr-FR"/>
              <a:t>Kosuke Aio(Sony Corporation), et al.</a:t>
            </a:r>
            <a:endParaRPr lang="en-US" dirty="0"/>
          </a:p>
        </p:txBody>
      </p:sp>
    </p:spTree>
    <p:extLst>
      <p:ext uri="{BB962C8B-B14F-4D97-AF65-F5344CB8AC3E}">
        <p14:creationId xmlns:p14="http://schemas.microsoft.com/office/powerpoint/2010/main" val="244197837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a:extLst>
              <a:ext uri="{FF2B5EF4-FFF2-40B4-BE49-F238E27FC236}">
                <a16:creationId xmlns:a16="http://schemas.microsoft.com/office/drawing/2014/main" id="{D182F576-D872-4AAA-BF4E-6E669E0910C6}"/>
              </a:ext>
            </a:extLst>
          </p:cNvPr>
          <p:cNvSpPr>
            <a:spLocks noGrp="1"/>
          </p:cNvSpPr>
          <p:nvPr>
            <p:ph type="title"/>
          </p:nvPr>
        </p:nvSpPr>
        <p:spPr/>
        <p:txBody>
          <a:bodyPr/>
          <a:lstStyle/>
          <a:p>
            <a:r>
              <a:rPr kumimoji="1" lang="en-US" altLang="ja-JP" dirty="0"/>
              <a:t>SP</a:t>
            </a:r>
            <a:endParaRPr kumimoji="1" lang="ja-JP" altLang="en-US" dirty="0"/>
          </a:p>
        </p:txBody>
      </p:sp>
      <p:sp>
        <p:nvSpPr>
          <p:cNvPr id="4" name="スライド番号プレースホルダー 3">
            <a:extLst>
              <a:ext uri="{FF2B5EF4-FFF2-40B4-BE49-F238E27FC236}">
                <a16:creationId xmlns:a16="http://schemas.microsoft.com/office/drawing/2014/main" id="{B9FE2DA9-A3C3-4C09-AFF0-B4F69922FC2F}"/>
              </a:ext>
            </a:extLst>
          </p:cNvPr>
          <p:cNvSpPr>
            <a:spLocks noGrp="1"/>
          </p:cNvSpPr>
          <p:nvPr>
            <p:ph type="sldNum" sz="quarter" idx="12"/>
          </p:nvPr>
        </p:nvSpPr>
        <p:spPr/>
        <p:txBody>
          <a:bodyPr/>
          <a:lstStyle/>
          <a:p>
            <a:pPr>
              <a:defRPr/>
            </a:pPr>
            <a:r>
              <a:rPr lang="en-US"/>
              <a:t>Slide </a:t>
            </a:r>
            <a:fld id="{AA0DB6A0-3FAC-4C50-B855-05E2EFEC7C93}" type="slidenum">
              <a:rPr lang="en-US" smtClean="0"/>
              <a:pPr>
                <a:defRPr/>
              </a:pPr>
              <a:t>13</a:t>
            </a:fld>
            <a:endParaRPr lang="en-US" dirty="0"/>
          </a:p>
        </p:txBody>
      </p:sp>
      <p:sp>
        <p:nvSpPr>
          <p:cNvPr id="5" name="フッター プレースホルダー 4">
            <a:extLst>
              <a:ext uri="{FF2B5EF4-FFF2-40B4-BE49-F238E27FC236}">
                <a16:creationId xmlns:a16="http://schemas.microsoft.com/office/drawing/2014/main" id="{5E587E44-ED3E-45B0-9448-8D5C3401FF32}"/>
              </a:ext>
            </a:extLst>
          </p:cNvPr>
          <p:cNvSpPr>
            <a:spLocks noGrp="1"/>
          </p:cNvSpPr>
          <p:nvPr>
            <p:ph type="ftr" sz="quarter" idx="11"/>
          </p:nvPr>
        </p:nvSpPr>
        <p:spPr/>
        <p:txBody>
          <a:bodyPr/>
          <a:lstStyle/>
          <a:p>
            <a:pPr>
              <a:defRPr/>
            </a:pPr>
            <a:r>
              <a:rPr lang="fr-FR"/>
              <a:t>Kosuke Aio(Sony Corporation), et al.</a:t>
            </a:r>
            <a:endParaRPr lang="en-US" dirty="0"/>
          </a:p>
        </p:txBody>
      </p:sp>
      <p:sp>
        <p:nvSpPr>
          <p:cNvPr id="6" name="コンテンツ プレースホルダー 1">
            <a:extLst>
              <a:ext uri="{FF2B5EF4-FFF2-40B4-BE49-F238E27FC236}">
                <a16:creationId xmlns:a16="http://schemas.microsoft.com/office/drawing/2014/main" id="{285BA569-B14F-425C-A7C7-369AB08ED4EF}"/>
              </a:ext>
            </a:extLst>
          </p:cNvPr>
          <p:cNvSpPr>
            <a:spLocks noGrp="1"/>
          </p:cNvSpPr>
          <p:nvPr>
            <p:ph idx="1"/>
          </p:nvPr>
        </p:nvSpPr>
        <p:spPr>
          <a:xfrm>
            <a:off x="685800" y="1981200"/>
            <a:ext cx="7772400" cy="4114800"/>
          </a:xfrm>
        </p:spPr>
        <p:txBody>
          <a:bodyPr/>
          <a:lstStyle/>
          <a:p>
            <a:r>
              <a:rPr kumimoji="1" lang="en-US" altLang="ja-JP" dirty="0"/>
              <a:t>Do you agree “Coordinated Measurement” as UHR/</a:t>
            </a:r>
            <a:r>
              <a:rPr kumimoji="1" lang="en-US" altLang="ja-JP" dirty="0" err="1"/>
              <a:t>TGbn’s</a:t>
            </a:r>
            <a:r>
              <a:rPr kumimoji="1" lang="en-US" altLang="ja-JP" dirty="0"/>
              <a:t> feature?</a:t>
            </a:r>
          </a:p>
          <a:p>
            <a:pPr lvl="1"/>
            <a:r>
              <a:rPr kumimoji="1" lang="en-US" altLang="ja-JP" dirty="0"/>
              <a:t>Coordinated Measurement is the cooperative procedure about transmission/observation of test signals and sharing measurement results among multiple APs.</a:t>
            </a:r>
          </a:p>
          <a:p>
            <a:pPr lvl="1"/>
            <a:endParaRPr kumimoji="1" lang="en-US" altLang="ja-JP" dirty="0"/>
          </a:p>
          <a:p>
            <a:pPr lvl="1"/>
            <a:r>
              <a:rPr kumimoji="1" lang="en-US" altLang="ja-JP" dirty="0"/>
              <a:t>Yes</a:t>
            </a:r>
          </a:p>
          <a:p>
            <a:pPr lvl="1"/>
            <a:r>
              <a:rPr kumimoji="1" lang="en-US" altLang="ja-JP" dirty="0"/>
              <a:t>No</a:t>
            </a:r>
          </a:p>
          <a:p>
            <a:pPr lvl="1"/>
            <a:r>
              <a:rPr kumimoji="1" lang="en-US" altLang="ja-JP" dirty="0"/>
              <a:t>Abstain</a:t>
            </a:r>
          </a:p>
        </p:txBody>
      </p:sp>
    </p:spTree>
    <p:extLst>
      <p:ext uri="{BB962C8B-B14F-4D97-AF65-F5344CB8AC3E}">
        <p14:creationId xmlns:p14="http://schemas.microsoft.com/office/powerpoint/2010/main" val="49677214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図 3" descr="グラフ, 折れ線グラフ&#10;&#10;自動的に生成された説明">
            <a:extLst>
              <a:ext uri="{FF2B5EF4-FFF2-40B4-BE49-F238E27FC236}">
                <a16:creationId xmlns:a16="http://schemas.microsoft.com/office/drawing/2014/main" id="{37035767-BB1D-409C-A1C4-CD034DC52B0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568075" y="3404623"/>
            <a:ext cx="4084054" cy="3063041"/>
          </a:xfrm>
          <a:prstGeom prst="rect">
            <a:avLst/>
          </a:prstGeom>
        </p:spPr>
      </p:pic>
      <p:sp>
        <p:nvSpPr>
          <p:cNvPr id="3" name="タイトル 2">
            <a:extLst>
              <a:ext uri="{FF2B5EF4-FFF2-40B4-BE49-F238E27FC236}">
                <a16:creationId xmlns:a16="http://schemas.microsoft.com/office/drawing/2014/main" id="{38FE94B0-B603-4F3B-A7BE-7A2750F2234D}"/>
              </a:ext>
            </a:extLst>
          </p:cNvPr>
          <p:cNvSpPr>
            <a:spLocks noGrp="1"/>
          </p:cNvSpPr>
          <p:nvPr>
            <p:ph type="title"/>
          </p:nvPr>
        </p:nvSpPr>
        <p:spPr/>
        <p:txBody>
          <a:bodyPr/>
          <a:lstStyle/>
          <a:p>
            <a:r>
              <a:rPr kumimoji="1" lang="en-US" altLang="ja-JP" sz="2800" dirty="0">
                <a:solidFill>
                  <a:schemeClr val="tx1"/>
                </a:solidFill>
              </a:rPr>
              <a:t>Appendix</a:t>
            </a:r>
            <a:endParaRPr kumimoji="1" lang="ja-JP" altLang="en-US" sz="2800" dirty="0"/>
          </a:p>
        </p:txBody>
      </p:sp>
      <p:sp>
        <p:nvSpPr>
          <p:cNvPr id="5" name="スライド番号プレースホルダー 4">
            <a:extLst>
              <a:ext uri="{FF2B5EF4-FFF2-40B4-BE49-F238E27FC236}">
                <a16:creationId xmlns:a16="http://schemas.microsoft.com/office/drawing/2014/main" id="{9F8AF770-9228-492C-93DD-FF11A0DCC6E4}"/>
              </a:ext>
            </a:extLst>
          </p:cNvPr>
          <p:cNvSpPr>
            <a:spLocks noGrp="1"/>
          </p:cNvSpPr>
          <p:nvPr>
            <p:ph type="sldNum" sz="quarter" idx="12"/>
          </p:nvPr>
        </p:nvSpPr>
        <p:spPr/>
        <p:txBody>
          <a:bodyPr/>
          <a:lstStyle/>
          <a:p>
            <a:pPr>
              <a:defRPr/>
            </a:pPr>
            <a:r>
              <a:rPr lang="en-US" dirty="0"/>
              <a:t>Slide </a:t>
            </a:r>
            <a:fld id="{AA0DB6A0-3FAC-4C50-B855-05E2EFEC7C93}" type="slidenum">
              <a:rPr lang="en-US" smtClean="0"/>
              <a:pPr>
                <a:defRPr/>
              </a:pPr>
              <a:t>14</a:t>
            </a:fld>
            <a:endParaRPr lang="en-US" dirty="0"/>
          </a:p>
        </p:txBody>
      </p:sp>
      <p:sp>
        <p:nvSpPr>
          <p:cNvPr id="6" name="フッター プレースホルダー 5">
            <a:extLst>
              <a:ext uri="{FF2B5EF4-FFF2-40B4-BE49-F238E27FC236}">
                <a16:creationId xmlns:a16="http://schemas.microsoft.com/office/drawing/2014/main" id="{F11B8A9E-684C-4386-864A-63B987D90156}"/>
              </a:ext>
            </a:extLst>
          </p:cNvPr>
          <p:cNvSpPr>
            <a:spLocks noGrp="1"/>
          </p:cNvSpPr>
          <p:nvPr>
            <p:ph type="ftr" sz="quarter" idx="11"/>
          </p:nvPr>
        </p:nvSpPr>
        <p:spPr/>
        <p:txBody>
          <a:bodyPr/>
          <a:lstStyle/>
          <a:p>
            <a:pPr>
              <a:defRPr/>
            </a:pPr>
            <a:r>
              <a:rPr lang="fr-FR" dirty="0"/>
              <a:t>Kosuke Aio(Sony Corporation), et al.</a:t>
            </a:r>
            <a:endParaRPr lang="en-US" dirty="0"/>
          </a:p>
        </p:txBody>
      </p:sp>
      <p:sp>
        <p:nvSpPr>
          <p:cNvPr id="12" name="コンテンツ プレースホルダー 1">
            <a:extLst>
              <a:ext uri="{FF2B5EF4-FFF2-40B4-BE49-F238E27FC236}">
                <a16:creationId xmlns:a16="http://schemas.microsoft.com/office/drawing/2014/main" id="{19E25E3E-E215-4C51-8C45-3A76FCF4BE67}"/>
              </a:ext>
            </a:extLst>
          </p:cNvPr>
          <p:cNvSpPr>
            <a:spLocks noGrp="1"/>
          </p:cNvSpPr>
          <p:nvPr>
            <p:ph idx="1"/>
          </p:nvPr>
        </p:nvSpPr>
        <p:spPr>
          <a:xfrm>
            <a:off x="582332" y="1600200"/>
            <a:ext cx="8256867" cy="4114800"/>
          </a:xfrm>
        </p:spPr>
        <p:txBody>
          <a:bodyPr/>
          <a:lstStyle/>
          <a:p>
            <a:r>
              <a:rPr kumimoji="1" lang="en-US" altLang="ja-JP" sz="1800" dirty="0"/>
              <a:t>Simulation of RSSI measurement by HE TB feedback NDP</a:t>
            </a:r>
          </a:p>
          <a:p>
            <a:pPr lvl="1"/>
            <a:r>
              <a:rPr kumimoji="1" lang="en-US" altLang="ja-JP" sz="1600" dirty="0"/>
              <a:t>Parameter</a:t>
            </a:r>
          </a:p>
          <a:p>
            <a:pPr lvl="2"/>
            <a:r>
              <a:rPr kumimoji="1" lang="en-US" altLang="ja-JP" sz="1400" dirty="0"/>
              <a:t>Channel Model: </a:t>
            </a:r>
            <a:r>
              <a:rPr kumimoji="1" lang="en-US" altLang="ja-JP" sz="1400" dirty="0" err="1"/>
              <a:t>TGac_D</a:t>
            </a:r>
            <a:r>
              <a:rPr kumimoji="1" lang="en-US" altLang="ja-JP" sz="1400" dirty="0"/>
              <a:t> NLOS</a:t>
            </a:r>
          </a:p>
          <a:p>
            <a:pPr lvl="2"/>
            <a:r>
              <a:rPr kumimoji="1" lang="en-US" altLang="ja-JP" sz="1400" dirty="0"/>
              <a:t>(Freq, BW) = (5180MHz, 20MHz)</a:t>
            </a:r>
          </a:p>
          <a:p>
            <a:pPr lvl="1"/>
            <a:r>
              <a:rPr kumimoji="1" lang="en-US" altLang="ja-JP" sz="1600" dirty="0"/>
              <a:t>RSSI difference = Real RSSI – Estimated RSSI</a:t>
            </a:r>
          </a:p>
          <a:p>
            <a:pPr lvl="2"/>
            <a:r>
              <a:rPr kumimoji="1" lang="en-US" altLang="ja-JP" sz="1400" dirty="0"/>
              <a:t>Real RSSI is calculated from 252 subcarriers [-126:126] .</a:t>
            </a:r>
          </a:p>
          <a:p>
            <a:pPr lvl="2"/>
            <a:r>
              <a:rPr kumimoji="1" lang="en-US" altLang="ja-JP" sz="1400" dirty="0"/>
              <a:t>Estimated RSSI is calculated from 6 subcarriers [-113,-77,-41,6,42,78].</a:t>
            </a:r>
          </a:p>
        </p:txBody>
      </p:sp>
    </p:spTree>
    <p:extLst>
      <p:ext uri="{BB962C8B-B14F-4D97-AF65-F5344CB8AC3E}">
        <p14:creationId xmlns:p14="http://schemas.microsoft.com/office/powerpoint/2010/main" val="36204336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a:extLst>
              <a:ext uri="{FF2B5EF4-FFF2-40B4-BE49-F238E27FC236}">
                <a16:creationId xmlns:a16="http://schemas.microsoft.com/office/drawing/2014/main" id="{F41E165D-3EE4-4DB6-819B-3A684CE3F729}"/>
              </a:ext>
            </a:extLst>
          </p:cNvPr>
          <p:cNvSpPr>
            <a:spLocks noGrp="1"/>
          </p:cNvSpPr>
          <p:nvPr>
            <p:ph idx="1"/>
          </p:nvPr>
        </p:nvSpPr>
        <p:spPr>
          <a:xfrm>
            <a:off x="685800" y="1828800"/>
            <a:ext cx="7772400" cy="4419600"/>
          </a:xfrm>
        </p:spPr>
        <p:txBody>
          <a:bodyPr/>
          <a:lstStyle/>
          <a:p>
            <a:r>
              <a:rPr kumimoji="1" lang="en-US" altLang="ja-JP" sz="1800" dirty="0"/>
              <a:t>Scenario of overlapping BSS scenario is </a:t>
            </a:r>
            <a:r>
              <a:rPr kumimoji="1" lang="en-US" altLang="ja-JP" sz="1800" dirty="0" err="1"/>
              <a:t>TGbn</a:t>
            </a:r>
            <a:r>
              <a:rPr kumimoji="1" lang="en-US" altLang="ja-JP" sz="1800" dirty="0"/>
              <a:t> PAR scope [1].</a:t>
            </a:r>
          </a:p>
          <a:p>
            <a:endParaRPr kumimoji="1" lang="en-US" altLang="ja-JP" sz="1800" dirty="0"/>
          </a:p>
          <a:p>
            <a:r>
              <a:rPr kumimoji="1" lang="en-US" altLang="ja-JP" sz="1800" dirty="0"/>
              <a:t>Some features need to measure link quality (such as RSSI/SNR) among multiple BSSs. For example,</a:t>
            </a:r>
          </a:p>
          <a:p>
            <a:pPr lvl="1"/>
            <a:r>
              <a:rPr kumimoji="1" lang="en-US" altLang="ja-JP" sz="1600" b="1" dirty="0"/>
              <a:t>Coordinated Spatial Reuse </a:t>
            </a:r>
            <a:r>
              <a:rPr kumimoji="1" lang="en-US" altLang="ja-JP" sz="1600" dirty="0"/>
              <a:t>can improve system throughput and latency by using RSSI/SNR between STA and OBSS APs to calculate the appropriate Tx power for multiple APs [2].</a:t>
            </a:r>
          </a:p>
          <a:p>
            <a:pPr lvl="1"/>
            <a:r>
              <a:rPr kumimoji="1" lang="en-US" altLang="ja-JP" sz="1600" b="1" dirty="0"/>
              <a:t>Seamless Roaming </a:t>
            </a:r>
            <a:r>
              <a:rPr kumimoji="1" lang="en-US" altLang="ja-JP" sz="1600" dirty="0"/>
              <a:t>can maintain good link quality without interruption of data transmission by performing appropriate transitions using RSSI/SNR between STA and OBSS APs [3].</a:t>
            </a:r>
          </a:p>
          <a:p>
            <a:pPr lvl="1"/>
            <a:r>
              <a:rPr kumimoji="1" lang="en-US" altLang="ja-JP" sz="1600" b="1" dirty="0"/>
              <a:t>Coordinated R-TWT </a:t>
            </a:r>
            <a:r>
              <a:rPr kumimoji="1" lang="en-US" altLang="ja-JP" sz="1600" dirty="0"/>
              <a:t>can protect emergency data communication with STA which observes high interference from OBSS AP/STA [4].</a:t>
            </a:r>
          </a:p>
          <a:p>
            <a:pPr lvl="1"/>
            <a:endParaRPr kumimoji="1" lang="en-US" altLang="ja-JP" sz="1800" dirty="0"/>
          </a:p>
          <a:p>
            <a:r>
              <a:rPr kumimoji="1" lang="en-US" altLang="ja-JP" sz="1800" dirty="0"/>
              <a:t>In this contribution, we propose “coordinated measurement” schemes to collect all the necessary information for the above features in a short time.</a:t>
            </a:r>
          </a:p>
          <a:p>
            <a:endParaRPr kumimoji="1" lang="en-US" altLang="ja-JP" sz="1800" dirty="0"/>
          </a:p>
        </p:txBody>
      </p:sp>
      <p:sp>
        <p:nvSpPr>
          <p:cNvPr id="3" name="タイトル 2">
            <a:extLst>
              <a:ext uri="{FF2B5EF4-FFF2-40B4-BE49-F238E27FC236}">
                <a16:creationId xmlns:a16="http://schemas.microsoft.com/office/drawing/2014/main" id="{E1CE9585-D7EC-454F-B779-982576D5D04C}"/>
              </a:ext>
            </a:extLst>
          </p:cNvPr>
          <p:cNvSpPr>
            <a:spLocks noGrp="1"/>
          </p:cNvSpPr>
          <p:nvPr>
            <p:ph type="title"/>
          </p:nvPr>
        </p:nvSpPr>
        <p:spPr/>
        <p:txBody>
          <a:bodyPr/>
          <a:lstStyle/>
          <a:p>
            <a:r>
              <a:rPr kumimoji="1" lang="en-US" altLang="ja-JP" sz="2800" dirty="0"/>
              <a:t>Introduction</a:t>
            </a:r>
            <a:endParaRPr kumimoji="1" lang="ja-JP" altLang="en-US" sz="2800" dirty="0"/>
          </a:p>
        </p:txBody>
      </p:sp>
      <p:sp>
        <p:nvSpPr>
          <p:cNvPr id="5" name="スライド番号プレースホルダー 4">
            <a:extLst>
              <a:ext uri="{FF2B5EF4-FFF2-40B4-BE49-F238E27FC236}">
                <a16:creationId xmlns:a16="http://schemas.microsoft.com/office/drawing/2014/main" id="{BF898CAF-B6F3-4619-9119-452589D6CF01}"/>
              </a:ext>
            </a:extLst>
          </p:cNvPr>
          <p:cNvSpPr>
            <a:spLocks noGrp="1"/>
          </p:cNvSpPr>
          <p:nvPr>
            <p:ph type="sldNum" sz="quarter" idx="12"/>
          </p:nvPr>
        </p:nvSpPr>
        <p:spPr/>
        <p:txBody>
          <a:bodyPr/>
          <a:lstStyle/>
          <a:p>
            <a:pPr>
              <a:defRPr/>
            </a:pPr>
            <a:r>
              <a:rPr lang="en-US" dirty="0"/>
              <a:t>Slide </a:t>
            </a:r>
            <a:fld id="{AA0DB6A0-3FAC-4C50-B855-05E2EFEC7C93}" type="slidenum">
              <a:rPr lang="en-US" smtClean="0"/>
              <a:pPr>
                <a:defRPr/>
              </a:pPr>
              <a:t>2</a:t>
            </a:fld>
            <a:endParaRPr lang="en-US" dirty="0"/>
          </a:p>
        </p:txBody>
      </p:sp>
      <p:sp>
        <p:nvSpPr>
          <p:cNvPr id="6" name="フッター プレースホルダー 5">
            <a:extLst>
              <a:ext uri="{FF2B5EF4-FFF2-40B4-BE49-F238E27FC236}">
                <a16:creationId xmlns:a16="http://schemas.microsoft.com/office/drawing/2014/main" id="{5A972597-5914-42A4-8C71-11AE2874E5FB}"/>
              </a:ext>
            </a:extLst>
          </p:cNvPr>
          <p:cNvSpPr>
            <a:spLocks noGrp="1"/>
          </p:cNvSpPr>
          <p:nvPr>
            <p:ph type="ftr" sz="quarter" idx="11"/>
          </p:nvPr>
        </p:nvSpPr>
        <p:spPr/>
        <p:txBody>
          <a:bodyPr/>
          <a:lstStyle/>
          <a:p>
            <a:pPr>
              <a:defRPr/>
            </a:pPr>
            <a:r>
              <a:rPr lang="fr-FR" dirty="0"/>
              <a:t>Kosuke Aio(Sony Corporation), et al.</a:t>
            </a:r>
            <a:endParaRPr lang="en-US" dirty="0"/>
          </a:p>
        </p:txBody>
      </p:sp>
    </p:spTree>
    <p:extLst>
      <p:ext uri="{BB962C8B-B14F-4D97-AF65-F5344CB8AC3E}">
        <p14:creationId xmlns:p14="http://schemas.microsoft.com/office/powerpoint/2010/main" val="31550805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a:extLst>
              <a:ext uri="{FF2B5EF4-FFF2-40B4-BE49-F238E27FC236}">
                <a16:creationId xmlns:a16="http://schemas.microsoft.com/office/drawing/2014/main" id="{38FE94B0-B603-4F3B-A7BE-7A2750F2234D}"/>
              </a:ext>
            </a:extLst>
          </p:cNvPr>
          <p:cNvSpPr>
            <a:spLocks noGrp="1"/>
          </p:cNvSpPr>
          <p:nvPr>
            <p:ph type="title"/>
          </p:nvPr>
        </p:nvSpPr>
        <p:spPr/>
        <p:txBody>
          <a:bodyPr/>
          <a:lstStyle/>
          <a:p>
            <a:r>
              <a:rPr kumimoji="1" lang="en-US" altLang="ja-JP" sz="2800" dirty="0"/>
              <a:t>Existing Measurement for OBSS Signal</a:t>
            </a:r>
            <a:endParaRPr kumimoji="1" lang="ja-JP" altLang="en-US" sz="2800" dirty="0"/>
          </a:p>
        </p:txBody>
      </p:sp>
      <p:sp>
        <p:nvSpPr>
          <p:cNvPr id="5" name="スライド番号プレースホルダー 4">
            <a:extLst>
              <a:ext uri="{FF2B5EF4-FFF2-40B4-BE49-F238E27FC236}">
                <a16:creationId xmlns:a16="http://schemas.microsoft.com/office/drawing/2014/main" id="{9F8AF770-9228-492C-93DD-FF11A0DCC6E4}"/>
              </a:ext>
            </a:extLst>
          </p:cNvPr>
          <p:cNvSpPr>
            <a:spLocks noGrp="1"/>
          </p:cNvSpPr>
          <p:nvPr>
            <p:ph type="sldNum" sz="quarter" idx="12"/>
          </p:nvPr>
        </p:nvSpPr>
        <p:spPr/>
        <p:txBody>
          <a:bodyPr/>
          <a:lstStyle/>
          <a:p>
            <a:pPr>
              <a:defRPr/>
            </a:pPr>
            <a:r>
              <a:rPr lang="en-US" dirty="0"/>
              <a:t>Slide </a:t>
            </a:r>
            <a:fld id="{AA0DB6A0-3FAC-4C50-B855-05E2EFEC7C93}" type="slidenum">
              <a:rPr lang="en-US" smtClean="0"/>
              <a:pPr>
                <a:defRPr/>
              </a:pPr>
              <a:t>3</a:t>
            </a:fld>
            <a:endParaRPr lang="en-US" dirty="0"/>
          </a:p>
        </p:txBody>
      </p:sp>
      <p:sp>
        <p:nvSpPr>
          <p:cNvPr id="6" name="フッター プレースホルダー 5">
            <a:extLst>
              <a:ext uri="{FF2B5EF4-FFF2-40B4-BE49-F238E27FC236}">
                <a16:creationId xmlns:a16="http://schemas.microsoft.com/office/drawing/2014/main" id="{F11B8A9E-684C-4386-864A-63B987D90156}"/>
              </a:ext>
            </a:extLst>
          </p:cNvPr>
          <p:cNvSpPr>
            <a:spLocks noGrp="1"/>
          </p:cNvSpPr>
          <p:nvPr>
            <p:ph type="ftr" sz="quarter" idx="11"/>
          </p:nvPr>
        </p:nvSpPr>
        <p:spPr/>
        <p:txBody>
          <a:bodyPr/>
          <a:lstStyle/>
          <a:p>
            <a:pPr>
              <a:defRPr/>
            </a:pPr>
            <a:r>
              <a:rPr lang="fr-FR" dirty="0"/>
              <a:t>Kosuke Aio(Sony Corporation), et al.</a:t>
            </a:r>
            <a:endParaRPr lang="en-US" dirty="0"/>
          </a:p>
        </p:txBody>
      </p:sp>
      <p:sp>
        <p:nvSpPr>
          <p:cNvPr id="21" name="コンテンツ プレースホルダー 1">
            <a:extLst>
              <a:ext uri="{FF2B5EF4-FFF2-40B4-BE49-F238E27FC236}">
                <a16:creationId xmlns:a16="http://schemas.microsoft.com/office/drawing/2014/main" id="{58B40DD1-50A6-401E-BD67-F758658A2A89}"/>
              </a:ext>
            </a:extLst>
          </p:cNvPr>
          <p:cNvSpPr>
            <a:spLocks noGrp="1"/>
          </p:cNvSpPr>
          <p:nvPr>
            <p:ph idx="1"/>
          </p:nvPr>
        </p:nvSpPr>
        <p:spPr>
          <a:xfrm>
            <a:off x="582333" y="1600200"/>
            <a:ext cx="8051240" cy="4114800"/>
          </a:xfrm>
        </p:spPr>
        <p:txBody>
          <a:bodyPr/>
          <a:lstStyle/>
          <a:p>
            <a:r>
              <a:rPr kumimoji="1" lang="en-US" altLang="ja-JP" sz="1800" dirty="0"/>
              <a:t>AP can request intra-BSS STAs to measure OBSS signal by “Measurement Request/Response”.</a:t>
            </a:r>
          </a:p>
          <a:p>
            <a:pPr lvl="1"/>
            <a:r>
              <a:rPr kumimoji="1" lang="en-US" altLang="ja-JP" sz="1600" dirty="0"/>
              <a:t>“Measurement Request/Response” mechanism defined in IEEE 802.11 allows APs to request intra-BSS STAs to measure OBSS signal.</a:t>
            </a:r>
          </a:p>
          <a:p>
            <a:pPr lvl="1"/>
            <a:r>
              <a:rPr kumimoji="1" lang="en-US" altLang="ja-JP" sz="1600" dirty="0"/>
              <a:t>General Procedure</a:t>
            </a:r>
          </a:p>
          <a:p>
            <a:pPr marL="1200150" lvl="2" indent="-342900">
              <a:buFont typeface="+mj-lt"/>
              <a:buAutoNum type="arabicPeriod"/>
            </a:pPr>
            <a:r>
              <a:rPr kumimoji="1" lang="en-US" altLang="ja-JP" sz="1600" dirty="0"/>
              <a:t>AP sends “Measurement Request element” to intra-BSS STAs</a:t>
            </a:r>
          </a:p>
          <a:p>
            <a:pPr marL="1200150" lvl="2" indent="-342900">
              <a:buFont typeface="+mj-lt"/>
              <a:buAutoNum type="arabicPeriod"/>
            </a:pPr>
            <a:r>
              <a:rPr kumimoji="1" lang="en-US" altLang="ja-JP" sz="1600" dirty="0"/>
              <a:t>STA responses “Measurement Report element” to the AP</a:t>
            </a:r>
          </a:p>
          <a:p>
            <a:pPr lvl="1">
              <a:buFont typeface="+mj-lt"/>
              <a:buChar char="–"/>
            </a:pPr>
            <a:r>
              <a:rPr kumimoji="1" lang="en-US" altLang="ja-JP" sz="1600" dirty="0"/>
              <a:t>Measuring Beacon frames is typically used for RSSI measurement because the Tx power is relatively static compered to other frames.</a:t>
            </a:r>
          </a:p>
        </p:txBody>
      </p:sp>
      <p:grpSp>
        <p:nvGrpSpPr>
          <p:cNvPr id="48" name="グループ化 47">
            <a:extLst>
              <a:ext uri="{FF2B5EF4-FFF2-40B4-BE49-F238E27FC236}">
                <a16:creationId xmlns:a16="http://schemas.microsoft.com/office/drawing/2014/main" id="{3D029CE5-95C6-439A-A2CB-AB4E91F83901}"/>
              </a:ext>
            </a:extLst>
          </p:cNvPr>
          <p:cNvGrpSpPr/>
          <p:nvPr/>
        </p:nvGrpSpPr>
        <p:grpSpPr>
          <a:xfrm>
            <a:off x="2795190" y="4429880"/>
            <a:ext cx="3176048" cy="1666120"/>
            <a:chOff x="3363003" y="4714838"/>
            <a:chExt cx="2857115" cy="1498811"/>
          </a:xfrm>
        </p:grpSpPr>
        <p:cxnSp>
          <p:nvCxnSpPr>
            <p:cNvPr id="30" name="直線矢印コネクタ 29">
              <a:extLst>
                <a:ext uri="{FF2B5EF4-FFF2-40B4-BE49-F238E27FC236}">
                  <a16:creationId xmlns:a16="http://schemas.microsoft.com/office/drawing/2014/main" id="{F52D76CA-81B5-487A-87DE-3BB0B472D23B}"/>
                </a:ext>
              </a:extLst>
            </p:cNvPr>
            <p:cNvCxnSpPr>
              <a:cxnSpLocks/>
            </p:cNvCxnSpPr>
            <p:nvPr/>
          </p:nvCxnSpPr>
          <p:spPr>
            <a:xfrm flipV="1">
              <a:off x="3947254" y="5410200"/>
              <a:ext cx="395146" cy="314"/>
            </a:xfrm>
            <a:prstGeom prst="straightConnector1">
              <a:avLst/>
            </a:prstGeom>
            <a:ln w="19050">
              <a:solidFill>
                <a:srgbClr val="0B66DF"/>
              </a:solidFill>
              <a:prstDash val="solid"/>
              <a:tailEnd type="triangle"/>
            </a:ln>
          </p:spPr>
          <p:style>
            <a:lnRef idx="1">
              <a:schemeClr val="accent6"/>
            </a:lnRef>
            <a:fillRef idx="0">
              <a:schemeClr val="accent6"/>
            </a:fillRef>
            <a:effectRef idx="0">
              <a:schemeClr val="accent6"/>
            </a:effectRef>
            <a:fontRef idx="minor">
              <a:schemeClr val="tx1"/>
            </a:fontRef>
          </p:style>
        </p:cxnSp>
        <p:pic>
          <p:nvPicPr>
            <p:cNvPr id="31" name="図 30">
              <a:extLst>
                <a:ext uri="{FF2B5EF4-FFF2-40B4-BE49-F238E27FC236}">
                  <a16:creationId xmlns:a16="http://schemas.microsoft.com/office/drawing/2014/main" id="{38D7843D-D995-4B32-952A-5336BBE0AD33}"/>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635895" y="5300865"/>
              <a:ext cx="316488" cy="236969"/>
            </a:xfrm>
            <a:prstGeom prst="rect">
              <a:avLst/>
            </a:prstGeom>
          </p:spPr>
        </p:pic>
        <p:sp>
          <p:nvSpPr>
            <p:cNvPr id="32" name="テキスト ボックス 31">
              <a:extLst>
                <a:ext uri="{FF2B5EF4-FFF2-40B4-BE49-F238E27FC236}">
                  <a16:creationId xmlns:a16="http://schemas.microsoft.com/office/drawing/2014/main" id="{129E5949-F63E-42C6-9DBC-DD80E9464F39}"/>
                </a:ext>
              </a:extLst>
            </p:cNvPr>
            <p:cNvSpPr txBox="1"/>
            <p:nvPr/>
          </p:nvSpPr>
          <p:spPr>
            <a:xfrm>
              <a:off x="3363003" y="5335460"/>
              <a:ext cx="336282" cy="207652"/>
            </a:xfrm>
            <a:prstGeom prst="rect">
              <a:avLst/>
            </a:prstGeom>
            <a:noFill/>
          </p:spPr>
          <p:txBody>
            <a:bodyPr wrap="none" rtlCol="0">
              <a:spAutoFit/>
            </a:bodyPr>
            <a:lstStyle/>
            <a:p>
              <a:r>
                <a:rPr kumimoji="0" lang="en-US" altLang="ja-JP" sz="900" b="0" dirty="0">
                  <a:solidFill>
                    <a:srgbClr val="000000"/>
                  </a:solidFill>
                  <a:latin typeface="Thomas"/>
                  <a:cs typeface="Calibri" panose="020F0502020204030204" pitchFamily="34" charset="0"/>
                </a:rPr>
                <a:t>AP1</a:t>
              </a:r>
              <a:endParaRPr kumimoji="0" lang="ja-JP" altLang="en-US" sz="900" b="0" dirty="0">
                <a:solidFill>
                  <a:srgbClr val="000000"/>
                </a:solidFill>
                <a:latin typeface="Thomas"/>
                <a:cs typeface="Calibri" panose="020F0502020204030204" pitchFamily="34" charset="0"/>
              </a:endParaRPr>
            </a:p>
          </p:txBody>
        </p:sp>
        <p:sp>
          <p:nvSpPr>
            <p:cNvPr id="33" name="テキスト ボックス 32">
              <a:extLst>
                <a:ext uri="{FF2B5EF4-FFF2-40B4-BE49-F238E27FC236}">
                  <a16:creationId xmlns:a16="http://schemas.microsoft.com/office/drawing/2014/main" id="{6B299F24-EC5C-42D5-949E-B9999F76F7CE}"/>
                </a:ext>
              </a:extLst>
            </p:cNvPr>
            <p:cNvSpPr txBox="1"/>
            <p:nvPr/>
          </p:nvSpPr>
          <p:spPr>
            <a:xfrm>
              <a:off x="4223756" y="5132967"/>
              <a:ext cx="480140" cy="207652"/>
            </a:xfrm>
            <a:prstGeom prst="rect">
              <a:avLst/>
            </a:prstGeom>
            <a:noFill/>
          </p:spPr>
          <p:txBody>
            <a:bodyPr wrap="square" rtlCol="0">
              <a:spAutoFit/>
            </a:bodyPr>
            <a:lstStyle/>
            <a:p>
              <a:r>
                <a:rPr kumimoji="0" lang="en-US" altLang="ja-JP" sz="900" b="0" dirty="0">
                  <a:solidFill>
                    <a:srgbClr val="000000"/>
                  </a:solidFill>
                  <a:latin typeface="Thomas"/>
                  <a:cs typeface="Calibri" panose="020F0502020204030204" pitchFamily="34" charset="0"/>
                </a:rPr>
                <a:t>STA1</a:t>
              </a:r>
              <a:endParaRPr kumimoji="0" lang="ja-JP" altLang="en-US" sz="900" b="0" dirty="0">
                <a:solidFill>
                  <a:srgbClr val="000000"/>
                </a:solidFill>
                <a:latin typeface="Thomas"/>
                <a:cs typeface="Calibri" panose="020F0502020204030204" pitchFamily="34" charset="0"/>
              </a:endParaRPr>
            </a:p>
          </p:txBody>
        </p:sp>
        <p:pic>
          <p:nvPicPr>
            <p:cNvPr id="34" name="図 33">
              <a:extLst>
                <a:ext uri="{FF2B5EF4-FFF2-40B4-BE49-F238E27FC236}">
                  <a16:creationId xmlns:a16="http://schemas.microsoft.com/office/drawing/2014/main" id="{52C53772-67D5-451C-94B6-7A1316DBA63A}"/>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337271" y="5357206"/>
              <a:ext cx="150601" cy="213031"/>
            </a:xfrm>
            <a:prstGeom prst="rect">
              <a:avLst/>
            </a:prstGeom>
          </p:spPr>
        </p:pic>
        <p:pic>
          <p:nvPicPr>
            <p:cNvPr id="35" name="図 34">
              <a:extLst>
                <a:ext uri="{FF2B5EF4-FFF2-40B4-BE49-F238E27FC236}">
                  <a16:creationId xmlns:a16="http://schemas.microsoft.com/office/drawing/2014/main" id="{0139E60E-E6B4-42EE-9E8B-5B93DAF8472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69111" y="5107194"/>
              <a:ext cx="316488" cy="236969"/>
            </a:xfrm>
            <a:prstGeom prst="rect">
              <a:avLst/>
            </a:prstGeom>
          </p:spPr>
        </p:pic>
        <p:sp>
          <p:nvSpPr>
            <p:cNvPr id="36" name="テキスト ボックス 35">
              <a:extLst>
                <a:ext uri="{FF2B5EF4-FFF2-40B4-BE49-F238E27FC236}">
                  <a16:creationId xmlns:a16="http://schemas.microsoft.com/office/drawing/2014/main" id="{D0C48873-3B4F-4160-8CB0-678AA4B17E0E}"/>
                </a:ext>
              </a:extLst>
            </p:cNvPr>
            <p:cNvSpPr txBox="1"/>
            <p:nvPr/>
          </p:nvSpPr>
          <p:spPr>
            <a:xfrm>
              <a:off x="5644458" y="5141669"/>
              <a:ext cx="575660" cy="207652"/>
            </a:xfrm>
            <a:prstGeom prst="rect">
              <a:avLst/>
            </a:prstGeom>
            <a:noFill/>
          </p:spPr>
          <p:txBody>
            <a:bodyPr wrap="none" rtlCol="0">
              <a:spAutoFit/>
            </a:bodyPr>
            <a:lstStyle/>
            <a:p>
              <a:r>
                <a:rPr kumimoji="0" lang="en-US" altLang="ja-JP" sz="900" b="0" dirty="0">
                  <a:solidFill>
                    <a:srgbClr val="000000"/>
                  </a:solidFill>
                  <a:latin typeface="Thomas"/>
                  <a:cs typeface="Calibri" panose="020F0502020204030204" pitchFamily="34" charset="0"/>
                </a:rPr>
                <a:t>OBSS AP1</a:t>
              </a:r>
              <a:endParaRPr kumimoji="0" lang="ja-JP" altLang="en-US" sz="900" b="0" dirty="0">
                <a:solidFill>
                  <a:srgbClr val="000000"/>
                </a:solidFill>
                <a:latin typeface="Thomas"/>
                <a:cs typeface="Calibri" panose="020F0502020204030204" pitchFamily="34" charset="0"/>
              </a:endParaRPr>
            </a:p>
          </p:txBody>
        </p:sp>
        <p:sp>
          <p:nvSpPr>
            <p:cNvPr id="37" name="テキスト ボックス 36">
              <a:extLst>
                <a:ext uri="{FF2B5EF4-FFF2-40B4-BE49-F238E27FC236}">
                  <a16:creationId xmlns:a16="http://schemas.microsoft.com/office/drawing/2014/main" id="{CA7CA906-583C-4A6C-809C-843656E3E2F4}"/>
                </a:ext>
              </a:extLst>
            </p:cNvPr>
            <p:cNvSpPr txBox="1"/>
            <p:nvPr/>
          </p:nvSpPr>
          <p:spPr>
            <a:xfrm>
              <a:off x="4545067" y="4714838"/>
              <a:ext cx="694983" cy="207652"/>
            </a:xfrm>
            <a:prstGeom prst="rect">
              <a:avLst/>
            </a:prstGeom>
            <a:noFill/>
          </p:spPr>
          <p:txBody>
            <a:bodyPr wrap="square" rtlCol="0">
              <a:spAutoFit/>
            </a:bodyPr>
            <a:lstStyle/>
            <a:p>
              <a:r>
                <a:rPr kumimoji="0" lang="en-US" altLang="ja-JP" sz="900" b="0" dirty="0">
                  <a:solidFill>
                    <a:srgbClr val="000000"/>
                  </a:solidFill>
                  <a:latin typeface="Thomas"/>
                  <a:cs typeface="Calibri" panose="020F0502020204030204" pitchFamily="34" charset="0"/>
                </a:rPr>
                <a:t>OBSS STA1</a:t>
              </a:r>
              <a:endParaRPr kumimoji="0" lang="ja-JP" altLang="en-US" sz="900" b="0" dirty="0">
                <a:solidFill>
                  <a:srgbClr val="000000"/>
                </a:solidFill>
                <a:latin typeface="Thomas"/>
                <a:cs typeface="Calibri" panose="020F0502020204030204" pitchFamily="34" charset="0"/>
              </a:endParaRPr>
            </a:p>
          </p:txBody>
        </p:sp>
        <p:pic>
          <p:nvPicPr>
            <p:cNvPr id="38" name="図 37">
              <a:extLst>
                <a:ext uri="{FF2B5EF4-FFF2-40B4-BE49-F238E27FC236}">
                  <a16:creationId xmlns:a16="http://schemas.microsoft.com/office/drawing/2014/main" id="{1AA9FFFC-4472-40F4-9258-4F25EBDBA15B}"/>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781707" y="4894163"/>
              <a:ext cx="150601" cy="213031"/>
            </a:xfrm>
            <a:prstGeom prst="rect">
              <a:avLst/>
            </a:prstGeom>
          </p:spPr>
        </p:pic>
        <p:pic>
          <p:nvPicPr>
            <p:cNvPr id="39" name="図 38">
              <a:extLst>
                <a:ext uri="{FF2B5EF4-FFF2-40B4-BE49-F238E27FC236}">
                  <a16:creationId xmlns:a16="http://schemas.microsoft.com/office/drawing/2014/main" id="{213713C0-1C6A-4E58-913C-F43F5650CA4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69111" y="5686151"/>
              <a:ext cx="316488" cy="236969"/>
            </a:xfrm>
            <a:prstGeom prst="rect">
              <a:avLst/>
            </a:prstGeom>
          </p:spPr>
        </p:pic>
        <p:sp>
          <p:nvSpPr>
            <p:cNvPr id="40" name="テキスト ボックス 39">
              <a:extLst>
                <a:ext uri="{FF2B5EF4-FFF2-40B4-BE49-F238E27FC236}">
                  <a16:creationId xmlns:a16="http://schemas.microsoft.com/office/drawing/2014/main" id="{51F82991-81A1-4673-9F71-F363FCFD9986}"/>
                </a:ext>
              </a:extLst>
            </p:cNvPr>
            <p:cNvSpPr txBox="1"/>
            <p:nvPr/>
          </p:nvSpPr>
          <p:spPr>
            <a:xfrm>
              <a:off x="5644458" y="5720626"/>
              <a:ext cx="575659" cy="207652"/>
            </a:xfrm>
            <a:prstGeom prst="rect">
              <a:avLst/>
            </a:prstGeom>
            <a:noFill/>
          </p:spPr>
          <p:txBody>
            <a:bodyPr wrap="none" rtlCol="0">
              <a:spAutoFit/>
            </a:bodyPr>
            <a:lstStyle/>
            <a:p>
              <a:r>
                <a:rPr kumimoji="0" lang="en-US" altLang="ja-JP" sz="900" b="0" dirty="0">
                  <a:solidFill>
                    <a:srgbClr val="000000"/>
                  </a:solidFill>
                  <a:latin typeface="Thomas"/>
                  <a:cs typeface="Calibri" panose="020F0502020204030204" pitchFamily="34" charset="0"/>
                </a:rPr>
                <a:t>OBSS AP2</a:t>
              </a:r>
              <a:endParaRPr kumimoji="0" lang="ja-JP" altLang="en-US" sz="900" b="0" dirty="0">
                <a:solidFill>
                  <a:srgbClr val="000000"/>
                </a:solidFill>
                <a:latin typeface="Thomas"/>
                <a:cs typeface="Calibri" panose="020F0502020204030204" pitchFamily="34" charset="0"/>
              </a:endParaRPr>
            </a:p>
          </p:txBody>
        </p:sp>
        <p:sp>
          <p:nvSpPr>
            <p:cNvPr id="41" name="テキスト ボックス 40">
              <a:extLst>
                <a:ext uri="{FF2B5EF4-FFF2-40B4-BE49-F238E27FC236}">
                  <a16:creationId xmlns:a16="http://schemas.microsoft.com/office/drawing/2014/main" id="{7D75B0E6-A8B6-4A76-85E3-1769EB9FC448}"/>
                </a:ext>
              </a:extLst>
            </p:cNvPr>
            <p:cNvSpPr txBox="1"/>
            <p:nvPr/>
          </p:nvSpPr>
          <p:spPr>
            <a:xfrm>
              <a:off x="4882723" y="6005997"/>
              <a:ext cx="863112" cy="207652"/>
            </a:xfrm>
            <a:prstGeom prst="rect">
              <a:avLst/>
            </a:prstGeom>
            <a:noFill/>
          </p:spPr>
          <p:txBody>
            <a:bodyPr wrap="square" rtlCol="0">
              <a:spAutoFit/>
            </a:bodyPr>
            <a:lstStyle/>
            <a:p>
              <a:r>
                <a:rPr kumimoji="0" lang="en-US" altLang="ja-JP" sz="900" b="0" dirty="0">
                  <a:solidFill>
                    <a:srgbClr val="000000"/>
                  </a:solidFill>
                  <a:latin typeface="Thomas"/>
                  <a:cs typeface="Calibri" panose="020F0502020204030204" pitchFamily="34" charset="0"/>
                </a:rPr>
                <a:t>OBSS STA2</a:t>
              </a:r>
              <a:endParaRPr kumimoji="0" lang="ja-JP" altLang="en-US" sz="900" b="0" dirty="0">
                <a:solidFill>
                  <a:srgbClr val="000000"/>
                </a:solidFill>
                <a:latin typeface="Thomas"/>
                <a:cs typeface="Calibri" panose="020F0502020204030204" pitchFamily="34" charset="0"/>
              </a:endParaRPr>
            </a:p>
          </p:txBody>
        </p:sp>
        <p:pic>
          <p:nvPicPr>
            <p:cNvPr id="42" name="図 41">
              <a:extLst>
                <a:ext uri="{FF2B5EF4-FFF2-40B4-BE49-F238E27FC236}">
                  <a16:creationId xmlns:a16="http://schemas.microsoft.com/office/drawing/2014/main" id="{F7FF7C0A-B680-49E3-BF1C-B9910FAF10BF}"/>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781707" y="5878809"/>
              <a:ext cx="150601" cy="213031"/>
            </a:xfrm>
            <a:prstGeom prst="rect">
              <a:avLst/>
            </a:prstGeom>
          </p:spPr>
        </p:pic>
        <p:cxnSp>
          <p:nvCxnSpPr>
            <p:cNvPr id="43" name="直線矢印コネクタ 42">
              <a:extLst>
                <a:ext uri="{FF2B5EF4-FFF2-40B4-BE49-F238E27FC236}">
                  <a16:creationId xmlns:a16="http://schemas.microsoft.com/office/drawing/2014/main" id="{41602F71-E379-4C4E-8347-A5CE1A68ACF5}"/>
                </a:ext>
              </a:extLst>
            </p:cNvPr>
            <p:cNvCxnSpPr>
              <a:cxnSpLocks/>
            </p:cNvCxnSpPr>
            <p:nvPr/>
          </p:nvCxnSpPr>
          <p:spPr>
            <a:xfrm flipH="1">
              <a:off x="4977363" y="5932590"/>
              <a:ext cx="326771" cy="37736"/>
            </a:xfrm>
            <a:prstGeom prst="straightConnector1">
              <a:avLst/>
            </a:prstGeom>
            <a:ln w="19050">
              <a:solidFill>
                <a:srgbClr val="FF0000"/>
              </a:solidFill>
              <a:prstDash val="solid"/>
              <a:tailEnd type="triangle"/>
            </a:ln>
          </p:spPr>
          <p:style>
            <a:lnRef idx="1">
              <a:schemeClr val="accent6"/>
            </a:lnRef>
            <a:fillRef idx="0">
              <a:schemeClr val="accent6"/>
            </a:fillRef>
            <a:effectRef idx="0">
              <a:schemeClr val="accent6"/>
            </a:effectRef>
            <a:fontRef idx="minor">
              <a:schemeClr val="tx1"/>
            </a:fontRef>
          </p:style>
        </p:cxnSp>
        <p:cxnSp>
          <p:nvCxnSpPr>
            <p:cNvPr id="44" name="直線矢印コネクタ 43">
              <a:extLst>
                <a:ext uri="{FF2B5EF4-FFF2-40B4-BE49-F238E27FC236}">
                  <a16:creationId xmlns:a16="http://schemas.microsoft.com/office/drawing/2014/main" id="{F817BEED-3488-4D98-B85D-4F02D85B6AE4}"/>
                </a:ext>
              </a:extLst>
            </p:cNvPr>
            <p:cNvCxnSpPr>
              <a:cxnSpLocks/>
            </p:cNvCxnSpPr>
            <p:nvPr/>
          </p:nvCxnSpPr>
          <p:spPr>
            <a:xfrm flipH="1" flipV="1">
              <a:off x="4975269" y="5067091"/>
              <a:ext cx="391748" cy="110368"/>
            </a:xfrm>
            <a:prstGeom prst="straightConnector1">
              <a:avLst/>
            </a:prstGeom>
            <a:ln w="19050">
              <a:solidFill>
                <a:srgbClr val="FF0000"/>
              </a:solidFill>
              <a:prstDash val="solid"/>
              <a:tailEnd type="triangle"/>
            </a:ln>
          </p:spPr>
          <p:style>
            <a:lnRef idx="1">
              <a:schemeClr val="accent6"/>
            </a:lnRef>
            <a:fillRef idx="0">
              <a:schemeClr val="accent6"/>
            </a:fillRef>
            <a:effectRef idx="0">
              <a:schemeClr val="accent6"/>
            </a:effectRef>
            <a:fontRef idx="minor">
              <a:schemeClr val="tx1"/>
            </a:fontRef>
          </p:style>
        </p:cxnSp>
        <p:cxnSp>
          <p:nvCxnSpPr>
            <p:cNvPr id="45" name="直線矢印コネクタ 44">
              <a:extLst>
                <a:ext uri="{FF2B5EF4-FFF2-40B4-BE49-F238E27FC236}">
                  <a16:creationId xmlns:a16="http://schemas.microsoft.com/office/drawing/2014/main" id="{535542A5-63EA-4327-A75F-9576F85C8ED6}"/>
                </a:ext>
              </a:extLst>
            </p:cNvPr>
            <p:cNvCxnSpPr>
              <a:cxnSpLocks/>
            </p:cNvCxnSpPr>
            <p:nvPr/>
          </p:nvCxnSpPr>
          <p:spPr>
            <a:xfrm flipH="1" flipV="1">
              <a:off x="4471456" y="5509013"/>
              <a:ext cx="881239" cy="340914"/>
            </a:xfrm>
            <a:prstGeom prst="straightConnector1">
              <a:avLst/>
            </a:prstGeom>
            <a:ln w="19050">
              <a:solidFill>
                <a:srgbClr val="FF0000"/>
              </a:solidFill>
              <a:prstDash val="dash"/>
              <a:tailEnd type="triangle"/>
            </a:ln>
          </p:spPr>
          <p:style>
            <a:lnRef idx="1">
              <a:schemeClr val="accent6"/>
            </a:lnRef>
            <a:fillRef idx="0">
              <a:schemeClr val="accent6"/>
            </a:fillRef>
            <a:effectRef idx="0">
              <a:schemeClr val="accent6"/>
            </a:effectRef>
            <a:fontRef idx="minor">
              <a:schemeClr val="tx1"/>
            </a:fontRef>
          </p:style>
        </p:cxnSp>
        <p:cxnSp>
          <p:nvCxnSpPr>
            <p:cNvPr id="46" name="直線矢印コネクタ 45">
              <a:extLst>
                <a:ext uri="{FF2B5EF4-FFF2-40B4-BE49-F238E27FC236}">
                  <a16:creationId xmlns:a16="http://schemas.microsoft.com/office/drawing/2014/main" id="{A9947B64-D716-42EB-B0D6-C723F703E822}"/>
                </a:ext>
              </a:extLst>
            </p:cNvPr>
            <p:cNvCxnSpPr>
              <a:cxnSpLocks/>
            </p:cNvCxnSpPr>
            <p:nvPr/>
          </p:nvCxnSpPr>
          <p:spPr>
            <a:xfrm flipH="1">
              <a:off x="4478643" y="5216439"/>
              <a:ext cx="881239" cy="238043"/>
            </a:xfrm>
            <a:prstGeom prst="straightConnector1">
              <a:avLst/>
            </a:prstGeom>
            <a:ln w="19050">
              <a:solidFill>
                <a:srgbClr val="FF0000"/>
              </a:solidFill>
              <a:prstDash val="dash"/>
              <a:tailEnd type="triangle"/>
            </a:ln>
          </p:spPr>
          <p:style>
            <a:lnRef idx="1">
              <a:schemeClr val="accent6"/>
            </a:lnRef>
            <a:fillRef idx="0">
              <a:schemeClr val="accent6"/>
            </a:fillRef>
            <a:effectRef idx="0">
              <a:schemeClr val="accent6"/>
            </a:effectRef>
            <a:fontRef idx="minor">
              <a:schemeClr val="tx1"/>
            </a:fontRef>
          </p:style>
        </p:cxnSp>
        <p:cxnSp>
          <p:nvCxnSpPr>
            <p:cNvPr id="47" name="直線矢印コネクタ 46">
              <a:extLst>
                <a:ext uri="{FF2B5EF4-FFF2-40B4-BE49-F238E27FC236}">
                  <a16:creationId xmlns:a16="http://schemas.microsoft.com/office/drawing/2014/main" id="{9D8E2F01-707B-43F5-8E12-8D0176D790A1}"/>
                </a:ext>
              </a:extLst>
            </p:cNvPr>
            <p:cNvCxnSpPr>
              <a:cxnSpLocks/>
            </p:cNvCxnSpPr>
            <p:nvPr/>
          </p:nvCxnSpPr>
          <p:spPr>
            <a:xfrm flipH="1">
              <a:off x="3950303" y="5559700"/>
              <a:ext cx="360000" cy="0"/>
            </a:xfrm>
            <a:prstGeom prst="straightConnector1">
              <a:avLst/>
            </a:prstGeom>
            <a:ln w="19050">
              <a:solidFill>
                <a:srgbClr val="0B66DF"/>
              </a:solidFill>
              <a:prstDash val="solid"/>
              <a:tailEnd type="triangle"/>
            </a:ln>
          </p:spPr>
          <p:style>
            <a:lnRef idx="1">
              <a:schemeClr val="accent6"/>
            </a:lnRef>
            <a:fillRef idx="0">
              <a:schemeClr val="accent6"/>
            </a:fillRef>
            <a:effectRef idx="0">
              <a:schemeClr val="accent6"/>
            </a:effectRef>
            <a:fontRef idx="minor">
              <a:schemeClr val="tx1"/>
            </a:fontRef>
          </p:style>
        </p:cxnSp>
      </p:grpSp>
      <p:sp>
        <p:nvSpPr>
          <p:cNvPr id="52" name="吹き出し: 四角形 51">
            <a:extLst>
              <a:ext uri="{FF2B5EF4-FFF2-40B4-BE49-F238E27FC236}">
                <a16:creationId xmlns:a16="http://schemas.microsoft.com/office/drawing/2014/main" id="{9B601A7F-EB29-4F47-B1B9-DE4D5B9B4EAE}"/>
              </a:ext>
            </a:extLst>
          </p:cNvPr>
          <p:cNvSpPr/>
          <p:nvPr/>
        </p:nvSpPr>
        <p:spPr bwMode="auto">
          <a:xfrm>
            <a:off x="1981200" y="4620008"/>
            <a:ext cx="1967480" cy="302079"/>
          </a:xfrm>
          <a:prstGeom prst="wedgeRectCallout">
            <a:avLst>
              <a:gd name="adj1" fmla="val 32136"/>
              <a:gd name="adj2" fmla="val 117657"/>
            </a:avLst>
          </a:prstGeom>
          <a:noFill/>
          <a:ln w="12700" cap="flat" cmpd="sng" algn="ctr">
            <a:solidFill>
              <a:srgbClr val="0B66DF"/>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a:r>
              <a:rPr kumimoji="1" lang="en-US" altLang="ja-JP" sz="1200" b="0" dirty="0">
                <a:solidFill>
                  <a:srgbClr val="0B66DF"/>
                </a:solidFill>
              </a:rPr>
              <a:t>1. Measurement Request</a:t>
            </a:r>
            <a:endParaRPr kumimoji="1" lang="ja-JP" altLang="en-US" sz="1200" b="0" dirty="0">
              <a:solidFill>
                <a:srgbClr val="0B66DF"/>
              </a:solidFill>
            </a:endParaRPr>
          </a:p>
        </p:txBody>
      </p:sp>
      <p:sp>
        <p:nvSpPr>
          <p:cNvPr id="53" name="吹き出し: 四角形 52">
            <a:extLst>
              <a:ext uri="{FF2B5EF4-FFF2-40B4-BE49-F238E27FC236}">
                <a16:creationId xmlns:a16="http://schemas.microsoft.com/office/drawing/2014/main" id="{5ECF1EB9-D9A6-43FA-8358-A60A39AB8605}"/>
              </a:ext>
            </a:extLst>
          </p:cNvPr>
          <p:cNvSpPr/>
          <p:nvPr/>
        </p:nvSpPr>
        <p:spPr bwMode="auto">
          <a:xfrm>
            <a:off x="1981200" y="5605776"/>
            <a:ext cx="1967479" cy="334534"/>
          </a:xfrm>
          <a:prstGeom prst="wedgeRectCallout">
            <a:avLst>
              <a:gd name="adj1" fmla="val 36822"/>
              <a:gd name="adj2" fmla="val -95415"/>
            </a:avLst>
          </a:prstGeom>
          <a:noFill/>
          <a:ln w="12700" cap="flat" cmpd="sng" algn="ctr">
            <a:solidFill>
              <a:srgbClr val="0B66DF"/>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a:r>
              <a:rPr kumimoji="1" lang="en-US" altLang="ja-JP" sz="1200" b="0" dirty="0">
                <a:solidFill>
                  <a:srgbClr val="0B66DF"/>
                </a:solidFill>
              </a:rPr>
              <a:t>3. Measurement Report</a:t>
            </a:r>
            <a:endParaRPr kumimoji="1" lang="ja-JP" altLang="en-US" sz="1200" b="0" dirty="0">
              <a:solidFill>
                <a:srgbClr val="0B66DF"/>
              </a:solidFill>
            </a:endParaRPr>
          </a:p>
        </p:txBody>
      </p:sp>
      <p:sp>
        <p:nvSpPr>
          <p:cNvPr id="54" name="吹き出し: 四角形 53">
            <a:extLst>
              <a:ext uri="{FF2B5EF4-FFF2-40B4-BE49-F238E27FC236}">
                <a16:creationId xmlns:a16="http://schemas.microsoft.com/office/drawing/2014/main" id="{8D54A323-DD2F-4F40-8746-FBFCADA0690E}"/>
              </a:ext>
            </a:extLst>
          </p:cNvPr>
          <p:cNvSpPr/>
          <p:nvPr/>
        </p:nvSpPr>
        <p:spPr bwMode="auto">
          <a:xfrm>
            <a:off x="5591991" y="5127079"/>
            <a:ext cx="2428181" cy="298606"/>
          </a:xfrm>
          <a:prstGeom prst="wedgeRectCallout">
            <a:avLst>
              <a:gd name="adj1" fmla="val -106494"/>
              <a:gd name="adj2" fmla="val -8294"/>
            </a:avLst>
          </a:prstGeom>
          <a:noFill/>
          <a:ln w="127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a:r>
              <a:rPr kumimoji="1" lang="en-US" altLang="ja-JP" sz="1200" b="0" dirty="0">
                <a:solidFill>
                  <a:srgbClr val="FF0000"/>
                </a:solidFill>
              </a:rPr>
              <a:t>2. Measure OBSS Signal</a:t>
            </a:r>
            <a:endParaRPr kumimoji="1" lang="ja-JP" altLang="en-US" sz="1200" b="0" dirty="0">
              <a:solidFill>
                <a:srgbClr val="FF0000"/>
              </a:solidFill>
            </a:endParaRPr>
          </a:p>
        </p:txBody>
      </p:sp>
    </p:spTree>
    <p:extLst>
      <p:ext uri="{BB962C8B-B14F-4D97-AF65-F5344CB8AC3E}">
        <p14:creationId xmlns:p14="http://schemas.microsoft.com/office/powerpoint/2010/main" val="17276858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a:extLst>
              <a:ext uri="{FF2B5EF4-FFF2-40B4-BE49-F238E27FC236}">
                <a16:creationId xmlns:a16="http://schemas.microsoft.com/office/drawing/2014/main" id="{38FE94B0-B603-4F3B-A7BE-7A2750F2234D}"/>
              </a:ext>
            </a:extLst>
          </p:cNvPr>
          <p:cNvSpPr>
            <a:spLocks noGrp="1"/>
          </p:cNvSpPr>
          <p:nvPr>
            <p:ph type="title"/>
          </p:nvPr>
        </p:nvSpPr>
        <p:spPr/>
        <p:txBody>
          <a:bodyPr/>
          <a:lstStyle/>
          <a:p>
            <a:r>
              <a:rPr kumimoji="1" lang="en-US" altLang="ja-JP" sz="2800" dirty="0">
                <a:solidFill>
                  <a:schemeClr val="tx1"/>
                </a:solidFill>
              </a:rPr>
              <a:t>Problem of Existing Measurement</a:t>
            </a:r>
            <a:endParaRPr kumimoji="1" lang="ja-JP" altLang="en-US" sz="2800" dirty="0"/>
          </a:p>
        </p:txBody>
      </p:sp>
      <p:sp>
        <p:nvSpPr>
          <p:cNvPr id="5" name="スライド番号プレースホルダー 4">
            <a:extLst>
              <a:ext uri="{FF2B5EF4-FFF2-40B4-BE49-F238E27FC236}">
                <a16:creationId xmlns:a16="http://schemas.microsoft.com/office/drawing/2014/main" id="{9F8AF770-9228-492C-93DD-FF11A0DCC6E4}"/>
              </a:ext>
            </a:extLst>
          </p:cNvPr>
          <p:cNvSpPr>
            <a:spLocks noGrp="1"/>
          </p:cNvSpPr>
          <p:nvPr>
            <p:ph type="sldNum" sz="quarter" idx="12"/>
          </p:nvPr>
        </p:nvSpPr>
        <p:spPr/>
        <p:txBody>
          <a:bodyPr/>
          <a:lstStyle/>
          <a:p>
            <a:pPr>
              <a:defRPr/>
            </a:pPr>
            <a:r>
              <a:rPr lang="en-US" dirty="0"/>
              <a:t>Slide </a:t>
            </a:r>
            <a:fld id="{AA0DB6A0-3FAC-4C50-B855-05E2EFEC7C93}" type="slidenum">
              <a:rPr lang="en-US" smtClean="0"/>
              <a:pPr>
                <a:defRPr/>
              </a:pPr>
              <a:t>4</a:t>
            </a:fld>
            <a:endParaRPr lang="en-US" dirty="0"/>
          </a:p>
        </p:txBody>
      </p:sp>
      <p:sp>
        <p:nvSpPr>
          <p:cNvPr id="6" name="フッター プレースホルダー 5">
            <a:extLst>
              <a:ext uri="{FF2B5EF4-FFF2-40B4-BE49-F238E27FC236}">
                <a16:creationId xmlns:a16="http://schemas.microsoft.com/office/drawing/2014/main" id="{F11B8A9E-684C-4386-864A-63B987D90156}"/>
              </a:ext>
            </a:extLst>
          </p:cNvPr>
          <p:cNvSpPr>
            <a:spLocks noGrp="1"/>
          </p:cNvSpPr>
          <p:nvPr>
            <p:ph type="ftr" sz="quarter" idx="11"/>
          </p:nvPr>
        </p:nvSpPr>
        <p:spPr/>
        <p:txBody>
          <a:bodyPr/>
          <a:lstStyle/>
          <a:p>
            <a:pPr>
              <a:defRPr/>
            </a:pPr>
            <a:r>
              <a:rPr lang="fr-FR" dirty="0"/>
              <a:t>Kosuke Aio(Sony Corporation), et al.</a:t>
            </a:r>
            <a:endParaRPr lang="en-US" dirty="0"/>
          </a:p>
        </p:txBody>
      </p:sp>
      <p:sp>
        <p:nvSpPr>
          <p:cNvPr id="7" name="コンテンツ プレースホルダー 1">
            <a:extLst>
              <a:ext uri="{FF2B5EF4-FFF2-40B4-BE49-F238E27FC236}">
                <a16:creationId xmlns:a16="http://schemas.microsoft.com/office/drawing/2014/main" id="{E856F2B5-A708-431E-A744-72E81D9F55FE}"/>
              </a:ext>
            </a:extLst>
          </p:cNvPr>
          <p:cNvSpPr>
            <a:spLocks noGrp="1"/>
          </p:cNvSpPr>
          <p:nvPr>
            <p:ph idx="1"/>
          </p:nvPr>
        </p:nvSpPr>
        <p:spPr>
          <a:xfrm>
            <a:off x="582333" y="1600200"/>
            <a:ext cx="8051240" cy="4114800"/>
          </a:xfrm>
        </p:spPr>
        <p:txBody>
          <a:bodyPr/>
          <a:lstStyle/>
          <a:p>
            <a:r>
              <a:rPr kumimoji="1" lang="en-US" altLang="ja-JP" sz="1800" dirty="0"/>
              <a:t>Regardless of measurement type (active/passive), </a:t>
            </a:r>
            <a:r>
              <a:rPr kumimoji="1" lang="en-US" altLang="ja-JP" sz="1800" dirty="0">
                <a:solidFill>
                  <a:srgbClr val="FF0000"/>
                </a:solidFill>
              </a:rPr>
              <a:t>it typically takes more than 100-200ms to complete the measurement process</a:t>
            </a:r>
            <a:r>
              <a:rPr kumimoji="1" lang="en-US" altLang="ja-JP" sz="1800" dirty="0"/>
              <a:t>.</a:t>
            </a:r>
          </a:p>
          <a:p>
            <a:pPr lvl="1"/>
            <a:r>
              <a:rPr kumimoji="1" lang="en-US" altLang="ja-JP" sz="1600" dirty="0"/>
              <a:t>For passive measurement, Beacon interval is usually set to 100-200ms. </a:t>
            </a:r>
          </a:p>
          <a:p>
            <a:pPr lvl="1"/>
            <a:r>
              <a:rPr kumimoji="1" lang="en-US" altLang="ja-JP" sz="1600" dirty="0"/>
              <a:t>For active measurement, STA allocate approximately 100-200ms to collect probe responses from all APs.</a:t>
            </a:r>
          </a:p>
          <a:p>
            <a:pPr lvl="1"/>
            <a:r>
              <a:rPr kumimoji="1" lang="en-US" altLang="ja-JP" sz="1600" dirty="0"/>
              <a:t>In cases where a STA fails receiving Beacon from an OBSS AP for some reason, the measurement process will take even longer.</a:t>
            </a:r>
            <a:endParaRPr kumimoji="1" lang="en-US" altLang="ja-JP" dirty="0"/>
          </a:p>
          <a:p>
            <a:pPr marL="457200" lvl="1" indent="0">
              <a:buNone/>
            </a:pPr>
            <a:endParaRPr kumimoji="1" lang="en-US" altLang="ja-JP" sz="1600" dirty="0"/>
          </a:p>
          <a:p>
            <a:r>
              <a:rPr kumimoji="1" lang="en-US" altLang="ja-JP" sz="1800" dirty="0"/>
              <a:t>Considering mobility scenario, </a:t>
            </a:r>
            <a:r>
              <a:rPr kumimoji="1" lang="en-US" altLang="ja-JP" sz="1800" dirty="0">
                <a:solidFill>
                  <a:srgbClr val="0B66DF"/>
                </a:solidFill>
              </a:rPr>
              <a:t>a more efficient OBSS signal measurement scheme </a:t>
            </a:r>
            <a:r>
              <a:rPr kumimoji="1" lang="en-US" altLang="ja-JP" sz="1800" dirty="0"/>
              <a:t>is required.</a:t>
            </a:r>
          </a:p>
          <a:p>
            <a:pPr lvl="1"/>
            <a:r>
              <a:rPr kumimoji="1" lang="en-US" altLang="ja-JP" sz="1600" b="0" dirty="0"/>
              <a:t>For instance, when STAs are moving, there is a high likelihood that RSSI values will have significantly varied.</a:t>
            </a:r>
          </a:p>
          <a:p>
            <a:pPr lvl="1"/>
            <a:endParaRPr kumimoji="1" lang="en-US" altLang="ja-JP" sz="1400" dirty="0"/>
          </a:p>
        </p:txBody>
      </p:sp>
    </p:spTree>
    <p:extLst>
      <p:ext uri="{BB962C8B-B14F-4D97-AF65-F5344CB8AC3E}">
        <p14:creationId xmlns:p14="http://schemas.microsoft.com/office/powerpoint/2010/main" val="361014629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図 3">
            <a:extLst>
              <a:ext uri="{FF2B5EF4-FFF2-40B4-BE49-F238E27FC236}">
                <a16:creationId xmlns:a16="http://schemas.microsoft.com/office/drawing/2014/main" id="{1812DD40-0E2C-446F-B2F0-C7D921B93455}"/>
              </a:ext>
            </a:extLst>
          </p:cNvPr>
          <p:cNvPicPr>
            <a:picLocks noChangeAspect="1"/>
          </p:cNvPicPr>
          <p:nvPr/>
        </p:nvPicPr>
        <p:blipFill>
          <a:blip r:embed="rId3"/>
          <a:stretch>
            <a:fillRect/>
          </a:stretch>
        </p:blipFill>
        <p:spPr>
          <a:xfrm>
            <a:off x="5035308" y="4286174"/>
            <a:ext cx="3178730" cy="1915286"/>
          </a:xfrm>
          <a:prstGeom prst="rect">
            <a:avLst/>
          </a:prstGeom>
        </p:spPr>
      </p:pic>
      <p:sp>
        <p:nvSpPr>
          <p:cNvPr id="3" name="タイトル 2">
            <a:extLst>
              <a:ext uri="{FF2B5EF4-FFF2-40B4-BE49-F238E27FC236}">
                <a16:creationId xmlns:a16="http://schemas.microsoft.com/office/drawing/2014/main" id="{38FE94B0-B603-4F3B-A7BE-7A2750F2234D}"/>
              </a:ext>
            </a:extLst>
          </p:cNvPr>
          <p:cNvSpPr>
            <a:spLocks noGrp="1"/>
          </p:cNvSpPr>
          <p:nvPr>
            <p:ph type="title"/>
          </p:nvPr>
        </p:nvSpPr>
        <p:spPr/>
        <p:txBody>
          <a:bodyPr/>
          <a:lstStyle/>
          <a:p>
            <a:r>
              <a:rPr kumimoji="1" lang="en-US" altLang="ja-JP" sz="2800" dirty="0">
                <a:solidFill>
                  <a:schemeClr val="tx1"/>
                </a:solidFill>
              </a:rPr>
              <a:t>Proposal</a:t>
            </a:r>
            <a:endParaRPr kumimoji="1" lang="ja-JP" altLang="en-US" sz="2800" dirty="0"/>
          </a:p>
        </p:txBody>
      </p:sp>
      <p:sp>
        <p:nvSpPr>
          <p:cNvPr id="5" name="スライド番号プレースホルダー 4">
            <a:extLst>
              <a:ext uri="{FF2B5EF4-FFF2-40B4-BE49-F238E27FC236}">
                <a16:creationId xmlns:a16="http://schemas.microsoft.com/office/drawing/2014/main" id="{9F8AF770-9228-492C-93DD-FF11A0DCC6E4}"/>
              </a:ext>
            </a:extLst>
          </p:cNvPr>
          <p:cNvSpPr>
            <a:spLocks noGrp="1"/>
          </p:cNvSpPr>
          <p:nvPr>
            <p:ph type="sldNum" sz="quarter" idx="12"/>
          </p:nvPr>
        </p:nvSpPr>
        <p:spPr/>
        <p:txBody>
          <a:bodyPr/>
          <a:lstStyle/>
          <a:p>
            <a:pPr>
              <a:defRPr/>
            </a:pPr>
            <a:r>
              <a:rPr lang="en-US" dirty="0"/>
              <a:t>Slide </a:t>
            </a:r>
            <a:fld id="{AA0DB6A0-3FAC-4C50-B855-05E2EFEC7C93}" type="slidenum">
              <a:rPr lang="en-US" smtClean="0"/>
              <a:pPr>
                <a:defRPr/>
              </a:pPr>
              <a:t>5</a:t>
            </a:fld>
            <a:endParaRPr lang="en-US" dirty="0"/>
          </a:p>
        </p:txBody>
      </p:sp>
      <p:sp>
        <p:nvSpPr>
          <p:cNvPr id="6" name="フッター プレースホルダー 5">
            <a:extLst>
              <a:ext uri="{FF2B5EF4-FFF2-40B4-BE49-F238E27FC236}">
                <a16:creationId xmlns:a16="http://schemas.microsoft.com/office/drawing/2014/main" id="{F11B8A9E-684C-4386-864A-63B987D90156}"/>
              </a:ext>
            </a:extLst>
          </p:cNvPr>
          <p:cNvSpPr>
            <a:spLocks noGrp="1"/>
          </p:cNvSpPr>
          <p:nvPr>
            <p:ph type="ftr" sz="quarter" idx="11"/>
          </p:nvPr>
        </p:nvSpPr>
        <p:spPr/>
        <p:txBody>
          <a:bodyPr/>
          <a:lstStyle/>
          <a:p>
            <a:pPr>
              <a:defRPr/>
            </a:pPr>
            <a:r>
              <a:rPr lang="fr-FR" dirty="0"/>
              <a:t>Kosuke Aio(Sony Corporation), et al.</a:t>
            </a:r>
            <a:endParaRPr lang="en-US" dirty="0"/>
          </a:p>
        </p:txBody>
      </p:sp>
      <p:sp>
        <p:nvSpPr>
          <p:cNvPr id="12" name="コンテンツ プレースホルダー 1">
            <a:extLst>
              <a:ext uri="{FF2B5EF4-FFF2-40B4-BE49-F238E27FC236}">
                <a16:creationId xmlns:a16="http://schemas.microsoft.com/office/drawing/2014/main" id="{19E25E3E-E215-4C51-8C45-3A76FCF4BE67}"/>
              </a:ext>
            </a:extLst>
          </p:cNvPr>
          <p:cNvSpPr>
            <a:spLocks noGrp="1"/>
          </p:cNvSpPr>
          <p:nvPr>
            <p:ph idx="1"/>
          </p:nvPr>
        </p:nvSpPr>
        <p:spPr>
          <a:xfrm>
            <a:off x="582333" y="1600200"/>
            <a:ext cx="8051240" cy="4114800"/>
          </a:xfrm>
        </p:spPr>
        <p:txBody>
          <a:bodyPr/>
          <a:lstStyle/>
          <a:p>
            <a:r>
              <a:rPr kumimoji="1" lang="en-US" altLang="ja-JP" sz="1800" dirty="0"/>
              <a:t>We propose </a:t>
            </a:r>
            <a:r>
              <a:rPr kumimoji="1" lang="en-US" altLang="ja-JP" sz="1800" dirty="0">
                <a:solidFill>
                  <a:srgbClr val="0B66DF"/>
                </a:solidFill>
              </a:rPr>
              <a:t>coordinated measurement schemes</a:t>
            </a:r>
            <a:r>
              <a:rPr kumimoji="1" lang="en-US" altLang="ja-JP" sz="1800" dirty="0"/>
              <a:t>.</a:t>
            </a:r>
          </a:p>
          <a:p>
            <a:pPr lvl="1"/>
            <a:r>
              <a:rPr kumimoji="1" lang="en-US" altLang="ja-JP" sz="1600" dirty="0"/>
              <a:t>Coordinated Measurement is the cooperative transmission/observation of test signals and sharing measurement results among multiple APs.</a:t>
            </a:r>
          </a:p>
          <a:p>
            <a:pPr lvl="1"/>
            <a:r>
              <a:rPr kumimoji="1" lang="en-US" altLang="ja-JP" sz="1600" dirty="0"/>
              <a:t>By actively acquiring the OBSS signal, we can expect a significant reduction in measurement time.</a:t>
            </a:r>
          </a:p>
          <a:p>
            <a:r>
              <a:rPr kumimoji="1" lang="en-US" altLang="ja-JP" sz="1800" dirty="0"/>
              <a:t>There are two types</a:t>
            </a:r>
            <a:r>
              <a:rPr kumimoji="1" lang="ja-JP" altLang="en-US" sz="1800" dirty="0"/>
              <a:t> </a:t>
            </a:r>
            <a:r>
              <a:rPr kumimoji="1" lang="en-US" altLang="ja-JP" sz="1800" dirty="0"/>
              <a:t>of</a:t>
            </a:r>
            <a:r>
              <a:rPr kumimoji="1" lang="ja-JP" altLang="en-US" sz="1800" dirty="0"/>
              <a:t> </a:t>
            </a:r>
            <a:r>
              <a:rPr kumimoji="1" lang="en-US" altLang="ja-JP" sz="1800" dirty="0"/>
              <a:t>coordinated</a:t>
            </a:r>
            <a:r>
              <a:rPr kumimoji="1" lang="ja-JP" altLang="en-US" sz="1800" dirty="0"/>
              <a:t> </a:t>
            </a:r>
            <a:r>
              <a:rPr kumimoji="1" lang="en-US" altLang="ja-JP" sz="1800" dirty="0"/>
              <a:t>measurement: Implicit and Explicit type</a:t>
            </a:r>
          </a:p>
        </p:txBody>
      </p:sp>
      <p:sp>
        <p:nvSpPr>
          <p:cNvPr id="9" name="正方形/長方形 8">
            <a:extLst>
              <a:ext uri="{FF2B5EF4-FFF2-40B4-BE49-F238E27FC236}">
                <a16:creationId xmlns:a16="http://schemas.microsoft.com/office/drawing/2014/main" id="{8851666E-D8CD-43A2-AC93-64000643A91A}"/>
              </a:ext>
            </a:extLst>
          </p:cNvPr>
          <p:cNvSpPr/>
          <p:nvPr/>
        </p:nvSpPr>
        <p:spPr bwMode="auto">
          <a:xfrm>
            <a:off x="612000" y="3476973"/>
            <a:ext cx="3960000" cy="328663"/>
          </a:xfrm>
          <a:prstGeom prst="rect">
            <a:avLst/>
          </a:prstGeom>
          <a:solidFill>
            <a:srgbClr val="0B66DF"/>
          </a:solidFill>
          <a:ln w="12700" cap="flat" cmpd="sng" algn="ctr">
            <a:no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altLang="ja-JP" sz="1600" dirty="0">
                <a:solidFill>
                  <a:schemeClr val="bg1"/>
                </a:solidFill>
              </a:rPr>
              <a:t>Explicit Coordinated Measurement</a:t>
            </a:r>
            <a:endParaRPr kumimoji="0" lang="ja-JP" altLang="en-US" sz="1600" i="0" u="none" strike="noStrike" cap="none" normalizeH="0" baseline="0" dirty="0">
              <a:ln>
                <a:noFill/>
              </a:ln>
              <a:solidFill>
                <a:schemeClr val="bg1"/>
              </a:solidFill>
              <a:effectLst/>
            </a:endParaRPr>
          </a:p>
        </p:txBody>
      </p:sp>
      <p:sp>
        <p:nvSpPr>
          <p:cNvPr id="11" name="正方形/長方形 10">
            <a:extLst>
              <a:ext uri="{FF2B5EF4-FFF2-40B4-BE49-F238E27FC236}">
                <a16:creationId xmlns:a16="http://schemas.microsoft.com/office/drawing/2014/main" id="{4DDC4E79-80E1-4E91-8F6E-A1A4C86A12E0}"/>
              </a:ext>
            </a:extLst>
          </p:cNvPr>
          <p:cNvSpPr/>
          <p:nvPr/>
        </p:nvSpPr>
        <p:spPr bwMode="auto">
          <a:xfrm>
            <a:off x="4877804" y="3481337"/>
            <a:ext cx="3961396" cy="328663"/>
          </a:xfrm>
          <a:prstGeom prst="rect">
            <a:avLst/>
          </a:prstGeom>
          <a:solidFill>
            <a:srgbClr val="0B66DF"/>
          </a:solidFill>
          <a:ln w="12700" cap="flat" cmpd="sng" algn="ctr">
            <a:no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altLang="ja-JP" sz="1600" dirty="0">
                <a:solidFill>
                  <a:schemeClr val="bg1"/>
                </a:solidFill>
              </a:rPr>
              <a:t>Implicit Coordinated Measurement</a:t>
            </a:r>
            <a:endParaRPr kumimoji="0" lang="ja-JP" altLang="en-US" sz="1600" i="0" u="none" strike="noStrike" cap="none" normalizeH="0" baseline="0" dirty="0">
              <a:ln>
                <a:noFill/>
              </a:ln>
              <a:solidFill>
                <a:schemeClr val="bg1"/>
              </a:solidFill>
              <a:effectLst/>
            </a:endParaRPr>
          </a:p>
        </p:txBody>
      </p:sp>
      <p:sp>
        <p:nvSpPr>
          <p:cNvPr id="32" name="吹き出し: 四角形 31">
            <a:extLst>
              <a:ext uri="{FF2B5EF4-FFF2-40B4-BE49-F238E27FC236}">
                <a16:creationId xmlns:a16="http://schemas.microsoft.com/office/drawing/2014/main" id="{A79FA9DA-525D-471B-B7F0-BED9E270BAE8}"/>
              </a:ext>
            </a:extLst>
          </p:cNvPr>
          <p:cNvSpPr/>
          <p:nvPr/>
        </p:nvSpPr>
        <p:spPr bwMode="auto">
          <a:xfrm>
            <a:off x="4804485" y="5541524"/>
            <a:ext cx="1654213" cy="487026"/>
          </a:xfrm>
          <a:prstGeom prst="wedgeRectCallout">
            <a:avLst>
              <a:gd name="adj1" fmla="val 22170"/>
              <a:gd name="adj2" fmla="val -94790"/>
            </a:avLst>
          </a:prstGeom>
          <a:solidFill>
            <a:schemeClr val="bg1"/>
          </a:solidFill>
          <a:ln w="12700" cap="flat" cmpd="sng" algn="ctr">
            <a:solidFill>
              <a:srgbClr val="0B66DF"/>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a:r>
              <a:rPr kumimoji="1" lang="en-US" altLang="ja-JP" sz="1200" b="0" dirty="0">
                <a:solidFill>
                  <a:srgbClr val="0B66DF"/>
                </a:solidFill>
              </a:rPr>
              <a:t>(2) STA1 sends UL signal by</a:t>
            </a:r>
            <a:r>
              <a:rPr kumimoji="1" lang="ja-JP" altLang="en-US" sz="1200" b="0" dirty="0">
                <a:solidFill>
                  <a:srgbClr val="0B66DF"/>
                </a:solidFill>
              </a:rPr>
              <a:t> </a:t>
            </a:r>
            <a:r>
              <a:rPr kumimoji="1" lang="en-US" altLang="ja-JP" sz="1200" b="0" dirty="0">
                <a:solidFill>
                  <a:srgbClr val="0B66DF"/>
                </a:solidFill>
              </a:rPr>
              <a:t>AP1’s</a:t>
            </a:r>
            <a:r>
              <a:rPr kumimoji="1" lang="ja-JP" altLang="en-US" sz="1200" b="0" dirty="0">
                <a:solidFill>
                  <a:srgbClr val="0B66DF"/>
                </a:solidFill>
              </a:rPr>
              <a:t> </a:t>
            </a:r>
            <a:r>
              <a:rPr kumimoji="1" lang="en-US" altLang="ja-JP" sz="1200" b="0" dirty="0">
                <a:solidFill>
                  <a:srgbClr val="0B66DF"/>
                </a:solidFill>
              </a:rPr>
              <a:t>trigger.</a:t>
            </a:r>
            <a:endParaRPr kumimoji="1" lang="ja-JP" altLang="en-US" sz="1100" b="0" dirty="0">
              <a:solidFill>
                <a:srgbClr val="0B66DF"/>
              </a:solidFill>
            </a:endParaRPr>
          </a:p>
        </p:txBody>
      </p:sp>
      <p:sp>
        <p:nvSpPr>
          <p:cNvPr id="33" name="楕円 32">
            <a:extLst>
              <a:ext uri="{FF2B5EF4-FFF2-40B4-BE49-F238E27FC236}">
                <a16:creationId xmlns:a16="http://schemas.microsoft.com/office/drawing/2014/main" id="{FC674395-9B6E-4E99-8362-1E376A91D671}"/>
              </a:ext>
            </a:extLst>
          </p:cNvPr>
          <p:cNvSpPr/>
          <p:nvPr/>
        </p:nvSpPr>
        <p:spPr bwMode="auto">
          <a:xfrm>
            <a:off x="7024837" y="4402282"/>
            <a:ext cx="1276789" cy="1524000"/>
          </a:xfrm>
          <a:prstGeom prst="ellipse">
            <a:avLst/>
          </a:prstGeom>
          <a:noFill/>
          <a:ln w="127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2400" b="1" i="0" u="none" strike="noStrike" cap="none" normalizeH="0" baseline="0">
              <a:ln>
                <a:noFill/>
              </a:ln>
              <a:solidFill>
                <a:schemeClr val="tx1"/>
              </a:solidFill>
              <a:effectLst/>
              <a:latin typeface="Times New Roman" pitchFamily="18" charset="0"/>
            </a:endParaRPr>
          </a:p>
        </p:txBody>
      </p:sp>
      <p:sp>
        <p:nvSpPr>
          <p:cNvPr id="34" name="吹き出し: 四角形 33">
            <a:extLst>
              <a:ext uri="{FF2B5EF4-FFF2-40B4-BE49-F238E27FC236}">
                <a16:creationId xmlns:a16="http://schemas.microsoft.com/office/drawing/2014/main" id="{9B34E72A-328C-4E11-B832-4310089F8DA1}"/>
              </a:ext>
            </a:extLst>
          </p:cNvPr>
          <p:cNvSpPr/>
          <p:nvPr/>
        </p:nvSpPr>
        <p:spPr bwMode="auto">
          <a:xfrm>
            <a:off x="6781800" y="6027391"/>
            <a:ext cx="2215888" cy="487027"/>
          </a:xfrm>
          <a:prstGeom prst="wedgeRectCallout">
            <a:avLst>
              <a:gd name="adj1" fmla="val -18265"/>
              <a:gd name="adj2" fmla="val -95874"/>
            </a:avLst>
          </a:prstGeom>
          <a:solidFill>
            <a:schemeClr val="bg1"/>
          </a:solidFill>
          <a:ln w="127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a:r>
              <a:rPr kumimoji="1" lang="en-US" altLang="ja-JP" sz="1200" b="0" dirty="0">
                <a:solidFill>
                  <a:srgbClr val="FF0000"/>
                </a:solidFill>
              </a:rPr>
              <a:t>(3) AP2/AP3 measure RSSI from STA1 and report it to AP1</a:t>
            </a:r>
            <a:endParaRPr kumimoji="1" lang="ja-JP" altLang="en-US" sz="1100" b="0" dirty="0">
              <a:solidFill>
                <a:srgbClr val="FF0000"/>
              </a:solidFill>
            </a:endParaRPr>
          </a:p>
        </p:txBody>
      </p:sp>
      <p:sp>
        <p:nvSpPr>
          <p:cNvPr id="35" name="吹き出し: 四角形 34">
            <a:extLst>
              <a:ext uri="{FF2B5EF4-FFF2-40B4-BE49-F238E27FC236}">
                <a16:creationId xmlns:a16="http://schemas.microsoft.com/office/drawing/2014/main" id="{337C6F09-6335-4239-BB4A-62B48DEA2577}"/>
              </a:ext>
            </a:extLst>
          </p:cNvPr>
          <p:cNvSpPr/>
          <p:nvPr/>
        </p:nvSpPr>
        <p:spPr bwMode="auto">
          <a:xfrm>
            <a:off x="5319640" y="3868118"/>
            <a:ext cx="1886023" cy="487026"/>
          </a:xfrm>
          <a:prstGeom prst="wedgeRectCallout">
            <a:avLst>
              <a:gd name="adj1" fmla="val 38122"/>
              <a:gd name="adj2" fmla="val -13810"/>
            </a:avLst>
          </a:prstGeom>
          <a:solidFill>
            <a:schemeClr val="bg1"/>
          </a:solidFill>
          <a:ln w="12700" cap="flat" cmpd="sng" algn="ctr">
            <a:solidFill>
              <a:srgbClr val="00B05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a:r>
              <a:rPr kumimoji="1" lang="en-US" altLang="ja-JP" sz="1200" b="0" dirty="0">
                <a:solidFill>
                  <a:srgbClr val="00B050"/>
                </a:solidFill>
              </a:rPr>
              <a:t>(1) AP1 requests AP2/AP3 </a:t>
            </a:r>
            <a:r>
              <a:rPr kumimoji="1" lang="en-US" altLang="ja-JP" sz="1200" dirty="0">
                <a:solidFill>
                  <a:srgbClr val="00B050"/>
                </a:solidFill>
              </a:rPr>
              <a:t>to measure STA1’s signal.</a:t>
            </a:r>
            <a:endParaRPr kumimoji="1" lang="ja-JP" altLang="en-US" sz="1100" dirty="0">
              <a:solidFill>
                <a:srgbClr val="00B050"/>
              </a:solidFill>
            </a:endParaRPr>
          </a:p>
        </p:txBody>
      </p:sp>
      <p:pic>
        <p:nvPicPr>
          <p:cNvPr id="7" name="図 6">
            <a:extLst>
              <a:ext uri="{FF2B5EF4-FFF2-40B4-BE49-F238E27FC236}">
                <a16:creationId xmlns:a16="http://schemas.microsoft.com/office/drawing/2014/main" id="{4A306C6F-D575-4729-AD04-9C2FB7934DB0}"/>
              </a:ext>
            </a:extLst>
          </p:cNvPr>
          <p:cNvPicPr>
            <a:picLocks noChangeAspect="1"/>
          </p:cNvPicPr>
          <p:nvPr/>
        </p:nvPicPr>
        <p:blipFill>
          <a:blip r:embed="rId4"/>
          <a:stretch>
            <a:fillRect/>
          </a:stretch>
        </p:blipFill>
        <p:spPr>
          <a:xfrm>
            <a:off x="609600" y="4286174"/>
            <a:ext cx="3178730" cy="1915286"/>
          </a:xfrm>
          <a:prstGeom prst="rect">
            <a:avLst/>
          </a:prstGeom>
        </p:spPr>
      </p:pic>
      <p:sp>
        <p:nvSpPr>
          <p:cNvPr id="37" name="吹き出し: 四角形 36">
            <a:extLst>
              <a:ext uri="{FF2B5EF4-FFF2-40B4-BE49-F238E27FC236}">
                <a16:creationId xmlns:a16="http://schemas.microsoft.com/office/drawing/2014/main" id="{8F229AA1-CFB7-4B16-9C76-FE77B1468EFA}"/>
              </a:ext>
            </a:extLst>
          </p:cNvPr>
          <p:cNvSpPr/>
          <p:nvPr/>
        </p:nvSpPr>
        <p:spPr bwMode="auto">
          <a:xfrm>
            <a:off x="510427" y="5592761"/>
            <a:ext cx="1654213" cy="650749"/>
          </a:xfrm>
          <a:prstGeom prst="wedgeRectCallout">
            <a:avLst>
              <a:gd name="adj1" fmla="val 21612"/>
              <a:gd name="adj2" fmla="val -82016"/>
            </a:avLst>
          </a:prstGeom>
          <a:solidFill>
            <a:schemeClr val="bg1"/>
          </a:solidFill>
          <a:ln w="12700" cap="flat" cmpd="sng" algn="ctr">
            <a:solidFill>
              <a:srgbClr val="0B66DF"/>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a:r>
              <a:rPr kumimoji="1" lang="en-US" altLang="ja-JP" sz="1200" b="0" dirty="0">
                <a:solidFill>
                  <a:srgbClr val="0070C0"/>
                </a:solidFill>
              </a:rPr>
              <a:t>(3) STA1 measures RSSI from AP2/AP3</a:t>
            </a:r>
          </a:p>
          <a:p>
            <a:pPr algn="ctr"/>
            <a:r>
              <a:rPr kumimoji="1" lang="en-US" altLang="ja-JP" sz="1200" b="0" dirty="0">
                <a:solidFill>
                  <a:srgbClr val="0070C0"/>
                </a:solidFill>
              </a:rPr>
              <a:t>1 and report it to AP1</a:t>
            </a:r>
            <a:endParaRPr kumimoji="1" lang="ja-JP" altLang="en-US" sz="1100" b="0" dirty="0">
              <a:solidFill>
                <a:srgbClr val="0070C0"/>
              </a:solidFill>
            </a:endParaRPr>
          </a:p>
        </p:txBody>
      </p:sp>
      <p:sp>
        <p:nvSpPr>
          <p:cNvPr id="38" name="吹き出し: 四角形 37">
            <a:extLst>
              <a:ext uri="{FF2B5EF4-FFF2-40B4-BE49-F238E27FC236}">
                <a16:creationId xmlns:a16="http://schemas.microsoft.com/office/drawing/2014/main" id="{1BAB6214-AFEB-4F94-9CB8-3AB1A4D2CC5B}"/>
              </a:ext>
            </a:extLst>
          </p:cNvPr>
          <p:cNvSpPr/>
          <p:nvPr/>
        </p:nvSpPr>
        <p:spPr bwMode="auto">
          <a:xfrm>
            <a:off x="2304640" y="6038933"/>
            <a:ext cx="2037759" cy="285668"/>
          </a:xfrm>
          <a:prstGeom prst="wedgeRectCallout">
            <a:avLst>
              <a:gd name="adj1" fmla="val -18265"/>
              <a:gd name="adj2" fmla="val -95874"/>
            </a:avLst>
          </a:prstGeom>
          <a:solidFill>
            <a:schemeClr val="bg1"/>
          </a:solidFill>
          <a:ln w="127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a:r>
              <a:rPr kumimoji="1" lang="en-US" altLang="ja-JP" sz="1200" b="0" dirty="0">
                <a:solidFill>
                  <a:srgbClr val="FF0000"/>
                </a:solidFill>
              </a:rPr>
              <a:t>(2) AP2/AP3 send test signal.</a:t>
            </a:r>
            <a:endParaRPr kumimoji="1" lang="ja-JP" altLang="en-US" sz="1100" b="0" dirty="0">
              <a:solidFill>
                <a:srgbClr val="FF0000"/>
              </a:solidFill>
            </a:endParaRPr>
          </a:p>
        </p:txBody>
      </p:sp>
      <p:sp>
        <p:nvSpPr>
          <p:cNvPr id="39" name="吹き出し: 四角形 38">
            <a:extLst>
              <a:ext uri="{FF2B5EF4-FFF2-40B4-BE49-F238E27FC236}">
                <a16:creationId xmlns:a16="http://schemas.microsoft.com/office/drawing/2014/main" id="{DF75C1B3-87D0-452F-8E70-A3766ED5CC86}"/>
              </a:ext>
            </a:extLst>
          </p:cNvPr>
          <p:cNvSpPr/>
          <p:nvPr/>
        </p:nvSpPr>
        <p:spPr bwMode="auto">
          <a:xfrm>
            <a:off x="2063590" y="3915256"/>
            <a:ext cx="1886023" cy="487026"/>
          </a:xfrm>
          <a:prstGeom prst="wedgeRectCallout">
            <a:avLst>
              <a:gd name="adj1" fmla="val -3897"/>
              <a:gd name="adj2" fmla="val 44602"/>
            </a:avLst>
          </a:prstGeom>
          <a:solidFill>
            <a:schemeClr val="bg1"/>
          </a:solidFill>
          <a:ln w="12700" cap="flat" cmpd="sng" algn="ctr">
            <a:solidFill>
              <a:srgbClr val="00B05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a:r>
              <a:rPr kumimoji="1" lang="en-US" altLang="ja-JP" sz="1200" b="0" dirty="0">
                <a:solidFill>
                  <a:srgbClr val="00B050"/>
                </a:solidFill>
              </a:rPr>
              <a:t>(1) AP1 requests AP2/AP3 </a:t>
            </a:r>
            <a:r>
              <a:rPr kumimoji="1" lang="en-US" altLang="ja-JP" sz="1200" dirty="0">
                <a:solidFill>
                  <a:srgbClr val="00B050"/>
                </a:solidFill>
              </a:rPr>
              <a:t>to send test signal</a:t>
            </a:r>
            <a:r>
              <a:rPr kumimoji="1" lang="en-US" altLang="ja-JP" sz="1200" b="0" dirty="0">
                <a:solidFill>
                  <a:srgbClr val="00B050"/>
                </a:solidFill>
              </a:rPr>
              <a:t>.</a:t>
            </a:r>
            <a:endParaRPr kumimoji="1" lang="ja-JP" altLang="en-US" sz="1100" b="0" dirty="0">
              <a:solidFill>
                <a:srgbClr val="00B050"/>
              </a:solidFill>
            </a:endParaRPr>
          </a:p>
        </p:txBody>
      </p:sp>
    </p:spTree>
    <p:extLst>
      <p:ext uri="{BB962C8B-B14F-4D97-AF65-F5344CB8AC3E}">
        <p14:creationId xmlns:p14="http://schemas.microsoft.com/office/powerpoint/2010/main" val="19589695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図 1">
            <a:extLst>
              <a:ext uri="{FF2B5EF4-FFF2-40B4-BE49-F238E27FC236}">
                <a16:creationId xmlns:a16="http://schemas.microsoft.com/office/drawing/2014/main" id="{2BA8B7B0-C4A5-14A7-432D-68C968BB9F72}"/>
              </a:ext>
            </a:extLst>
          </p:cNvPr>
          <p:cNvPicPr>
            <a:picLocks noChangeAspect="1"/>
          </p:cNvPicPr>
          <p:nvPr/>
        </p:nvPicPr>
        <p:blipFill>
          <a:blip r:embed="rId3"/>
          <a:stretch>
            <a:fillRect/>
          </a:stretch>
        </p:blipFill>
        <p:spPr>
          <a:xfrm>
            <a:off x="3731990" y="4268967"/>
            <a:ext cx="5779509" cy="2066723"/>
          </a:xfrm>
          <a:prstGeom prst="rect">
            <a:avLst/>
          </a:prstGeom>
        </p:spPr>
      </p:pic>
      <p:sp>
        <p:nvSpPr>
          <p:cNvPr id="3" name="タイトル 2">
            <a:extLst>
              <a:ext uri="{FF2B5EF4-FFF2-40B4-BE49-F238E27FC236}">
                <a16:creationId xmlns:a16="http://schemas.microsoft.com/office/drawing/2014/main" id="{38FE94B0-B603-4F3B-A7BE-7A2750F2234D}"/>
              </a:ext>
            </a:extLst>
          </p:cNvPr>
          <p:cNvSpPr>
            <a:spLocks noGrp="1"/>
          </p:cNvSpPr>
          <p:nvPr>
            <p:ph type="title"/>
          </p:nvPr>
        </p:nvSpPr>
        <p:spPr/>
        <p:txBody>
          <a:bodyPr/>
          <a:lstStyle/>
          <a:p>
            <a:r>
              <a:rPr kumimoji="1" lang="en-US" altLang="ja-JP" sz="2800" dirty="0">
                <a:solidFill>
                  <a:schemeClr val="tx1"/>
                </a:solidFill>
              </a:rPr>
              <a:t>Coordinated Measurement: Explicit Type</a:t>
            </a:r>
            <a:endParaRPr kumimoji="1" lang="ja-JP" altLang="en-US" sz="2800" dirty="0"/>
          </a:p>
        </p:txBody>
      </p:sp>
      <p:sp>
        <p:nvSpPr>
          <p:cNvPr id="5" name="スライド番号プレースホルダー 4">
            <a:extLst>
              <a:ext uri="{FF2B5EF4-FFF2-40B4-BE49-F238E27FC236}">
                <a16:creationId xmlns:a16="http://schemas.microsoft.com/office/drawing/2014/main" id="{9F8AF770-9228-492C-93DD-FF11A0DCC6E4}"/>
              </a:ext>
            </a:extLst>
          </p:cNvPr>
          <p:cNvSpPr>
            <a:spLocks noGrp="1"/>
          </p:cNvSpPr>
          <p:nvPr>
            <p:ph type="sldNum" sz="quarter" idx="12"/>
          </p:nvPr>
        </p:nvSpPr>
        <p:spPr/>
        <p:txBody>
          <a:bodyPr/>
          <a:lstStyle/>
          <a:p>
            <a:pPr>
              <a:defRPr/>
            </a:pPr>
            <a:r>
              <a:rPr lang="en-US" dirty="0"/>
              <a:t>Slide </a:t>
            </a:r>
            <a:fld id="{AA0DB6A0-3FAC-4C50-B855-05E2EFEC7C93}" type="slidenum">
              <a:rPr lang="en-US" smtClean="0"/>
              <a:pPr>
                <a:defRPr/>
              </a:pPr>
              <a:t>6</a:t>
            </a:fld>
            <a:endParaRPr lang="en-US" dirty="0"/>
          </a:p>
        </p:txBody>
      </p:sp>
      <p:sp>
        <p:nvSpPr>
          <p:cNvPr id="6" name="フッター プレースホルダー 5">
            <a:extLst>
              <a:ext uri="{FF2B5EF4-FFF2-40B4-BE49-F238E27FC236}">
                <a16:creationId xmlns:a16="http://schemas.microsoft.com/office/drawing/2014/main" id="{F11B8A9E-684C-4386-864A-63B987D90156}"/>
              </a:ext>
            </a:extLst>
          </p:cNvPr>
          <p:cNvSpPr>
            <a:spLocks noGrp="1"/>
          </p:cNvSpPr>
          <p:nvPr>
            <p:ph type="ftr" sz="quarter" idx="11"/>
          </p:nvPr>
        </p:nvSpPr>
        <p:spPr/>
        <p:txBody>
          <a:bodyPr/>
          <a:lstStyle/>
          <a:p>
            <a:pPr>
              <a:defRPr/>
            </a:pPr>
            <a:r>
              <a:rPr lang="fr-FR" dirty="0"/>
              <a:t>Kosuke Aio(Sony Corporation), et al.</a:t>
            </a:r>
            <a:endParaRPr lang="en-US" dirty="0"/>
          </a:p>
        </p:txBody>
      </p:sp>
      <p:sp>
        <p:nvSpPr>
          <p:cNvPr id="12" name="コンテンツ プレースホルダー 1">
            <a:extLst>
              <a:ext uri="{FF2B5EF4-FFF2-40B4-BE49-F238E27FC236}">
                <a16:creationId xmlns:a16="http://schemas.microsoft.com/office/drawing/2014/main" id="{19E25E3E-E215-4C51-8C45-3A76FCF4BE67}"/>
              </a:ext>
            </a:extLst>
          </p:cNvPr>
          <p:cNvSpPr>
            <a:spLocks noGrp="1"/>
          </p:cNvSpPr>
          <p:nvPr>
            <p:ph idx="1"/>
          </p:nvPr>
        </p:nvSpPr>
        <p:spPr>
          <a:xfrm>
            <a:off x="582333" y="1600200"/>
            <a:ext cx="8051240" cy="2787729"/>
          </a:xfrm>
        </p:spPr>
        <p:txBody>
          <a:bodyPr/>
          <a:lstStyle/>
          <a:p>
            <a:r>
              <a:rPr kumimoji="1" lang="en-US" altLang="ja-JP" sz="1800" dirty="0"/>
              <a:t>Detail Procedure (reused 11ax Explicit BF Sounding Procedure)</a:t>
            </a:r>
          </a:p>
          <a:p>
            <a:pPr marL="800100" lvl="1" indent="-342900">
              <a:buFont typeface="+mj-ea"/>
              <a:buAutoNum type="circleNumDbPlain"/>
            </a:pPr>
            <a:r>
              <a:rPr kumimoji="1" lang="en-US" altLang="ja-JP" sz="1600" dirty="0"/>
              <a:t>AP1 requests AP2/AP3 to send </a:t>
            </a:r>
            <a:r>
              <a:rPr kumimoji="1" lang="en-US" altLang="ja-JP" sz="1600" u="sng" dirty="0"/>
              <a:t>a test signal (e.g., NDP)</a:t>
            </a:r>
            <a:r>
              <a:rPr kumimoji="1" lang="en-US" altLang="ja-JP" sz="1600" dirty="0"/>
              <a:t> and collect responses.</a:t>
            </a:r>
          </a:p>
          <a:p>
            <a:pPr marL="800100" lvl="1" indent="-342900">
              <a:buFont typeface="+mj-ea"/>
              <a:buAutoNum type="circleNumDbPlain"/>
            </a:pPr>
            <a:r>
              <a:rPr kumimoji="1" lang="en-US" altLang="ja-JP" sz="1600" dirty="0"/>
              <a:t>AP1 sends </a:t>
            </a:r>
            <a:r>
              <a:rPr kumimoji="1" lang="en-US" altLang="ja-JP" sz="1600" u="sng" dirty="0"/>
              <a:t>a request frame (e.g., NDP-A) </a:t>
            </a:r>
            <a:r>
              <a:rPr kumimoji="1" lang="en-US" altLang="ja-JP" sz="1600" dirty="0"/>
              <a:t>to request STAs to measure the signal from AP2/AP3. </a:t>
            </a:r>
          </a:p>
          <a:p>
            <a:pPr marL="800100" lvl="1" indent="-342900">
              <a:buFont typeface="+mj-ea"/>
              <a:buAutoNum type="circleNumDbPlain"/>
            </a:pPr>
            <a:r>
              <a:rPr kumimoji="1" lang="en-US" altLang="ja-JP" sz="1600" dirty="0"/>
              <a:t>AP2/AP3 send the test signal sequentially (or simultaneously).</a:t>
            </a:r>
          </a:p>
          <a:p>
            <a:pPr marL="800100" lvl="1" indent="-342900">
              <a:buFont typeface="+mj-ea"/>
              <a:buAutoNum type="circleNumDbPlain"/>
            </a:pPr>
            <a:r>
              <a:rPr kumimoji="1" lang="en-US" altLang="ja-JP" sz="1600" dirty="0"/>
              <a:t>The STAs measure RSSI/SNR of the test signals from AP2/AP3.</a:t>
            </a:r>
          </a:p>
          <a:p>
            <a:pPr marL="800100" lvl="1" indent="-342900">
              <a:buFont typeface="+mj-ea"/>
              <a:buAutoNum type="circleNumDbPlain"/>
            </a:pPr>
            <a:r>
              <a:rPr kumimoji="1" lang="en-US" altLang="ja-JP" sz="1600" dirty="0"/>
              <a:t>AP1 sends </a:t>
            </a:r>
            <a:r>
              <a:rPr kumimoji="1" lang="en-US" altLang="ja-JP" sz="1600" u="sng" dirty="0"/>
              <a:t>a trigger frame (e.g., BFRP Trigger) </a:t>
            </a:r>
            <a:r>
              <a:rPr kumimoji="1" lang="en-US" altLang="ja-JP" sz="1600" dirty="0"/>
              <a:t>to request the STAs to feedback the RSSI/SNR information in UL OFDMA.</a:t>
            </a:r>
          </a:p>
          <a:p>
            <a:pPr marL="800100" lvl="1" indent="-342900">
              <a:buFont typeface="+mj-ea"/>
              <a:buAutoNum type="circleNumDbPlain"/>
            </a:pPr>
            <a:r>
              <a:rPr kumimoji="1" lang="en-US" altLang="ja-JP" sz="1600" dirty="0"/>
              <a:t>The STAs send</a:t>
            </a:r>
            <a:r>
              <a:rPr kumimoji="1" lang="ja-JP" altLang="en-US" sz="1600" dirty="0"/>
              <a:t> </a:t>
            </a:r>
            <a:r>
              <a:rPr kumimoji="1" lang="en-US" altLang="ja-JP" sz="1600" dirty="0"/>
              <a:t>the RSSI/SNR information to AP1.</a:t>
            </a:r>
          </a:p>
        </p:txBody>
      </p:sp>
      <p:pic>
        <p:nvPicPr>
          <p:cNvPr id="7" name="図 6">
            <a:extLst>
              <a:ext uri="{FF2B5EF4-FFF2-40B4-BE49-F238E27FC236}">
                <a16:creationId xmlns:a16="http://schemas.microsoft.com/office/drawing/2014/main" id="{68308E94-9A08-4D93-AA09-CF6AD0008246}"/>
              </a:ext>
            </a:extLst>
          </p:cNvPr>
          <p:cNvPicPr>
            <a:picLocks noChangeAspect="1"/>
          </p:cNvPicPr>
          <p:nvPr/>
        </p:nvPicPr>
        <p:blipFill>
          <a:blip r:embed="rId4"/>
          <a:stretch>
            <a:fillRect/>
          </a:stretch>
        </p:blipFill>
        <p:spPr>
          <a:xfrm>
            <a:off x="914400" y="4554445"/>
            <a:ext cx="2802210" cy="1688420"/>
          </a:xfrm>
          <a:prstGeom prst="rect">
            <a:avLst/>
          </a:prstGeom>
        </p:spPr>
      </p:pic>
      <p:sp>
        <p:nvSpPr>
          <p:cNvPr id="8" name="テキスト ボックス 7">
            <a:extLst>
              <a:ext uri="{FF2B5EF4-FFF2-40B4-BE49-F238E27FC236}">
                <a16:creationId xmlns:a16="http://schemas.microsoft.com/office/drawing/2014/main" id="{15E80A40-80C7-4A3C-870C-C9B83EDC00C6}"/>
              </a:ext>
            </a:extLst>
          </p:cNvPr>
          <p:cNvSpPr txBox="1"/>
          <p:nvPr/>
        </p:nvSpPr>
        <p:spPr>
          <a:xfrm>
            <a:off x="2065418" y="4246668"/>
            <a:ext cx="364202" cy="307777"/>
          </a:xfrm>
          <a:prstGeom prst="rect">
            <a:avLst/>
          </a:prstGeom>
          <a:noFill/>
        </p:spPr>
        <p:txBody>
          <a:bodyPr wrap="none" rtlCol="0">
            <a:spAutoFit/>
          </a:bodyPr>
          <a:lstStyle/>
          <a:p>
            <a:r>
              <a:rPr kumimoji="1" lang="ja-JP" altLang="en-US" sz="1400" dirty="0">
                <a:solidFill>
                  <a:srgbClr val="00B050"/>
                </a:solidFill>
              </a:rPr>
              <a:t>①</a:t>
            </a:r>
          </a:p>
        </p:txBody>
      </p:sp>
      <p:sp>
        <p:nvSpPr>
          <p:cNvPr id="14" name="テキスト ボックス 13">
            <a:extLst>
              <a:ext uri="{FF2B5EF4-FFF2-40B4-BE49-F238E27FC236}">
                <a16:creationId xmlns:a16="http://schemas.microsoft.com/office/drawing/2014/main" id="{2707F534-51C3-450A-89F0-2688AA87B53A}"/>
              </a:ext>
            </a:extLst>
          </p:cNvPr>
          <p:cNvSpPr txBox="1"/>
          <p:nvPr/>
        </p:nvSpPr>
        <p:spPr>
          <a:xfrm>
            <a:off x="2065418" y="5940623"/>
            <a:ext cx="364202" cy="307777"/>
          </a:xfrm>
          <a:prstGeom prst="rect">
            <a:avLst/>
          </a:prstGeom>
          <a:noFill/>
        </p:spPr>
        <p:txBody>
          <a:bodyPr wrap="none" rtlCol="0">
            <a:spAutoFit/>
          </a:bodyPr>
          <a:lstStyle/>
          <a:p>
            <a:r>
              <a:rPr kumimoji="1" lang="ja-JP" altLang="en-US" sz="1400" dirty="0">
                <a:solidFill>
                  <a:srgbClr val="00B050"/>
                </a:solidFill>
              </a:rPr>
              <a:t>①</a:t>
            </a:r>
          </a:p>
        </p:txBody>
      </p:sp>
      <p:sp>
        <p:nvSpPr>
          <p:cNvPr id="15" name="テキスト ボックス 14">
            <a:extLst>
              <a:ext uri="{FF2B5EF4-FFF2-40B4-BE49-F238E27FC236}">
                <a16:creationId xmlns:a16="http://schemas.microsoft.com/office/drawing/2014/main" id="{A9512D8A-16AB-4DE7-A4B0-E6CF60410556}"/>
              </a:ext>
            </a:extLst>
          </p:cNvPr>
          <p:cNvSpPr txBox="1"/>
          <p:nvPr/>
        </p:nvSpPr>
        <p:spPr>
          <a:xfrm>
            <a:off x="1196955" y="5072660"/>
            <a:ext cx="633507" cy="307777"/>
          </a:xfrm>
          <a:prstGeom prst="rect">
            <a:avLst/>
          </a:prstGeom>
          <a:noFill/>
        </p:spPr>
        <p:txBody>
          <a:bodyPr wrap="none" rtlCol="0">
            <a:spAutoFit/>
          </a:bodyPr>
          <a:lstStyle/>
          <a:p>
            <a:r>
              <a:rPr kumimoji="1" lang="ja-JP" altLang="en-US" sz="1400" dirty="0">
                <a:solidFill>
                  <a:schemeClr val="accent2"/>
                </a:solidFill>
              </a:rPr>
              <a:t>②</a:t>
            </a:r>
            <a:r>
              <a:rPr kumimoji="1" lang="en-US" altLang="ja-JP" sz="1400" dirty="0">
                <a:solidFill>
                  <a:schemeClr val="accent2"/>
                </a:solidFill>
              </a:rPr>
              <a:t>, </a:t>
            </a:r>
            <a:r>
              <a:rPr kumimoji="1" lang="ja-JP" altLang="en-US" sz="1400" dirty="0">
                <a:solidFill>
                  <a:schemeClr val="accent2"/>
                </a:solidFill>
              </a:rPr>
              <a:t>⑤</a:t>
            </a:r>
          </a:p>
        </p:txBody>
      </p:sp>
      <p:sp>
        <p:nvSpPr>
          <p:cNvPr id="16" name="テキスト ボックス 15">
            <a:extLst>
              <a:ext uri="{FF2B5EF4-FFF2-40B4-BE49-F238E27FC236}">
                <a16:creationId xmlns:a16="http://schemas.microsoft.com/office/drawing/2014/main" id="{6B971001-EE88-426A-866C-888F2E336589}"/>
              </a:ext>
            </a:extLst>
          </p:cNvPr>
          <p:cNvSpPr txBox="1"/>
          <p:nvPr/>
        </p:nvSpPr>
        <p:spPr>
          <a:xfrm>
            <a:off x="2361428" y="4918771"/>
            <a:ext cx="364202" cy="307777"/>
          </a:xfrm>
          <a:prstGeom prst="rect">
            <a:avLst/>
          </a:prstGeom>
          <a:noFill/>
        </p:spPr>
        <p:txBody>
          <a:bodyPr wrap="none" rtlCol="0">
            <a:spAutoFit/>
          </a:bodyPr>
          <a:lstStyle/>
          <a:p>
            <a:r>
              <a:rPr kumimoji="1" lang="ja-JP" altLang="en-US" sz="1400" dirty="0">
                <a:solidFill>
                  <a:srgbClr val="FF0000"/>
                </a:solidFill>
              </a:rPr>
              <a:t>③</a:t>
            </a:r>
          </a:p>
        </p:txBody>
      </p:sp>
      <p:sp>
        <p:nvSpPr>
          <p:cNvPr id="17" name="テキスト ボックス 16">
            <a:extLst>
              <a:ext uri="{FF2B5EF4-FFF2-40B4-BE49-F238E27FC236}">
                <a16:creationId xmlns:a16="http://schemas.microsoft.com/office/drawing/2014/main" id="{8686D114-9C22-4C60-9950-695635885018}"/>
              </a:ext>
            </a:extLst>
          </p:cNvPr>
          <p:cNvSpPr txBox="1"/>
          <p:nvPr/>
        </p:nvSpPr>
        <p:spPr>
          <a:xfrm>
            <a:off x="2383113" y="5404246"/>
            <a:ext cx="364202" cy="307777"/>
          </a:xfrm>
          <a:prstGeom prst="rect">
            <a:avLst/>
          </a:prstGeom>
          <a:noFill/>
        </p:spPr>
        <p:txBody>
          <a:bodyPr wrap="none" rtlCol="0">
            <a:spAutoFit/>
          </a:bodyPr>
          <a:lstStyle/>
          <a:p>
            <a:r>
              <a:rPr kumimoji="1" lang="ja-JP" altLang="en-US" sz="1400" dirty="0">
                <a:solidFill>
                  <a:srgbClr val="FF0000"/>
                </a:solidFill>
              </a:rPr>
              <a:t>③</a:t>
            </a:r>
          </a:p>
        </p:txBody>
      </p:sp>
      <p:sp>
        <p:nvSpPr>
          <p:cNvPr id="18" name="テキスト ボックス 17">
            <a:extLst>
              <a:ext uri="{FF2B5EF4-FFF2-40B4-BE49-F238E27FC236}">
                <a16:creationId xmlns:a16="http://schemas.microsoft.com/office/drawing/2014/main" id="{118A18F3-6DD2-41ED-830D-EF57C7897FA9}"/>
              </a:ext>
            </a:extLst>
          </p:cNvPr>
          <p:cNvSpPr txBox="1"/>
          <p:nvPr/>
        </p:nvSpPr>
        <p:spPr>
          <a:xfrm>
            <a:off x="1756217" y="4790335"/>
            <a:ext cx="364202" cy="307777"/>
          </a:xfrm>
          <a:prstGeom prst="rect">
            <a:avLst/>
          </a:prstGeom>
          <a:noFill/>
        </p:spPr>
        <p:txBody>
          <a:bodyPr wrap="none" rtlCol="0">
            <a:spAutoFit/>
          </a:bodyPr>
          <a:lstStyle/>
          <a:p>
            <a:r>
              <a:rPr kumimoji="1" lang="ja-JP" altLang="en-US" sz="1400" dirty="0">
                <a:solidFill>
                  <a:srgbClr val="FF0000"/>
                </a:solidFill>
              </a:rPr>
              <a:t>④</a:t>
            </a:r>
          </a:p>
        </p:txBody>
      </p:sp>
      <p:sp>
        <p:nvSpPr>
          <p:cNvPr id="9" name="楕円 8">
            <a:extLst>
              <a:ext uri="{FF2B5EF4-FFF2-40B4-BE49-F238E27FC236}">
                <a16:creationId xmlns:a16="http://schemas.microsoft.com/office/drawing/2014/main" id="{1CDDB63A-6088-43FF-9362-2673535C292F}"/>
              </a:ext>
            </a:extLst>
          </p:cNvPr>
          <p:cNvSpPr/>
          <p:nvPr/>
        </p:nvSpPr>
        <p:spPr bwMode="auto">
          <a:xfrm>
            <a:off x="1702392" y="5067125"/>
            <a:ext cx="471004" cy="616624"/>
          </a:xfrm>
          <a:prstGeom prst="ellipse">
            <a:avLst/>
          </a:prstGeom>
          <a:noFill/>
          <a:ln w="127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2400" b="1" i="0" u="none" strike="noStrike" cap="none" normalizeH="0" baseline="0" dirty="0">
              <a:ln>
                <a:noFill/>
              </a:ln>
              <a:solidFill>
                <a:schemeClr val="tx1"/>
              </a:solidFill>
              <a:effectLst/>
              <a:latin typeface="Times New Roman" pitchFamily="18" charset="0"/>
            </a:endParaRPr>
          </a:p>
        </p:txBody>
      </p:sp>
      <p:sp>
        <p:nvSpPr>
          <p:cNvPr id="19" name="テキスト ボックス 18">
            <a:extLst>
              <a:ext uri="{FF2B5EF4-FFF2-40B4-BE49-F238E27FC236}">
                <a16:creationId xmlns:a16="http://schemas.microsoft.com/office/drawing/2014/main" id="{FE4DDEE8-C580-4DDB-9D58-85FCA39BCC5A}"/>
              </a:ext>
            </a:extLst>
          </p:cNvPr>
          <p:cNvSpPr txBox="1"/>
          <p:nvPr/>
        </p:nvSpPr>
        <p:spPr>
          <a:xfrm>
            <a:off x="1361402" y="5501641"/>
            <a:ext cx="364202" cy="307777"/>
          </a:xfrm>
          <a:prstGeom prst="rect">
            <a:avLst/>
          </a:prstGeom>
          <a:noFill/>
        </p:spPr>
        <p:txBody>
          <a:bodyPr wrap="none" rtlCol="0">
            <a:spAutoFit/>
          </a:bodyPr>
          <a:lstStyle/>
          <a:p>
            <a:r>
              <a:rPr kumimoji="1" lang="ja-JP" altLang="en-US" sz="1400" dirty="0">
                <a:solidFill>
                  <a:schemeClr val="accent2"/>
                </a:solidFill>
              </a:rPr>
              <a:t>⑥</a:t>
            </a:r>
          </a:p>
        </p:txBody>
      </p:sp>
      <p:sp>
        <p:nvSpPr>
          <p:cNvPr id="21" name="テキスト ボックス 20">
            <a:extLst>
              <a:ext uri="{FF2B5EF4-FFF2-40B4-BE49-F238E27FC236}">
                <a16:creationId xmlns:a16="http://schemas.microsoft.com/office/drawing/2014/main" id="{3C152088-53DD-4353-9F26-F467BA87AFB3}"/>
              </a:ext>
            </a:extLst>
          </p:cNvPr>
          <p:cNvSpPr txBox="1"/>
          <p:nvPr/>
        </p:nvSpPr>
        <p:spPr>
          <a:xfrm>
            <a:off x="4794754" y="4516493"/>
            <a:ext cx="364202" cy="307777"/>
          </a:xfrm>
          <a:prstGeom prst="rect">
            <a:avLst/>
          </a:prstGeom>
          <a:noFill/>
        </p:spPr>
        <p:txBody>
          <a:bodyPr wrap="none" rtlCol="0">
            <a:spAutoFit/>
          </a:bodyPr>
          <a:lstStyle/>
          <a:p>
            <a:r>
              <a:rPr kumimoji="1" lang="ja-JP" altLang="en-US" sz="1400" dirty="0">
                <a:solidFill>
                  <a:srgbClr val="00B050"/>
                </a:solidFill>
              </a:rPr>
              <a:t>①</a:t>
            </a:r>
          </a:p>
        </p:txBody>
      </p:sp>
      <p:sp>
        <p:nvSpPr>
          <p:cNvPr id="22" name="テキスト ボックス 21">
            <a:extLst>
              <a:ext uri="{FF2B5EF4-FFF2-40B4-BE49-F238E27FC236}">
                <a16:creationId xmlns:a16="http://schemas.microsoft.com/office/drawing/2014/main" id="{D1FAA536-2517-4999-A27D-6E93AC5480F4}"/>
              </a:ext>
            </a:extLst>
          </p:cNvPr>
          <p:cNvSpPr txBox="1"/>
          <p:nvPr/>
        </p:nvSpPr>
        <p:spPr>
          <a:xfrm>
            <a:off x="5263647" y="4360507"/>
            <a:ext cx="364202" cy="307777"/>
          </a:xfrm>
          <a:prstGeom prst="rect">
            <a:avLst/>
          </a:prstGeom>
          <a:noFill/>
        </p:spPr>
        <p:txBody>
          <a:bodyPr wrap="none" rtlCol="0">
            <a:spAutoFit/>
          </a:bodyPr>
          <a:lstStyle/>
          <a:p>
            <a:r>
              <a:rPr kumimoji="1" lang="ja-JP" altLang="en-US" sz="1400" dirty="0">
                <a:solidFill>
                  <a:srgbClr val="0B66DF"/>
                </a:solidFill>
              </a:rPr>
              <a:t>②</a:t>
            </a:r>
          </a:p>
        </p:txBody>
      </p:sp>
      <p:sp>
        <p:nvSpPr>
          <p:cNvPr id="23" name="テキスト ボックス 22">
            <a:extLst>
              <a:ext uri="{FF2B5EF4-FFF2-40B4-BE49-F238E27FC236}">
                <a16:creationId xmlns:a16="http://schemas.microsoft.com/office/drawing/2014/main" id="{12C49EA7-0201-49D7-B4FA-48E085AF584F}"/>
              </a:ext>
            </a:extLst>
          </p:cNvPr>
          <p:cNvSpPr txBox="1"/>
          <p:nvPr/>
        </p:nvSpPr>
        <p:spPr>
          <a:xfrm>
            <a:off x="7682870" y="6127535"/>
            <a:ext cx="364202" cy="307777"/>
          </a:xfrm>
          <a:prstGeom prst="rect">
            <a:avLst/>
          </a:prstGeom>
          <a:noFill/>
        </p:spPr>
        <p:txBody>
          <a:bodyPr wrap="none" rtlCol="0">
            <a:spAutoFit/>
          </a:bodyPr>
          <a:lstStyle/>
          <a:p>
            <a:r>
              <a:rPr kumimoji="1" lang="ja-JP" altLang="en-US" sz="1400" dirty="0">
                <a:solidFill>
                  <a:srgbClr val="0B66DF"/>
                </a:solidFill>
              </a:rPr>
              <a:t>⑥</a:t>
            </a:r>
          </a:p>
        </p:txBody>
      </p:sp>
      <p:sp>
        <p:nvSpPr>
          <p:cNvPr id="24" name="テキスト ボックス 23">
            <a:extLst>
              <a:ext uri="{FF2B5EF4-FFF2-40B4-BE49-F238E27FC236}">
                <a16:creationId xmlns:a16="http://schemas.microsoft.com/office/drawing/2014/main" id="{490F19EA-E657-4667-AEE3-8F28302AB8A9}"/>
              </a:ext>
            </a:extLst>
          </p:cNvPr>
          <p:cNvSpPr txBox="1"/>
          <p:nvPr/>
        </p:nvSpPr>
        <p:spPr>
          <a:xfrm>
            <a:off x="5713238" y="4502404"/>
            <a:ext cx="364202" cy="307777"/>
          </a:xfrm>
          <a:prstGeom prst="rect">
            <a:avLst/>
          </a:prstGeom>
          <a:noFill/>
        </p:spPr>
        <p:txBody>
          <a:bodyPr wrap="none" rtlCol="0">
            <a:spAutoFit/>
          </a:bodyPr>
          <a:lstStyle/>
          <a:p>
            <a:r>
              <a:rPr kumimoji="1" lang="ja-JP" altLang="en-US" sz="1400" dirty="0">
                <a:solidFill>
                  <a:srgbClr val="FF0000"/>
                </a:solidFill>
              </a:rPr>
              <a:t>③</a:t>
            </a:r>
          </a:p>
        </p:txBody>
      </p:sp>
      <p:sp>
        <p:nvSpPr>
          <p:cNvPr id="26" name="テキスト ボックス 25">
            <a:extLst>
              <a:ext uri="{FF2B5EF4-FFF2-40B4-BE49-F238E27FC236}">
                <a16:creationId xmlns:a16="http://schemas.microsoft.com/office/drawing/2014/main" id="{27BFCC9D-EA3C-4048-A70E-9B169479383A}"/>
              </a:ext>
            </a:extLst>
          </p:cNvPr>
          <p:cNvSpPr txBox="1"/>
          <p:nvPr/>
        </p:nvSpPr>
        <p:spPr>
          <a:xfrm>
            <a:off x="7078582" y="4161745"/>
            <a:ext cx="364202" cy="307777"/>
          </a:xfrm>
          <a:prstGeom prst="rect">
            <a:avLst/>
          </a:prstGeom>
          <a:noFill/>
        </p:spPr>
        <p:txBody>
          <a:bodyPr wrap="none" rtlCol="0">
            <a:spAutoFit/>
          </a:bodyPr>
          <a:lstStyle/>
          <a:p>
            <a:r>
              <a:rPr kumimoji="1" lang="ja-JP" altLang="en-US" sz="1400" dirty="0">
                <a:solidFill>
                  <a:srgbClr val="0B66DF"/>
                </a:solidFill>
              </a:rPr>
              <a:t>⑤</a:t>
            </a:r>
          </a:p>
        </p:txBody>
      </p:sp>
      <p:sp>
        <p:nvSpPr>
          <p:cNvPr id="27" name="楕円 26">
            <a:extLst>
              <a:ext uri="{FF2B5EF4-FFF2-40B4-BE49-F238E27FC236}">
                <a16:creationId xmlns:a16="http://schemas.microsoft.com/office/drawing/2014/main" id="{681C6113-0A21-4448-B0DD-446ABEE25BFE}"/>
              </a:ext>
            </a:extLst>
          </p:cNvPr>
          <p:cNvSpPr/>
          <p:nvPr/>
        </p:nvSpPr>
        <p:spPr bwMode="auto">
          <a:xfrm>
            <a:off x="5790737" y="5772985"/>
            <a:ext cx="427706" cy="362782"/>
          </a:xfrm>
          <a:prstGeom prst="ellipse">
            <a:avLst/>
          </a:prstGeom>
          <a:noFill/>
          <a:ln w="127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2400" b="1" i="0" u="none" strike="noStrike" cap="none" normalizeH="0" baseline="0" dirty="0">
              <a:ln>
                <a:noFill/>
              </a:ln>
              <a:solidFill>
                <a:schemeClr val="tx1"/>
              </a:solidFill>
              <a:effectLst/>
              <a:latin typeface="Times New Roman" pitchFamily="18" charset="0"/>
            </a:endParaRPr>
          </a:p>
        </p:txBody>
      </p:sp>
      <p:sp>
        <p:nvSpPr>
          <p:cNvPr id="28" name="テキスト ボックス 27">
            <a:extLst>
              <a:ext uri="{FF2B5EF4-FFF2-40B4-BE49-F238E27FC236}">
                <a16:creationId xmlns:a16="http://schemas.microsoft.com/office/drawing/2014/main" id="{DBE33808-22E7-4132-9E8A-2B6A48510938}"/>
              </a:ext>
            </a:extLst>
          </p:cNvPr>
          <p:cNvSpPr txBox="1"/>
          <p:nvPr/>
        </p:nvSpPr>
        <p:spPr>
          <a:xfrm>
            <a:off x="5837655" y="6149039"/>
            <a:ext cx="364202" cy="307777"/>
          </a:xfrm>
          <a:prstGeom prst="rect">
            <a:avLst/>
          </a:prstGeom>
          <a:noFill/>
        </p:spPr>
        <p:txBody>
          <a:bodyPr wrap="none" rtlCol="0">
            <a:spAutoFit/>
          </a:bodyPr>
          <a:lstStyle/>
          <a:p>
            <a:r>
              <a:rPr kumimoji="1" lang="ja-JP" altLang="en-US" sz="1400" dirty="0">
                <a:solidFill>
                  <a:srgbClr val="FF0000"/>
                </a:solidFill>
              </a:rPr>
              <a:t>④</a:t>
            </a:r>
          </a:p>
        </p:txBody>
      </p:sp>
      <p:sp>
        <p:nvSpPr>
          <p:cNvPr id="10" name="楕円 9">
            <a:extLst>
              <a:ext uri="{FF2B5EF4-FFF2-40B4-BE49-F238E27FC236}">
                <a16:creationId xmlns:a16="http://schemas.microsoft.com/office/drawing/2014/main" id="{3D9FD63C-1323-2D40-22F2-60A148BAAA83}"/>
              </a:ext>
            </a:extLst>
          </p:cNvPr>
          <p:cNvSpPr/>
          <p:nvPr/>
        </p:nvSpPr>
        <p:spPr bwMode="auto">
          <a:xfrm>
            <a:off x="6786454" y="5774004"/>
            <a:ext cx="427706" cy="362782"/>
          </a:xfrm>
          <a:prstGeom prst="ellipse">
            <a:avLst/>
          </a:prstGeom>
          <a:noFill/>
          <a:ln w="127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2400" b="1" i="0" u="none" strike="noStrike" cap="none" normalizeH="0" baseline="0" dirty="0">
              <a:ln>
                <a:noFill/>
              </a:ln>
              <a:solidFill>
                <a:schemeClr val="tx1"/>
              </a:solidFill>
              <a:effectLst/>
              <a:latin typeface="Times New Roman" pitchFamily="18" charset="0"/>
            </a:endParaRPr>
          </a:p>
        </p:txBody>
      </p:sp>
      <p:sp>
        <p:nvSpPr>
          <p:cNvPr id="11" name="テキスト ボックス 10">
            <a:extLst>
              <a:ext uri="{FF2B5EF4-FFF2-40B4-BE49-F238E27FC236}">
                <a16:creationId xmlns:a16="http://schemas.microsoft.com/office/drawing/2014/main" id="{30C24D9D-0A1A-4560-CE68-16DBAD9FCA3B}"/>
              </a:ext>
            </a:extLst>
          </p:cNvPr>
          <p:cNvSpPr txBox="1"/>
          <p:nvPr/>
        </p:nvSpPr>
        <p:spPr>
          <a:xfrm>
            <a:off x="6774433" y="6127535"/>
            <a:ext cx="364202" cy="307777"/>
          </a:xfrm>
          <a:prstGeom prst="rect">
            <a:avLst/>
          </a:prstGeom>
          <a:noFill/>
        </p:spPr>
        <p:txBody>
          <a:bodyPr wrap="none" rtlCol="0">
            <a:spAutoFit/>
          </a:bodyPr>
          <a:lstStyle/>
          <a:p>
            <a:r>
              <a:rPr kumimoji="1" lang="ja-JP" altLang="en-US" sz="1400" dirty="0">
                <a:solidFill>
                  <a:srgbClr val="FF0000"/>
                </a:solidFill>
              </a:rPr>
              <a:t>④</a:t>
            </a:r>
          </a:p>
        </p:txBody>
      </p:sp>
      <p:sp>
        <p:nvSpPr>
          <p:cNvPr id="13" name="テキスト ボックス 12">
            <a:extLst>
              <a:ext uri="{FF2B5EF4-FFF2-40B4-BE49-F238E27FC236}">
                <a16:creationId xmlns:a16="http://schemas.microsoft.com/office/drawing/2014/main" id="{68B4B612-2591-57F4-23EE-EF5AD8ADA2A8}"/>
              </a:ext>
            </a:extLst>
          </p:cNvPr>
          <p:cNvSpPr txBox="1"/>
          <p:nvPr/>
        </p:nvSpPr>
        <p:spPr>
          <a:xfrm>
            <a:off x="6223293" y="4379218"/>
            <a:ext cx="364202" cy="307777"/>
          </a:xfrm>
          <a:prstGeom prst="rect">
            <a:avLst/>
          </a:prstGeom>
          <a:noFill/>
        </p:spPr>
        <p:txBody>
          <a:bodyPr wrap="none" rtlCol="0">
            <a:spAutoFit/>
          </a:bodyPr>
          <a:lstStyle/>
          <a:p>
            <a:r>
              <a:rPr kumimoji="1" lang="ja-JP" altLang="en-US" sz="1400" dirty="0">
                <a:solidFill>
                  <a:srgbClr val="0B66DF"/>
                </a:solidFill>
              </a:rPr>
              <a:t>②</a:t>
            </a:r>
          </a:p>
        </p:txBody>
      </p:sp>
      <p:sp>
        <p:nvSpPr>
          <p:cNvPr id="20" name="テキスト ボックス 19">
            <a:extLst>
              <a:ext uri="{FF2B5EF4-FFF2-40B4-BE49-F238E27FC236}">
                <a16:creationId xmlns:a16="http://schemas.microsoft.com/office/drawing/2014/main" id="{1AD7746D-DA8A-99D7-0CAD-07D2DCE15399}"/>
              </a:ext>
            </a:extLst>
          </p:cNvPr>
          <p:cNvSpPr txBox="1"/>
          <p:nvPr/>
        </p:nvSpPr>
        <p:spPr>
          <a:xfrm>
            <a:off x="6671326" y="4687482"/>
            <a:ext cx="364202" cy="307777"/>
          </a:xfrm>
          <a:prstGeom prst="rect">
            <a:avLst/>
          </a:prstGeom>
          <a:noFill/>
        </p:spPr>
        <p:txBody>
          <a:bodyPr wrap="none" rtlCol="0">
            <a:spAutoFit/>
          </a:bodyPr>
          <a:lstStyle/>
          <a:p>
            <a:r>
              <a:rPr kumimoji="1" lang="ja-JP" altLang="en-US" sz="1400" dirty="0">
                <a:solidFill>
                  <a:srgbClr val="FF0000"/>
                </a:solidFill>
              </a:rPr>
              <a:t>③</a:t>
            </a:r>
          </a:p>
        </p:txBody>
      </p:sp>
    </p:spTree>
    <p:extLst>
      <p:ext uri="{BB962C8B-B14F-4D97-AF65-F5344CB8AC3E}">
        <p14:creationId xmlns:p14="http://schemas.microsoft.com/office/powerpoint/2010/main" val="25023359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図 1">
            <a:extLst>
              <a:ext uri="{FF2B5EF4-FFF2-40B4-BE49-F238E27FC236}">
                <a16:creationId xmlns:a16="http://schemas.microsoft.com/office/drawing/2014/main" id="{C38076B5-985A-4265-B1F5-E9F06464F0AF}"/>
              </a:ext>
            </a:extLst>
          </p:cNvPr>
          <p:cNvPicPr>
            <a:picLocks noChangeAspect="1"/>
          </p:cNvPicPr>
          <p:nvPr/>
        </p:nvPicPr>
        <p:blipFill>
          <a:blip r:embed="rId3"/>
          <a:stretch>
            <a:fillRect/>
          </a:stretch>
        </p:blipFill>
        <p:spPr>
          <a:xfrm>
            <a:off x="3893320" y="4366741"/>
            <a:ext cx="5114987" cy="2115495"/>
          </a:xfrm>
          <a:prstGeom prst="rect">
            <a:avLst/>
          </a:prstGeom>
        </p:spPr>
      </p:pic>
      <p:sp>
        <p:nvSpPr>
          <p:cNvPr id="3" name="タイトル 2">
            <a:extLst>
              <a:ext uri="{FF2B5EF4-FFF2-40B4-BE49-F238E27FC236}">
                <a16:creationId xmlns:a16="http://schemas.microsoft.com/office/drawing/2014/main" id="{38FE94B0-B603-4F3B-A7BE-7A2750F2234D}"/>
              </a:ext>
            </a:extLst>
          </p:cNvPr>
          <p:cNvSpPr>
            <a:spLocks noGrp="1"/>
          </p:cNvSpPr>
          <p:nvPr>
            <p:ph type="title"/>
          </p:nvPr>
        </p:nvSpPr>
        <p:spPr/>
        <p:txBody>
          <a:bodyPr/>
          <a:lstStyle/>
          <a:p>
            <a:r>
              <a:rPr kumimoji="1" lang="en-US" altLang="ja-JP" sz="2800" dirty="0">
                <a:solidFill>
                  <a:schemeClr val="tx1"/>
                </a:solidFill>
              </a:rPr>
              <a:t>Coordinated Measurement: Implicit Type</a:t>
            </a:r>
            <a:endParaRPr kumimoji="1" lang="ja-JP" altLang="en-US" sz="2800" dirty="0"/>
          </a:p>
        </p:txBody>
      </p:sp>
      <p:sp>
        <p:nvSpPr>
          <p:cNvPr id="5" name="スライド番号プレースホルダー 4">
            <a:extLst>
              <a:ext uri="{FF2B5EF4-FFF2-40B4-BE49-F238E27FC236}">
                <a16:creationId xmlns:a16="http://schemas.microsoft.com/office/drawing/2014/main" id="{9F8AF770-9228-492C-93DD-FF11A0DCC6E4}"/>
              </a:ext>
            </a:extLst>
          </p:cNvPr>
          <p:cNvSpPr>
            <a:spLocks noGrp="1"/>
          </p:cNvSpPr>
          <p:nvPr>
            <p:ph type="sldNum" sz="quarter" idx="12"/>
          </p:nvPr>
        </p:nvSpPr>
        <p:spPr/>
        <p:txBody>
          <a:bodyPr/>
          <a:lstStyle/>
          <a:p>
            <a:pPr>
              <a:defRPr/>
            </a:pPr>
            <a:r>
              <a:rPr lang="en-US" dirty="0"/>
              <a:t>Slide </a:t>
            </a:r>
            <a:fld id="{AA0DB6A0-3FAC-4C50-B855-05E2EFEC7C93}" type="slidenum">
              <a:rPr lang="en-US" smtClean="0"/>
              <a:pPr>
                <a:defRPr/>
              </a:pPr>
              <a:t>7</a:t>
            </a:fld>
            <a:endParaRPr lang="en-US" dirty="0"/>
          </a:p>
        </p:txBody>
      </p:sp>
      <p:sp>
        <p:nvSpPr>
          <p:cNvPr id="6" name="フッター プレースホルダー 5">
            <a:extLst>
              <a:ext uri="{FF2B5EF4-FFF2-40B4-BE49-F238E27FC236}">
                <a16:creationId xmlns:a16="http://schemas.microsoft.com/office/drawing/2014/main" id="{F11B8A9E-684C-4386-864A-63B987D90156}"/>
              </a:ext>
            </a:extLst>
          </p:cNvPr>
          <p:cNvSpPr>
            <a:spLocks noGrp="1"/>
          </p:cNvSpPr>
          <p:nvPr>
            <p:ph type="ftr" sz="quarter" idx="11"/>
          </p:nvPr>
        </p:nvSpPr>
        <p:spPr/>
        <p:txBody>
          <a:bodyPr/>
          <a:lstStyle/>
          <a:p>
            <a:pPr>
              <a:defRPr/>
            </a:pPr>
            <a:r>
              <a:rPr lang="fr-FR" dirty="0"/>
              <a:t>Kosuke Aio(Sony Corporation), et al.</a:t>
            </a:r>
            <a:endParaRPr lang="en-US" dirty="0"/>
          </a:p>
        </p:txBody>
      </p:sp>
      <p:sp>
        <p:nvSpPr>
          <p:cNvPr id="12" name="コンテンツ プレースホルダー 1">
            <a:extLst>
              <a:ext uri="{FF2B5EF4-FFF2-40B4-BE49-F238E27FC236}">
                <a16:creationId xmlns:a16="http://schemas.microsoft.com/office/drawing/2014/main" id="{19E25E3E-E215-4C51-8C45-3A76FCF4BE67}"/>
              </a:ext>
            </a:extLst>
          </p:cNvPr>
          <p:cNvSpPr>
            <a:spLocks noGrp="1"/>
          </p:cNvSpPr>
          <p:nvPr>
            <p:ph idx="1"/>
          </p:nvPr>
        </p:nvSpPr>
        <p:spPr>
          <a:xfrm>
            <a:off x="582332" y="1600200"/>
            <a:ext cx="8256867" cy="4114800"/>
          </a:xfrm>
        </p:spPr>
        <p:txBody>
          <a:bodyPr/>
          <a:lstStyle/>
          <a:p>
            <a:r>
              <a:rPr kumimoji="1" lang="en-US" altLang="ja-JP" sz="1800" dirty="0"/>
              <a:t>Detail Procedure (reused 11ax NDP Feedback Report Procedure)</a:t>
            </a:r>
          </a:p>
          <a:p>
            <a:pPr marL="800100" lvl="1" indent="-342900">
              <a:buFont typeface="+mj-ea"/>
              <a:buAutoNum type="circleNumDbPlain"/>
            </a:pPr>
            <a:r>
              <a:rPr kumimoji="1" lang="en-US" altLang="ja-JP" sz="1600" dirty="0"/>
              <a:t>AP1 requests AP2/AP3 to measure </a:t>
            </a:r>
            <a:r>
              <a:rPr kumimoji="1" lang="en-US" altLang="ja-JP" sz="1600" u="sng" dirty="0"/>
              <a:t>a test signal (e.g., HE TB feedback NDP)</a:t>
            </a:r>
            <a:r>
              <a:rPr kumimoji="1" lang="en-US" altLang="ja-JP" sz="1600" dirty="0"/>
              <a:t> from STAs and collects responses.</a:t>
            </a:r>
          </a:p>
          <a:p>
            <a:pPr marL="800100" lvl="1" indent="-342900">
              <a:buFont typeface="+mj-ea"/>
              <a:buAutoNum type="circleNumDbPlain"/>
            </a:pPr>
            <a:r>
              <a:rPr kumimoji="1" lang="en-US" altLang="ja-JP" sz="1600" dirty="0"/>
              <a:t>AP1 sends </a:t>
            </a:r>
            <a:r>
              <a:rPr kumimoji="1" lang="en-US" altLang="ja-JP" sz="1600" u="sng" dirty="0"/>
              <a:t>a trigger frame (e.g., NFRP Trigger) </a:t>
            </a:r>
            <a:r>
              <a:rPr kumimoji="1" lang="en-US" altLang="ja-JP" sz="1600" dirty="0"/>
              <a:t>to request STAs to send the test signal.</a:t>
            </a:r>
          </a:p>
          <a:p>
            <a:pPr marL="800100" lvl="1" indent="-342900">
              <a:buFont typeface="+mj-ea"/>
              <a:buAutoNum type="circleNumDbPlain"/>
            </a:pPr>
            <a:r>
              <a:rPr kumimoji="1" lang="en-US" altLang="ja-JP" sz="1600" dirty="0"/>
              <a:t>The STAs send the test signal.</a:t>
            </a:r>
          </a:p>
          <a:p>
            <a:pPr marL="800100" lvl="1" indent="-342900">
              <a:buFont typeface="+mj-ea"/>
              <a:buAutoNum type="circleNumDbPlain"/>
            </a:pPr>
            <a:r>
              <a:rPr kumimoji="1" lang="en-US" altLang="ja-JP" sz="1600" dirty="0"/>
              <a:t>AP2 and AP3 measure RSSI/SNR of the test signals from the STAs.</a:t>
            </a:r>
          </a:p>
          <a:p>
            <a:pPr marL="800100" lvl="1" indent="-342900">
              <a:buFont typeface="+mj-ea"/>
              <a:buAutoNum type="circleNumDbPlain"/>
            </a:pPr>
            <a:r>
              <a:rPr kumimoji="1" lang="en-US" altLang="ja-JP" sz="1600" dirty="0"/>
              <a:t>AP2 and AP3 report the RSSI/SNR information to AP1 (sequentially or simultaneously).</a:t>
            </a:r>
          </a:p>
        </p:txBody>
      </p:sp>
      <p:pic>
        <p:nvPicPr>
          <p:cNvPr id="13" name="図 12">
            <a:extLst>
              <a:ext uri="{FF2B5EF4-FFF2-40B4-BE49-F238E27FC236}">
                <a16:creationId xmlns:a16="http://schemas.microsoft.com/office/drawing/2014/main" id="{5FBB6A52-7810-4FBF-9AD4-76449BE9D2D9}"/>
              </a:ext>
            </a:extLst>
          </p:cNvPr>
          <p:cNvPicPr>
            <a:picLocks noChangeAspect="1"/>
          </p:cNvPicPr>
          <p:nvPr/>
        </p:nvPicPr>
        <p:blipFill>
          <a:blip r:embed="rId4"/>
          <a:stretch>
            <a:fillRect/>
          </a:stretch>
        </p:blipFill>
        <p:spPr>
          <a:xfrm>
            <a:off x="914400" y="4563940"/>
            <a:ext cx="2793430" cy="1683130"/>
          </a:xfrm>
          <a:prstGeom prst="rect">
            <a:avLst/>
          </a:prstGeom>
        </p:spPr>
      </p:pic>
      <p:sp>
        <p:nvSpPr>
          <p:cNvPr id="15" name="テキスト ボックス 14">
            <a:extLst>
              <a:ext uri="{FF2B5EF4-FFF2-40B4-BE49-F238E27FC236}">
                <a16:creationId xmlns:a16="http://schemas.microsoft.com/office/drawing/2014/main" id="{B44588E9-829F-48EE-AF5F-B6C50D4D5E44}"/>
              </a:ext>
            </a:extLst>
          </p:cNvPr>
          <p:cNvSpPr txBox="1"/>
          <p:nvPr/>
        </p:nvSpPr>
        <p:spPr>
          <a:xfrm>
            <a:off x="1830462" y="4256163"/>
            <a:ext cx="588623" cy="307777"/>
          </a:xfrm>
          <a:prstGeom prst="rect">
            <a:avLst/>
          </a:prstGeom>
          <a:noFill/>
        </p:spPr>
        <p:txBody>
          <a:bodyPr wrap="none" rtlCol="0">
            <a:spAutoFit/>
          </a:bodyPr>
          <a:lstStyle/>
          <a:p>
            <a:r>
              <a:rPr kumimoji="1" lang="ja-JP" altLang="en-US" sz="1400" dirty="0">
                <a:solidFill>
                  <a:srgbClr val="00B050"/>
                </a:solidFill>
              </a:rPr>
              <a:t>①</a:t>
            </a:r>
            <a:r>
              <a:rPr kumimoji="1" lang="en-US" altLang="ja-JP" sz="1400" dirty="0">
                <a:solidFill>
                  <a:srgbClr val="00B050"/>
                </a:solidFill>
              </a:rPr>
              <a:t>,</a:t>
            </a:r>
            <a:r>
              <a:rPr kumimoji="1" lang="ja-JP" altLang="en-US" sz="1400" dirty="0">
                <a:solidFill>
                  <a:srgbClr val="00B050"/>
                </a:solidFill>
              </a:rPr>
              <a:t>⑤</a:t>
            </a:r>
          </a:p>
        </p:txBody>
      </p:sp>
      <p:sp>
        <p:nvSpPr>
          <p:cNvPr id="16" name="テキスト ボックス 15">
            <a:extLst>
              <a:ext uri="{FF2B5EF4-FFF2-40B4-BE49-F238E27FC236}">
                <a16:creationId xmlns:a16="http://schemas.microsoft.com/office/drawing/2014/main" id="{941BBE26-B641-4509-A37C-0FA455826F45}"/>
              </a:ext>
            </a:extLst>
          </p:cNvPr>
          <p:cNvSpPr txBox="1"/>
          <p:nvPr/>
        </p:nvSpPr>
        <p:spPr>
          <a:xfrm>
            <a:off x="1295400" y="5097728"/>
            <a:ext cx="364202" cy="307777"/>
          </a:xfrm>
          <a:prstGeom prst="rect">
            <a:avLst/>
          </a:prstGeom>
          <a:noFill/>
        </p:spPr>
        <p:txBody>
          <a:bodyPr wrap="none" rtlCol="0">
            <a:spAutoFit/>
          </a:bodyPr>
          <a:lstStyle/>
          <a:p>
            <a:r>
              <a:rPr kumimoji="1" lang="ja-JP" altLang="en-US" sz="1400" dirty="0">
                <a:solidFill>
                  <a:schemeClr val="accent2"/>
                </a:solidFill>
              </a:rPr>
              <a:t>②</a:t>
            </a:r>
          </a:p>
        </p:txBody>
      </p:sp>
      <p:sp>
        <p:nvSpPr>
          <p:cNvPr id="17" name="テキスト ボックス 16">
            <a:extLst>
              <a:ext uri="{FF2B5EF4-FFF2-40B4-BE49-F238E27FC236}">
                <a16:creationId xmlns:a16="http://schemas.microsoft.com/office/drawing/2014/main" id="{68DD629F-F020-4AB9-A7FC-8B232B33420E}"/>
              </a:ext>
            </a:extLst>
          </p:cNvPr>
          <p:cNvSpPr txBox="1"/>
          <p:nvPr/>
        </p:nvSpPr>
        <p:spPr>
          <a:xfrm>
            <a:off x="1371600" y="5519369"/>
            <a:ext cx="364202" cy="307777"/>
          </a:xfrm>
          <a:prstGeom prst="rect">
            <a:avLst/>
          </a:prstGeom>
          <a:noFill/>
        </p:spPr>
        <p:txBody>
          <a:bodyPr wrap="none" rtlCol="0">
            <a:spAutoFit/>
          </a:bodyPr>
          <a:lstStyle/>
          <a:p>
            <a:r>
              <a:rPr kumimoji="1" lang="ja-JP" altLang="en-US" sz="1400" dirty="0">
                <a:solidFill>
                  <a:schemeClr val="accent2"/>
                </a:solidFill>
              </a:rPr>
              <a:t>③</a:t>
            </a:r>
          </a:p>
        </p:txBody>
      </p:sp>
      <p:sp>
        <p:nvSpPr>
          <p:cNvPr id="18" name="テキスト ボックス 17">
            <a:extLst>
              <a:ext uri="{FF2B5EF4-FFF2-40B4-BE49-F238E27FC236}">
                <a16:creationId xmlns:a16="http://schemas.microsoft.com/office/drawing/2014/main" id="{F54DB65D-7CCD-4A33-BF31-CC0FD340D59D}"/>
              </a:ext>
            </a:extLst>
          </p:cNvPr>
          <p:cNvSpPr txBox="1"/>
          <p:nvPr/>
        </p:nvSpPr>
        <p:spPr>
          <a:xfrm>
            <a:off x="3183781" y="4380033"/>
            <a:ext cx="364202" cy="307777"/>
          </a:xfrm>
          <a:prstGeom prst="rect">
            <a:avLst/>
          </a:prstGeom>
          <a:noFill/>
        </p:spPr>
        <p:txBody>
          <a:bodyPr wrap="none" rtlCol="0">
            <a:spAutoFit/>
          </a:bodyPr>
          <a:lstStyle/>
          <a:p>
            <a:r>
              <a:rPr kumimoji="1" lang="ja-JP" altLang="en-US" sz="1400" dirty="0">
                <a:solidFill>
                  <a:srgbClr val="FF0000"/>
                </a:solidFill>
              </a:rPr>
              <a:t>④</a:t>
            </a:r>
          </a:p>
        </p:txBody>
      </p:sp>
      <p:sp>
        <p:nvSpPr>
          <p:cNvPr id="19" name="楕円 18">
            <a:extLst>
              <a:ext uri="{FF2B5EF4-FFF2-40B4-BE49-F238E27FC236}">
                <a16:creationId xmlns:a16="http://schemas.microsoft.com/office/drawing/2014/main" id="{D45B7692-FAFD-457F-8196-0C28076A1BBB}"/>
              </a:ext>
            </a:extLst>
          </p:cNvPr>
          <p:cNvSpPr/>
          <p:nvPr/>
        </p:nvSpPr>
        <p:spPr bwMode="auto">
          <a:xfrm flipH="1">
            <a:off x="2793607" y="4625956"/>
            <a:ext cx="914221" cy="1470044"/>
          </a:xfrm>
          <a:prstGeom prst="ellipse">
            <a:avLst/>
          </a:prstGeom>
          <a:noFill/>
          <a:ln w="127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2400" b="1" i="0" u="none" strike="noStrike" cap="none" normalizeH="0" baseline="0" dirty="0">
              <a:ln>
                <a:noFill/>
              </a:ln>
              <a:solidFill>
                <a:schemeClr val="tx1"/>
              </a:solidFill>
              <a:effectLst/>
              <a:latin typeface="Times New Roman" pitchFamily="18" charset="0"/>
            </a:endParaRPr>
          </a:p>
        </p:txBody>
      </p:sp>
      <p:sp>
        <p:nvSpPr>
          <p:cNvPr id="55" name="テキスト ボックス 54">
            <a:extLst>
              <a:ext uri="{FF2B5EF4-FFF2-40B4-BE49-F238E27FC236}">
                <a16:creationId xmlns:a16="http://schemas.microsoft.com/office/drawing/2014/main" id="{9A3F3A4A-EC9F-492E-8BE3-891B82CD128E}"/>
              </a:ext>
            </a:extLst>
          </p:cNvPr>
          <p:cNvSpPr txBox="1"/>
          <p:nvPr/>
        </p:nvSpPr>
        <p:spPr>
          <a:xfrm>
            <a:off x="4346563" y="4161989"/>
            <a:ext cx="364202" cy="307777"/>
          </a:xfrm>
          <a:prstGeom prst="rect">
            <a:avLst/>
          </a:prstGeom>
          <a:noFill/>
        </p:spPr>
        <p:txBody>
          <a:bodyPr wrap="none" rtlCol="0">
            <a:spAutoFit/>
          </a:bodyPr>
          <a:lstStyle/>
          <a:p>
            <a:r>
              <a:rPr kumimoji="1" lang="ja-JP" altLang="en-US" sz="1400" dirty="0">
                <a:solidFill>
                  <a:srgbClr val="00B050"/>
                </a:solidFill>
              </a:rPr>
              <a:t>①</a:t>
            </a:r>
          </a:p>
        </p:txBody>
      </p:sp>
      <p:sp>
        <p:nvSpPr>
          <p:cNvPr id="56" name="テキスト ボックス 55">
            <a:extLst>
              <a:ext uri="{FF2B5EF4-FFF2-40B4-BE49-F238E27FC236}">
                <a16:creationId xmlns:a16="http://schemas.microsoft.com/office/drawing/2014/main" id="{BE759E3C-FB04-4DC4-9C95-4F8C10D100C8}"/>
              </a:ext>
            </a:extLst>
          </p:cNvPr>
          <p:cNvSpPr txBox="1"/>
          <p:nvPr/>
        </p:nvSpPr>
        <p:spPr>
          <a:xfrm>
            <a:off x="5408886" y="4224844"/>
            <a:ext cx="364202" cy="307777"/>
          </a:xfrm>
          <a:prstGeom prst="rect">
            <a:avLst/>
          </a:prstGeom>
          <a:noFill/>
        </p:spPr>
        <p:txBody>
          <a:bodyPr wrap="none" rtlCol="0">
            <a:spAutoFit/>
          </a:bodyPr>
          <a:lstStyle/>
          <a:p>
            <a:r>
              <a:rPr kumimoji="1" lang="ja-JP" altLang="en-US" sz="1400" dirty="0">
                <a:solidFill>
                  <a:srgbClr val="0B66DF"/>
                </a:solidFill>
              </a:rPr>
              <a:t>②</a:t>
            </a:r>
          </a:p>
        </p:txBody>
      </p:sp>
      <p:sp>
        <p:nvSpPr>
          <p:cNvPr id="57" name="テキスト ボックス 56">
            <a:extLst>
              <a:ext uri="{FF2B5EF4-FFF2-40B4-BE49-F238E27FC236}">
                <a16:creationId xmlns:a16="http://schemas.microsoft.com/office/drawing/2014/main" id="{748401F4-4B9C-4AD4-A181-E93FC74C5DB1}"/>
              </a:ext>
            </a:extLst>
          </p:cNvPr>
          <p:cNvSpPr txBox="1"/>
          <p:nvPr/>
        </p:nvSpPr>
        <p:spPr>
          <a:xfrm>
            <a:off x="5445752" y="6090052"/>
            <a:ext cx="364202" cy="307777"/>
          </a:xfrm>
          <a:prstGeom prst="rect">
            <a:avLst/>
          </a:prstGeom>
          <a:noFill/>
        </p:spPr>
        <p:txBody>
          <a:bodyPr wrap="none" rtlCol="0">
            <a:spAutoFit/>
          </a:bodyPr>
          <a:lstStyle/>
          <a:p>
            <a:r>
              <a:rPr kumimoji="1" lang="ja-JP" altLang="en-US" sz="1400" dirty="0">
                <a:solidFill>
                  <a:srgbClr val="0B66DF"/>
                </a:solidFill>
              </a:rPr>
              <a:t>③</a:t>
            </a:r>
          </a:p>
        </p:txBody>
      </p:sp>
      <p:sp>
        <p:nvSpPr>
          <p:cNvPr id="58" name="楕円 57">
            <a:extLst>
              <a:ext uri="{FF2B5EF4-FFF2-40B4-BE49-F238E27FC236}">
                <a16:creationId xmlns:a16="http://schemas.microsoft.com/office/drawing/2014/main" id="{E387A713-8664-4A69-8383-6B3B98FF8CDC}"/>
              </a:ext>
            </a:extLst>
          </p:cNvPr>
          <p:cNvSpPr/>
          <p:nvPr/>
        </p:nvSpPr>
        <p:spPr bwMode="auto">
          <a:xfrm flipH="1">
            <a:off x="6113848" y="5218181"/>
            <a:ext cx="304801" cy="612551"/>
          </a:xfrm>
          <a:prstGeom prst="ellipse">
            <a:avLst/>
          </a:prstGeom>
          <a:noFill/>
          <a:ln w="127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2400" b="1" i="0" u="none" strike="noStrike" cap="none" normalizeH="0" baseline="0" dirty="0">
              <a:ln>
                <a:noFill/>
              </a:ln>
              <a:solidFill>
                <a:schemeClr val="tx1"/>
              </a:solidFill>
              <a:effectLst/>
              <a:latin typeface="Times New Roman" pitchFamily="18" charset="0"/>
            </a:endParaRPr>
          </a:p>
        </p:txBody>
      </p:sp>
      <p:sp>
        <p:nvSpPr>
          <p:cNvPr id="59" name="テキスト ボックス 58">
            <a:extLst>
              <a:ext uri="{FF2B5EF4-FFF2-40B4-BE49-F238E27FC236}">
                <a16:creationId xmlns:a16="http://schemas.microsoft.com/office/drawing/2014/main" id="{8BB92650-26AF-4024-B546-2819E801E107}"/>
              </a:ext>
            </a:extLst>
          </p:cNvPr>
          <p:cNvSpPr txBox="1"/>
          <p:nvPr/>
        </p:nvSpPr>
        <p:spPr>
          <a:xfrm>
            <a:off x="5879983" y="4994277"/>
            <a:ext cx="364202" cy="307777"/>
          </a:xfrm>
          <a:prstGeom prst="rect">
            <a:avLst/>
          </a:prstGeom>
          <a:noFill/>
        </p:spPr>
        <p:txBody>
          <a:bodyPr wrap="none" rtlCol="0">
            <a:spAutoFit/>
          </a:bodyPr>
          <a:lstStyle/>
          <a:p>
            <a:r>
              <a:rPr kumimoji="1" lang="ja-JP" altLang="en-US" sz="1400" dirty="0">
                <a:solidFill>
                  <a:srgbClr val="FF0000"/>
                </a:solidFill>
              </a:rPr>
              <a:t>④</a:t>
            </a:r>
          </a:p>
        </p:txBody>
      </p:sp>
      <p:sp>
        <p:nvSpPr>
          <p:cNvPr id="61" name="テキスト ボックス 60">
            <a:extLst>
              <a:ext uri="{FF2B5EF4-FFF2-40B4-BE49-F238E27FC236}">
                <a16:creationId xmlns:a16="http://schemas.microsoft.com/office/drawing/2014/main" id="{EA0FA0E8-F25B-4CCC-BD9E-E671B06003FA}"/>
              </a:ext>
            </a:extLst>
          </p:cNvPr>
          <p:cNvSpPr txBox="1"/>
          <p:nvPr/>
        </p:nvSpPr>
        <p:spPr>
          <a:xfrm>
            <a:off x="6471209" y="4366741"/>
            <a:ext cx="364202" cy="307777"/>
          </a:xfrm>
          <a:prstGeom prst="rect">
            <a:avLst/>
          </a:prstGeom>
          <a:noFill/>
        </p:spPr>
        <p:txBody>
          <a:bodyPr wrap="none" rtlCol="0">
            <a:spAutoFit/>
          </a:bodyPr>
          <a:lstStyle/>
          <a:p>
            <a:r>
              <a:rPr kumimoji="1" lang="ja-JP" altLang="en-US" sz="1400" dirty="0">
                <a:solidFill>
                  <a:srgbClr val="00B050"/>
                </a:solidFill>
              </a:rPr>
              <a:t>⑤</a:t>
            </a:r>
          </a:p>
        </p:txBody>
      </p:sp>
      <p:sp>
        <p:nvSpPr>
          <p:cNvPr id="62" name="テキスト ボックス 61">
            <a:extLst>
              <a:ext uri="{FF2B5EF4-FFF2-40B4-BE49-F238E27FC236}">
                <a16:creationId xmlns:a16="http://schemas.microsoft.com/office/drawing/2014/main" id="{1A2FFC1E-03E7-47CD-9F9A-99CB154D0D94}"/>
              </a:ext>
            </a:extLst>
          </p:cNvPr>
          <p:cNvSpPr txBox="1"/>
          <p:nvPr/>
        </p:nvSpPr>
        <p:spPr>
          <a:xfrm>
            <a:off x="7135979" y="5782275"/>
            <a:ext cx="364202" cy="307777"/>
          </a:xfrm>
          <a:prstGeom prst="rect">
            <a:avLst/>
          </a:prstGeom>
          <a:noFill/>
        </p:spPr>
        <p:txBody>
          <a:bodyPr wrap="none" rtlCol="0">
            <a:spAutoFit/>
          </a:bodyPr>
          <a:lstStyle/>
          <a:p>
            <a:r>
              <a:rPr kumimoji="1" lang="ja-JP" altLang="en-US" sz="1400" dirty="0">
                <a:solidFill>
                  <a:srgbClr val="00B050"/>
                </a:solidFill>
              </a:rPr>
              <a:t>⑤</a:t>
            </a:r>
          </a:p>
        </p:txBody>
      </p:sp>
    </p:spTree>
    <p:extLst>
      <p:ext uri="{BB962C8B-B14F-4D97-AF65-F5344CB8AC3E}">
        <p14:creationId xmlns:p14="http://schemas.microsoft.com/office/powerpoint/2010/main" val="305019811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a:extLst>
              <a:ext uri="{FF2B5EF4-FFF2-40B4-BE49-F238E27FC236}">
                <a16:creationId xmlns:a16="http://schemas.microsoft.com/office/drawing/2014/main" id="{38FE94B0-B603-4F3B-A7BE-7A2750F2234D}"/>
              </a:ext>
            </a:extLst>
          </p:cNvPr>
          <p:cNvSpPr>
            <a:spLocks noGrp="1"/>
          </p:cNvSpPr>
          <p:nvPr>
            <p:ph type="title"/>
          </p:nvPr>
        </p:nvSpPr>
        <p:spPr/>
        <p:txBody>
          <a:bodyPr/>
          <a:lstStyle/>
          <a:p>
            <a:r>
              <a:rPr kumimoji="1" lang="en-US" altLang="ja-JP" sz="2800" dirty="0">
                <a:solidFill>
                  <a:schemeClr val="tx1"/>
                </a:solidFill>
              </a:rPr>
              <a:t>Evaluation Parameters</a:t>
            </a:r>
            <a:endParaRPr kumimoji="1" lang="ja-JP" altLang="en-US" sz="2800" dirty="0"/>
          </a:p>
        </p:txBody>
      </p:sp>
      <p:sp>
        <p:nvSpPr>
          <p:cNvPr id="5" name="スライド番号プレースホルダー 4">
            <a:extLst>
              <a:ext uri="{FF2B5EF4-FFF2-40B4-BE49-F238E27FC236}">
                <a16:creationId xmlns:a16="http://schemas.microsoft.com/office/drawing/2014/main" id="{9F8AF770-9228-492C-93DD-FF11A0DCC6E4}"/>
              </a:ext>
            </a:extLst>
          </p:cNvPr>
          <p:cNvSpPr>
            <a:spLocks noGrp="1"/>
          </p:cNvSpPr>
          <p:nvPr>
            <p:ph type="sldNum" sz="quarter" idx="12"/>
          </p:nvPr>
        </p:nvSpPr>
        <p:spPr/>
        <p:txBody>
          <a:bodyPr/>
          <a:lstStyle/>
          <a:p>
            <a:pPr>
              <a:defRPr/>
            </a:pPr>
            <a:r>
              <a:rPr lang="en-US" dirty="0"/>
              <a:t>Slide </a:t>
            </a:r>
            <a:fld id="{AA0DB6A0-3FAC-4C50-B855-05E2EFEC7C93}" type="slidenum">
              <a:rPr lang="en-US" smtClean="0"/>
              <a:pPr>
                <a:defRPr/>
              </a:pPr>
              <a:t>8</a:t>
            </a:fld>
            <a:endParaRPr lang="en-US" dirty="0"/>
          </a:p>
        </p:txBody>
      </p:sp>
      <p:sp>
        <p:nvSpPr>
          <p:cNvPr id="6" name="フッター プレースホルダー 5">
            <a:extLst>
              <a:ext uri="{FF2B5EF4-FFF2-40B4-BE49-F238E27FC236}">
                <a16:creationId xmlns:a16="http://schemas.microsoft.com/office/drawing/2014/main" id="{F11B8A9E-684C-4386-864A-63B987D90156}"/>
              </a:ext>
            </a:extLst>
          </p:cNvPr>
          <p:cNvSpPr>
            <a:spLocks noGrp="1"/>
          </p:cNvSpPr>
          <p:nvPr>
            <p:ph type="ftr" sz="quarter" idx="11"/>
          </p:nvPr>
        </p:nvSpPr>
        <p:spPr/>
        <p:txBody>
          <a:bodyPr/>
          <a:lstStyle/>
          <a:p>
            <a:pPr>
              <a:defRPr/>
            </a:pPr>
            <a:r>
              <a:rPr lang="fr-FR" dirty="0"/>
              <a:t>Kosuke Aio(Sony Corporation), et al.</a:t>
            </a:r>
            <a:endParaRPr lang="en-US" dirty="0"/>
          </a:p>
        </p:txBody>
      </p:sp>
      <p:sp>
        <p:nvSpPr>
          <p:cNvPr id="7" name="コンテンツ プレースホルダー 1">
            <a:extLst>
              <a:ext uri="{FF2B5EF4-FFF2-40B4-BE49-F238E27FC236}">
                <a16:creationId xmlns:a16="http://schemas.microsoft.com/office/drawing/2014/main" id="{5D34C782-E3C0-4A67-8D72-83BA549D36E1}"/>
              </a:ext>
            </a:extLst>
          </p:cNvPr>
          <p:cNvSpPr>
            <a:spLocks noGrp="1"/>
          </p:cNvSpPr>
          <p:nvPr>
            <p:ph idx="1"/>
          </p:nvPr>
        </p:nvSpPr>
        <p:spPr>
          <a:xfrm>
            <a:off x="685800" y="1752600"/>
            <a:ext cx="8229600" cy="4646614"/>
          </a:xfrm>
        </p:spPr>
        <p:txBody>
          <a:bodyPr/>
          <a:lstStyle/>
          <a:p>
            <a:r>
              <a:rPr kumimoji="1" lang="en-US" altLang="ja-JP" sz="1800" dirty="0"/>
              <a:t>The total duration of each coordinated measurement is calculated.</a:t>
            </a:r>
          </a:p>
          <a:p>
            <a:r>
              <a:rPr kumimoji="1" lang="en-US" altLang="ja-JP" sz="1800" dirty="0"/>
              <a:t>Assumption</a:t>
            </a:r>
          </a:p>
          <a:p>
            <a:pPr lvl="1"/>
            <a:r>
              <a:rPr kumimoji="1" lang="en-US" altLang="ja-JP" sz="1600" dirty="0"/>
              <a:t>3APs are installed, and 1/2/4/16 STAs per BSS</a:t>
            </a:r>
          </a:p>
          <a:p>
            <a:pPr lvl="1"/>
            <a:r>
              <a:rPr kumimoji="1" lang="en-US" altLang="ja-JP" sz="1600" dirty="0"/>
              <a:t>NDP and TB PPDU are HE PPDU in 80MHz. Others are non-HE PPDU in 20MHz.</a:t>
            </a:r>
          </a:p>
          <a:p>
            <a:pPr lvl="1"/>
            <a:r>
              <a:rPr kumimoji="1" lang="en-US" altLang="ja-JP" sz="1600" dirty="0"/>
              <a:t>NDP includes 2xHE-LTF with 0.8us GI</a:t>
            </a:r>
          </a:p>
          <a:p>
            <a:pPr lvl="1"/>
            <a:r>
              <a:rPr kumimoji="1" lang="en-US" altLang="ja-JP" sz="1600" dirty="0"/>
              <a:t>MCS 0 for all frames.</a:t>
            </a:r>
          </a:p>
          <a:p>
            <a:pPr lvl="1"/>
            <a:r>
              <a:rPr kumimoji="1" lang="en-US" altLang="ja-JP" sz="1600" dirty="0"/>
              <a:t>Frame length/duration of the existing frames</a:t>
            </a:r>
          </a:p>
          <a:p>
            <a:pPr lvl="2"/>
            <a:r>
              <a:rPr kumimoji="1" lang="en-US" altLang="ja-JP" sz="1400" dirty="0"/>
              <a:t>NDP-A: 21byte + 4byte per STA </a:t>
            </a:r>
          </a:p>
          <a:p>
            <a:pPr lvl="2"/>
            <a:r>
              <a:rPr kumimoji="1" lang="en-US" altLang="ja-JP" sz="1400" dirty="0"/>
              <a:t>BFRP Trigger frame: 28byte + 6byte per STA </a:t>
            </a:r>
          </a:p>
          <a:p>
            <a:pPr lvl="2"/>
            <a:r>
              <a:rPr kumimoji="1" lang="en-US" altLang="ja-JP" sz="1400" dirty="0"/>
              <a:t>NFRP Trigger frame: 33byte</a:t>
            </a:r>
          </a:p>
          <a:p>
            <a:pPr lvl="2"/>
            <a:r>
              <a:rPr kumimoji="1" lang="en-US" altLang="ja-JP" sz="1400" dirty="0"/>
              <a:t>HE Sounding NDP: 47.2us</a:t>
            </a:r>
          </a:p>
          <a:p>
            <a:pPr lvl="2"/>
            <a:r>
              <a:rPr kumimoji="1" lang="en-US" altLang="ja-JP" sz="1400" dirty="0"/>
              <a:t>HE TB feedback NDP: 56us</a:t>
            </a:r>
          </a:p>
          <a:p>
            <a:pPr lvl="1"/>
            <a:r>
              <a:rPr kumimoji="1" lang="en-US" altLang="ja-JP" sz="1600" dirty="0"/>
              <a:t>Frame duration of the new defined frames</a:t>
            </a:r>
          </a:p>
          <a:p>
            <a:pPr lvl="2"/>
            <a:r>
              <a:rPr kumimoji="1" lang="en-US" altLang="ja-JP" sz="1400" dirty="0"/>
              <a:t>Coordinated Measurement Request: Like 11ax Trigger frame</a:t>
            </a:r>
          </a:p>
          <a:p>
            <a:pPr lvl="3"/>
            <a:r>
              <a:rPr kumimoji="1" lang="en-US" altLang="ja-JP" sz="1200" dirty="0"/>
              <a:t>MAC Header + Common field + FCS(28byte) + User Info(6byte) per OBSS AP </a:t>
            </a:r>
          </a:p>
          <a:p>
            <a:pPr lvl="2"/>
            <a:r>
              <a:rPr kumimoji="1" lang="en-US" altLang="ja-JP" sz="1400" dirty="0"/>
              <a:t>Coordinated Measurement Response: MAC Header (20byte) + Flag (1byte)</a:t>
            </a:r>
          </a:p>
          <a:p>
            <a:pPr lvl="2"/>
            <a:r>
              <a:rPr kumimoji="1" lang="en-US" altLang="ja-JP" sz="1400" dirty="0"/>
              <a:t>RSSI Info: MAC Header (20byte) + RSSI value (1byte) per link</a:t>
            </a:r>
          </a:p>
        </p:txBody>
      </p:sp>
    </p:spTree>
    <p:extLst>
      <p:ext uri="{BB962C8B-B14F-4D97-AF65-F5344CB8AC3E}">
        <p14:creationId xmlns:p14="http://schemas.microsoft.com/office/powerpoint/2010/main" val="116193725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図 8" descr="グラフ, 折れ線グラフ&#10;&#10;自動的に生成された説明">
            <a:extLst>
              <a:ext uri="{FF2B5EF4-FFF2-40B4-BE49-F238E27FC236}">
                <a16:creationId xmlns:a16="http://schemas.microsoft.com/office/drawing/2014/main" id="{577E32B3-E5E8-ABDE-3A46-230113AEC2C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432663" y="1942347"/>
            <a:ext cx="4522204" cy="3391653"/>
          </a:xfrm>
          <a:prstGeom prst="rect">
            <a:avLst/>
          </a:prstGeom>
        </p:spPr>
      </p:pic>
      <p:sp>
        <p:nvSpPr>
          <p:cNvPr id="3" name="タイトル 2">
            <a:extLst>
              <a:ext uri="{FF2B5EF4-FFF2-40B4-BE49-F238E27FC236}">
                <a16:creationId xmlns:a16="http://schemas.microsoft.com/office/drawing/2014/main" id="{38FE94B0-B603-4F3B-A7BE-7A2750F2234D}"/>
              </a:ext>
            </a:extLst>
          </p:cNvPr>
          <p:cNvSpPr>
            <a:spLocks noGrp="1"/>
          </p:cNvSpPr>
          <p:nvPr>
            <p:ph type="title"/>
          </p:nvPr>
        </p:nvSpPr>
        <p:spPr/>
        <p:txBody>
          <a:bodyPr/>
          <a:lstStyle/>
          <a:p>
            <a:r>
              <a:rPr kumimoji="1" lang="en-US" altLang="ja-JP" sz="2800" dirty="0">
                <a:solidFill>
                  <a:schemeClr val="tx1"/>
                </a:solidFill>
              </a:rPr>
              <a:t>Comparison Results</a:t>
            </a:r>
            <a:endParaRPr kumimoji="1" lang="ja-JP" altLang="en-US" sz="2800" dirty="0"/>
          </a:p>
        </p:txBody>
      </p:sp>
      <p:sp>
        <p:nvSpPr>
          <p:cNvPr id="5" name="スライド番号プレースホルダー 4">
            <a:extLst>
              <a:ext uri="{FF2B5EF4-FFF2-40B4-BE49-F238E27FC236}">
                <a16:creationId xmlns:a16="http://schemas.microsoft.com/office/drawing/2014/main" id="{9F8AF770-9228-492C-93DD-FF11A0DCC6E4}"/>
              </a:ext>
            </a:extLst>
          </p:cNvPr>
          <p:cNvSpPr>
            <a:spLocks noGrp="1"/>
          </p:cNvSpPr>
          <p:nvPr>
            <p:ph type="sldNum" sz="quarter" idx="12"/>
          </p:nvPr>
        </p:nvSpPr>
        <p:spPr/>
        <p:txBody>
          <a:bodyPr/>
          <a:lstStyle/>
          <a:p>
            <a:pPr>
              <a:defRPr/>
            </a:pPr>
            <a:r>
              <a:rPr lang="en-US" dirty="0"/>
              <a:t>Slide </a:t>
            </a:r>
            <a:fld id="{AA0DB6A0-3FAC-4C50-B855-05E2EFEC7C93}" type="slidenum">
              <a:rPr lang="en-US" smtClean="0"/>
              <a:pPr>
                <a:defRPr/>
              </a:pPr>
              <a:t>9</a:t>
            </a:fld>
            <a:endParaRPr lang="en-US" dirty="0"/>
          </a:p>
        </p:txBody>
      </p:sp>
      <p:sp>
        <p:nvSpPr>
          <p:cNvPr id="6" name="フッター プレースホルダー 5">
            <a:extLst>
              <a:ext uri="{FF2B5EF4-FFF2-40B4-BE49-F238E27FC236}">
                <a16:creationId xmlns:a16="http://schemas.microsoft.com/office/drawing/2014/main" id="{F11B8A9E-684C-4386-864A-63B987D90156}"/>
              </a:ext>
            </a:extLst>
          </p:cNvPr>
          <p:cNvSpPr>
            <a:spLocks noGrp="1"/>
          </p:cNvSpPr>
          <p:nvPr>
            <p:ph type="ftr" sz="quarter" idx="11"/>
          </p:nvPr>
        </p:nvSpPr>
        <p:spPr/>
        <p:txBody>
          <a:bodyPr/>
          <a:lstStyle/>
          <a:p>
            <a:pPr>
              <a:defRPr/>
            </a:pPr>
            <a:r>
              <a:rPr lang="fr-FR" dirty="0"/>
              <a:t>Kosuke Aio(Sony Corporation), et al.</a:t>
            </a:r>
            <a:endParaRPr lang="en-US" dirty="0"/>
          </a:p>
        </p:txBody>
      </p:sp>
      <p:sp>
        <p:nvSpPr>
          <p:cNvPr id="12" name="コンテンツ プレースホルダー 1">
            <a:extLst>
              <a:ext uri="{FF2B5EF4-FFF2-40B4-BE49-F238E27FC236}">
                <a16:creationId xmlns:a16="http://schemas.microsoft.com/office/drawing/2014/main" id="{19E25E3E-E215-4C51-8C45-3A76FCF4BE67}"/>
              </a:ext>
            </a:extLst>
          </p:cNvPr>
          <p:cNvSpPr>
            <a:spLocks noGrp="1"/>
          </p:cNvSpPr>
          <p:nvPr>
            <p:ph idx="1"/>
          </p:nvPr>
        </p:nvSpPr>
        <p:spPr>
          <a:xfrm>
            <a:off x="355599" y="1566605"/>
            <a:ext cx="3850330" cy="4114800"/>
          </a:xfrm>
        </p:spPr>
        <p:txBody>
          <a:bodyPr/>
          <a:lstStyle/>
          <a:p>
            <a:r>
              <a:rPr kumimoji="1" lang="en-US" altLang="ja-JP" sz="1600" dirty="0"/>
              <a:t>Explicit </a:t>
            </a:r>
            <a:r>
              <a:rPr kumimoji="1" lang="en-US" altLang="ja-JP" sz="1600" dirty="0" err="1"/>
              <a:t>v.s</a:t>
            </a:r>
            <a:r>
              <a:rPr kumimoji="1" lang="en-US" altLang="ja-JP" sz="1600" dirty="0"/>
              <a:t>. Implicit</a:t>
            </a:r>
            <a:br>
              <a:rPr kumimoji="1" lang="en-US" altLang="ja-JP" sz="1600" dirty="0"/>
            </a:br>
            <a:endParaRPr kumimoji="1" lang="en-US" altLang="ja-JP" sz="1600" dirty="0"/>
          </a:p>
        </p:txBody>
      </p:sp>
      <p:sp>
        <p:nvSpPr>
          <p:cNvPr id="13" name="コンテンツ プレースホルダー 1">
            <a:extLst>
              <a:ext uri="{FF2B5EF4-FFF2-40B4-BE49-F238E27FC236}">
                <a16:creationId xmlns:a16="http://schemas.microsoft.com/office/drawing/2014/main" id="{F435E069-AFD0-4183-B290-010ECF9F3B86}"/>
              </a:ext>
            </a:extLst>
          </p:cNvPr>
          <p:cNvSpPr txBox="1">
            <a:spLocks/>
          </p:cNvSpPr>
          <p:nvPr/>
        </p:nvSpPr>
        <p:spPr bwMode="auto">
          <a:xfrm>
            <a:off x="355599" y="5319747"/>
            <a:ext cx="8432801" cy="10048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buFont typeface="Wingdings" panose="05000000000000000000" pitchFamily="2" charset="2"/>
              <a:buChar char="Ø"/>
            </a:pPr>
            <a:r>
              <a:rPr kumimoji="1" lang="en-US" altLang="ja-JP" sz="1600" b="0" kern="0" dirty="0"/>
              <a:t>Whereas Beacon Measurement takes tens of </a:t>
            </a:r>
            <a:r>
              <a:rPr kumimoji="1" lang="en-US" altLang="ja-JP" sz="1600" b="0" kern="0" dirty="0" err="1"/>
              <a:t>ms</a:t>
            </a:r>
            <a:r>
              <a:rPr kumimoji="1" lang="en-US" altLang="ja-JP" sz="1600" b="0" kern="0" dirty="0"/>
              <a:t>, both types of Coordinated Measurement for each BSS are completed in 1ms even if there a lot of STAs.</a:t>
            </a:r>
          </a:p>
        </p:txBody>
      </p:sp>
      <p:sp>
        <p:nvSpPr>
          <p:cNvPr id="11" name="コンテンツ プレースホルダー 1">
            <a:extLst>
              <a:ext uri="{FF2B5EF4-FFF2-40B4-BE49-F238E27FC236}">
                <a16:creationId xmlns:a16="http://schemas.microsoft.com/office/drawing/2014/main" id="{B75BCFC4-2B26-4ACF-35C2-F0B885E219D4}"/>
              </a:ext>
            </a:extLst>
          </p:cNvPr>
          <p:cNvSpPr txBox="1">
            <a:spLocks/>
          </p:cNvSpPr>
          <p:nvPr/>
        </p:nvSpPr>
        <p:spPr bwMode="auto">
          <a:xfrm>
            <a:off x="4607870" y="1524000"/>
            <a:ext cx="4077064" cy="2743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r>
              <a:rPr kumimoji="1" lang="en-US" altLang="ja-JP" sz="1600" kern="0" dirty="0"/>
              <a:t>Coordinated </a:t>
            </a:r>
            <a:r>
              <a:rPr kumimoji="1" lang="en-US" altLang="ja-JP" sz="1600" kern="0" dirty="0" err="1"/>
              <a:t>v.s</a:t>
            </a:r>
            <a:r>
              <a:rPr kumimoji="1" lang="en-US" altLang="ja-JP" sz="1600" kern="0" dirty="0"/>
              <a:t>. Beacon Measurement (16STAs in a BSS)</a:t>
            </a:r>
          </a:p>
        </p:txBody>
      </p:sp>
      <p:pic>
        <p:nvPicPr>
          <p:cNvPr id="7" name="図 6" descr="グラフ, 折れ線グラフ&#10;&#10;自動的に生成された説明">
            <a:extLst>
              <a:ext uri="{FF2B5EF4-FFF2-40B4-BE49-F238E27FC236}">
                <a16:creationId xmlns:a16="http://schemas.microsoft.com/office/drawing/2014/main" id="{D5C2B68E-1244-0557-EF9E-58F0F7488909}"/>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20762" y="1987810"/>
            <a:ext cx="4416813" cy="3312610"/>
          </a:xfrm>
          <a:prstGeom prst="rect">
            <a:avLst/>
          </a:prstGeom>
        </p:spPr>
      </p:pic>
    </p:spTree>
    <p:extLst>
      <p:ext uri="{BB962C8B-B14F-4D97-AF65-F5344CB8AC3E}">
        <p14:creationId xmlns:p14="http://schemas.microsoft.com/office/powerpoint/2010/main" val="1410513806"/>
      </p:ext>
    </p:extLst>
  </p:cSld>
  <p:clrMapOvr>
    <a:masterClrMapping/>
  </p:clrMapOvr>
</p:sld>
</file>

<file path=ppt/theme/theme1.xml><?xml version="1.0" encoding="utf-8"?>
<a:theme xmlns:a="http://schemas.openxmlformats.org/drawingml/2006/main" name="Default 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_rels/item5.xml.rels><?xml version="1.0" encoding="UTF-8" standalone="yes"?>
<Relationships xmlns="http://schemas.openxmlformats.org/package/2006/relationships"><Relationship Id="rId1" Type="http://schemas.openxmlformats.org/officeDocument/2006/relationships/customXmlProps" Target="itemProps5.xml"/></Relationships>
</file>

<file path=customXml/item1.xml><?xml version="1.0" encoding="utf-8"?>
<Control xmlns="http://schemas.microsoft.com/VisualStudio/2011/storyboarding/control">
  <Id Name="7875a4f5-9099-470b-8e58-c7d70784d9cc" Revision="1" Stencil="System.MyShapes" StencilVersion="1.0"/>
</Control>
</file>

<file path=customXml/item2.xml><?xml version="1.0" encoding="utf-8"?>
<p:properties xmlns:p="http://schemas.microsoft.com/office/2006/metadata/properties" xmlns:xsi="http://www.w3.org/2001/XMLSchema-instance" xmlns:pc="http://schemas.microsoft.com/office/infopath/2007/PartnerControls">
  <documentManagement>
    <TaxCatchAll xmlns="9f9165a0-2197-4ad8-a0aa-dc75c8979fda" xsi:nil="true"/>
    <lcf76f155ced4ddcb4097134ff3c332f xmlns="7fd4e17a-388a-44c6-bd21-933d62697e68">
      <Terms xmlns="http://schemas.microsoft.com/office/infopath/2007/PartnerControls"/>
    </lcf76f155ced4ddcb4097134ff3c332f>
    <SharedWithUsers xmlns="9f9165a0-2197-4ad8-a0aa-dc75c8979fda">
      <UserInfo>
        <DisplayName>T087-863-Sony WLAN Members</DisplayName>
        <AccountId>7</AccountId>
        <AccountType/>
      </UserInfo>
    </SharedWithUser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88C04131D785E54BAD8E7F2BBC0D3A9B" ma:contentTypeVersion="14" ma:contentTypeDescription="Create a new document." ma:contentTypeScope="" ma:versionID="86e605c0a75f65746f6f0437747fe4e2">
  <xsd:schema xmlns:xsd="http://www.w3.org/2001/XMLSchema" xmlns:xs="http://www.w3.org/2001/XMLSchema" xmlns:p="http://schemas.microsoft.com/office/2006/metadata/properties" xmlns:ns2="7fd4e17a-388a-44c6-bd21-933d62697e68" xmlns:ns3="9f9165a0-2197-4ad8-a0aa-dc75c8979fda" targetNamespace="http://schemas.microsoft.com/office/2006/metadata/properties" ma:root="true" ma:fieldsID="6cf7042cf9b374eec3fb2dfe4488b98f" ns2:_="" ns3:_="">
    <xsd:import namespace="7fd4e17a-388a-44c6-bd21-933d62697e68"/>
    <xsd:import namespace="9f9165a0-2197-4ad8-a0aa-dc75c8979fda"/>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GenerationTime" minOccurs="0"/>
                <xsd:element ref="ns2:MediaServiceEventHashCode" minOccurs="0"/>
                <xsd:element ref="ns2:MediaServiceAutoKeyPoints" minOccurs="0"/>
                <xsd:element ref="ns2:MediaServiceKeyPoints" minOccurs="0"/>
                <xsd:element ref="ns2:MediaServiceDateTaken" minOccurs="0"/>
                <xsd:element ref="ns2:MediaServiceOCR" minOccurs="0"/>
                <xsd:element ref="ns3:SharedWithUsers" minOccurs="0"/>
                <xsd:element ref="ns3:SharedWithDetails" minOccurs="0"/>
                <xsd:element ref="ns2:lcf76f155ced4ddcb4097134ff3c332f" minOccurs="0"/>
                <xsd:element ref="ns3: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fd4e17a-388a-44c6-bd21-933d62697e6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AutoKeyPoints" ma:index="13" nillable="true" ma:displayName="MediaServiceAutoKeyPoints" ma:hidden="true" ma:internalName="MediaServiceAutoKeyPoints" ma:readOnly="true">
      <xsd:simpleType>
        <xsd:restriction base="dms:Note"/>
      </xsd:simpleType>
    </xsd:element>
    <xsd:element name="MediaServiceKeyPoints" ma:index="14" nillable="true" ma:displayName="KeyPoints" ma:internalName="MediaServiceKeyPoints" ma:readOnly="true">
      <xsd:simpleType>
        <xsd:restriction base="dms:Note">
          <xsd:maxLength value="255"/>
        </xsd:restriction>
      </xsd:simpleType>
    </xsd:element>
    <xsd:element name="MediaServiceDateTaken" ma:index="15" nillable="true" ma:displayName="MediaServiceDateTaken" ma:hidden="true" ma:internalName="MediaServiceDateTaken"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lcf76f155ced4ddcb4097134ff3c332f" ma:index="20" nillable="true" ma:taxonomy="true" ma:internalName="lcf76f155ced4ddcb4097134ff3c332f" ma:taxonomyFieldName="MediaServiceImageTags" ma:displayName="Image Tags" ma:readOnly="false" ma:fieldId="{5cf76f15-5ced-4ddc-b409-7134ff3c332f}" ma:taxonomyMulti="true" ma:sspId="3cb9d403-1823-4ec6-b2f2-250b7876d07b"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9f9165a0-2197-4ad8-a0aa-dc75c8979fda" elementFormDefault="qualified">
    <xsd:import namespace="http://schemas.microsoft.com/office/2006/documentManagement/types"/>
    <xsd:import namespace="http://schemas.microsoft.com/office/infopath/2007/PartnerControls"/>
    <xsd:element name="SharedWithUsers" ma:index="17"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8" nillable="true" ma:displayName="Shared With Details" ma:internalName="SharedWithDetails" ma:readOnly="true">
      <xsd:simpleType>
        <xsd:restriction base="dms:Note">
          <xsd:maxLength value="255"/>
        </xsd:restriction>
      </xsd:simpleType>
    </xsd:element>
    <xsd:element name="TaxCatchAll" ma:index="21" nillable="true" ma:displayName="Taxonomy Catch All Column" ma:hidden="true" ma:list="{e7ee57a3-c671-4e52-b16c-6e90845995cb}" ma:internalName="TaxCatchAll" ma:showField="CatchAllData" ma:web="9f9165a0-2197-4ad8-a0aa-dc75c8979fda">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4.xml><?xml version="1.0" encoding="utf-8"?>
<Control xmlns="http://schemas.microsoft.com/VisualStudio/2011/storyboarding/control">
  <Id Name="7875a4f5-9099-470b-8e58-c7d70784d9cc" Revision="1" Stencil="System.MyShapes" StencilVersion="1.0"/>
</Control>
</file>

<file path=customXml/item5.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8D36BDD3-9E3A-4E97-B11B-CDBD007922C7}">
  <ds:schemaRefs>
    <ds:schemaRef ds:uri="http://schemas.microsoft.com/VisualStudio/2011/storyboarding/control"/>
  </ds:schemaRefs>
</ds:datastoreItem>
</file>

<file path=customXml/itemProps2.xml><?xml version="1.0" encoding="utf-8"?>
<ds:datastoreItem xmlns:ds="http://schemas.openxmlformats.org/officeDocument/2006/customXml" ds:itemID="{D1248C0D-0AD9-4A32-A255-ABDFFA64DCF7}">
  <ds:schemaRefs>
    <ds:schemaRef ds:uri="http://schemas.openxmlformats.org/package/2006/metadata/core-properties"/>
    <ds:schemaRef ds:uri="http://schemas.microsoft.com/office/infopath/2007/PartnerControls"/>
    <ds:schemaRef ds:uri="http://purl.org/dc/terms/"/>
    <ds:schemaRef ds:uri="http://purl.org/dc/dcmitype/"/>
    <ds:schemaRef ds:uri="http://schemas.microsoft.com/office/2006/documentManagement/types"/>
    <ds:schemaRef ds:uri="http://schemas.microsoft.com/office/2006/metadata/properties"/>
    <ds:schemaRef ds:uri="http://purl.org/dc/elements/1.1/"/>
    <ds:schemaRef ds:uri="9f9165a0-2197-4ad8-a0aa-dc75c8979fda"/>
    <ds:schemaRef ds:uri="7fd4e17a-388a-44c6-bd21-933d62697e68"/>
    <ds:schemaRef ds:uri="http://www.w3.org/XML/1998/namespace"/>
  </ds:schemaRefs>
</ds:datastoreItem>
</file>

<file path=customXml/itemProps3.xml><?xml version="1.0" encoding="utf-8"?>
<ds:datastoreItem xmlns:ds="http://schemas.openxmlformats.org/officeDocument/2006/customXml" ds:itemID="{1701A12F-2B57-48B4-93D6-00F4C0111B7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fd4e17a-388a-44c6-bd21-933d62697e68"/>
    <ds:schemaRef ds:uri="9f9165a0-2197-4ad8-a0aa-dc75c8979fd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4.xml><?xml version="1.0" encoding="utf-8"?>
<ds:datastoreItem xmlns:ds="http://schemas.openxmlformats.org/officeDocument/2006/customXml" ds:itemID="{F7B27178-565F-4054-A315-3228EE4A97CE}">
  <ds:schemaRefs>
    <ds:schemaRef ds:uri="http://schemas.microsoft.com/VisualStudio/2011/storyboarding/control"/>
  </ds:schemaRefs>
</ds:datastoreItem>
</file>

<file path=customXml/itemProps5.xml><?xml version="1.0" encoding="utf-8"?>
<ds:datastoreItem xmlns:ds="http://schemas.openxmlformats.org/officeDocument/2006/customXml" ds:itemID="{7ABE6760-8FEA-4EB3-839A-BA0957C748DD}">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156258</TotalTime>
  <Words>1801</Words>
  <Application>Microsoft Office PowerPoint</Application>
  <PresentationFormat>画面に合わせる (4:3)</PresentationFormat>
  <Paragraphs>247</Paragraphs>
  <Slides>14</Slides>
  <Notes>12</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14</vt:i4>
      </vt:variant>
    </vt:vector>
  </HeadingPairs>
  <TitlesOfParts>
    <vt:vector size="18" baseType="lpstr">
      <vt:lpstr>Thomas</vt:lpstr>
      <vt:lpstr>Times New Roman</vt:lpstr>
      <vt:lpstr>Wingdings</vt:lpstr>
      <vt:lpstr>Default Design</vt:lpstr>
      <vt:lpstr>Coordinated Measurement</vt:lpstr>
      <vt:lpstr>Introduction</vt:lpstr>
      <vt:lpstr>Existing Measurement for OBSS Signal</vt:lpstr>
      <vt:lpstr>Problem of Existing Measurement</vt:lpstr>
      <vt:lpstr>Proposal</vt:lpstr>
      <vt:lpstr>Coordinated Measurement: Explicit Type</vt:lpstr>
      <vt:lpstr>Coordinated Measurement: Implicit Type</vt:lpstr>
      <vt:lpstr>Evaluation Parameters</vt:lpstr>
      <vt:lpstr>Comparison Results</vt:lpstr>
      <vt:lpstr>Further Consideration Points</vt:lpstr>
      <vt:lpstr>Summary</vt:lpstr>
      <vt:lpstr>Reference</vt:lpstr>
      <vt:lpstr>SP</vt:lpstr>
      <vt:lpstr>Appendix</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11-20-xxxx-00-00be-consideration-on-coordinated-spatial-reuse-protocol_r2.pptx</dc:title>
  <dc:creator>Aio Kosuke</dc:creator>
  <cp:lastModifiedBy>Aio, Kosuke (SEC)</cp:lastModifiedBy>
  <cp:revision>290</cp:revision>
  <cp:lastPrinted>2018-09-03T08:43:03Z</cp:lastPrinted>
  <dcterms:created xsi:type="dcterms:W3CDTF">1998-02-10T13:07:52Z</dcterms:created>
  <dcterms:modified xsi:type="dcterms:W3CDTF">2023-08-07T05:38:12Z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fs.IsStoryboard">
    <vt:bool>true</vt:bool>
  </property>
  <property fmtid="{D5CDD505-2E9C-101B-9397-08002B2CF9AE}" pid="3" name="ContentTypeId">
    <vt:lpwstr>0x01010088C04131D785E54BAD8E7F2BBC0D3A9B</vt:lpwstr>
  </property>
  <property fmtid="{D5CDD505-2E9C-101B-9397-08002B2CF9AE}" pid="4" name="MSIP_Label_1f8e20e6-048a-4bad-a26b-318dd1cd4d47_Enabled">
    <vt:lpwstr>true</vt:lpwstr>
  </property>
  <property fmtid="{D5CDD505-2E9C-101B-9397-08002B2CF9AE}" pid="5" name="MSIP_Label_1f8e20e6-048a-4bad-a26b-318dd1cd4d47_SetDate">
    <vt:lpwstr>2023-04-20T03:20:06Z</vt:lpwstr>
  </property>
  <property fmtid="{D5CDD505-2E9C-101B-9397-08002B2CF9AE}" pid="6" name="MSIP_Label_1f8e20e6-048a-4bad-a26b-318dd1cd4d47_Method">
    <vt:lpwstr>Privileged</vt:lpwstr>
  </property>
  <property fmtid="{D5CDD505-2E9C-101B-9397-08002B2CF9AE}" pid="7" name="MSIP_Label_1f8e20e6-048a-4bad-a26b-318dd1cd4d47_Name">
    <vt:lpwstr>1f8e20e6-048a-4bad-a26b-318dd1cd4d47</vt:lpwstr>
  </property>
  <property fmtid="{D5CDD505-2E9C-101B-9397-08002B2CF9AE}" pid="8" name="MSIP_Label_1f8e20e6-048a-4bad-a26b-318dd1cd4d47_SiteId">
    <vt:lpwstr>66c65d8a-9158-4521-a2d8-664963db48e4</vt:lpwstr>
  </property>
  <property fmtid="{D5CDD505-2E9C-101B-9397-08002B2CF9AE}" pid="9" name="MSIP_Label_1f8e20e6-048a-4bad-a26b-318dd1cd4d47_ActionId">
    <vt:lpwstr>83e20a9d-193c-4dd4-81af-55dbfda52002</vt:lpwstr>
  </property>
  <property fmtid="{D5CDD505-2E9C-101B-9397-08002B2CF9AE}" pid="10" name="MSIP_Label_1f8e20e6-048a-4bad-a26b-318dd1cd4d47_ContentBits">
    <vt:lpwstr>0</vt:lpwstr>
  </property>
  <property fmtid="{D5CDD505-2E9C-101B-9397-08002B2CF9AE}" pid="11" name="MediaServiceImageTags">
    <vt:lpwstr/>
  </property>
</Properties>
</file>