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929" r:id="rId7"/>
    <p:sldId id="1104" r:id="rId8"/>
    <p:sldId id="1103" r:id="rId9"/>
    <p:sldId id="1102" r:id="rId10"/>
    <p:sldId id="1105" r:id="rId11"/>
    <p:sldId id="1106" r:id="rId12"/>
    <p:sldId id="1095" r:id="rId13"/>
    <p:sldId id="1107" r:id="rId14"/>
    <p:sldId id="1108" r:id="rId15"/>
    <p:sldId id="1098" r:id="rId16"/>
    <p:sldId id="1099" r:id="rId17"/>
    <p:sldId id="1062" r:id="rId18"/>
    <p:sldId id="965" r:id="rId19"/>
    <p:sldId id="1109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485138-CCC9-915F-08E2-C538F2D671C6}" name="Tanaka, Ken (SGC)" initials="T(" userId="S::ken.tanaka2@sony.com::8eebf16d-daf3-40db-bade-6ac4142fd3ef" providerId="AD"/>
  <p188:author id="{3B78ACE2-568D-EF60-3B1B-CC87B9A000B9}" name="Aio, Kosuke (SEC)" initials="AK(" userId="S::Kosuke.Aio@sony.com::4ca0a952-a8c3-4ae4-877b-7a498285cc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4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24" autoAdjust="0"/>
  </p:normalViewPr>
  <p:slideViewPr>
    <p:cSldViewPr>
      <p:cViewPr varScale="1">
        <p:scale>
          <a:sx n="76" d="100"/>
          <a:sy n="76" d="100"/>
        </p:scale>
        <p:origin x="95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40"/>
    </p:cViewPr>
  </p:sorterViewPr>
  <p:notesViewPr>
    <p:cSldViewPr>
      <p:cViewPr>
        <p:scale>
          <a:sx n="100" d="100"/>
          <a:sy n="100" d="100"/>
        </p:scale>
        <p:origin x="588" y="76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/>
              <a:t>Yusuke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24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34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63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27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36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67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88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28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33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67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9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802.11-23/0616r0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8288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 dirty="0"/>
              <a:t>May 2023</a:t>
            </a:r>
            <a:endParaRPr kumimoji="1" lang="ja-JP" alt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Overhead Analysis of </a:t>
            </a:r>
            <a:br>
              <a:rPr kumimoji="1" lang="en-US" altLang="ja-JP" dirty="0"/>
            </a:br>
            <a:r>
              <a:rPr kumimoji="1" lang="en-US" altLang="ja-JP" dirty="0"/>
              <a:t>Coordinated Spatial Reuse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2023-05-12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4570"/>
              </p:ext>
            </p:extLst>
          </p:nvPr>
        </p:nvGraphicFramePr>
        <p:xfrm>
          <a:off x="483361" y="3108960"/>
          <a:ext cx="8177277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Ken.A.Tanaka@sony.com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78679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Europe B.V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9921451"/>
                  </a:ext>
                </a:extLst>
              </a:tr>
            </a:tbl>
          </a:graphicData>
        </a:graphic>
      </p:graphicFrame>
      <p:sp>
        <p:nvSpPr>
          <p:cNvPr id="10" name="フッター プレースホルダー 5">
            <a:extLst>
              <a:ext uri="{FF2B5EF4-FFF2-40B4-BE49-F238E27FC236}">
                <a16:creationId xmlns:a16="http://schemas.microsoft.com/office/drawing/2014/main" id="{F0F32B5D-1565-4F6B-8331-FB80B70F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Estimation of measurement interval</a:t>
            </a:r>
          </a:p>
          <a:p>
            <a:pPr lvl="1"/>
            <a:r>
              <a:rPr kumimoji="1" lang="en-US" altLang="ja-JP" sz="1600" b="0" dirty="0"/>
              <a:t>Non-mobility case: 11ac/Channel Model D [4]</a:t>
            </a:r>
          </a:p>
          <a:p>
            <a:pPr lvl="2"/>
            <a:r>
              <a:rPr kumimoji="1" lang="en-US" altLang="ja-JP" sz="1600" b="0" dirty="0"/>
              <a:t>Assume that AP/STA don’t move and people walking around it,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but environment changes slowly.</a:t>
            </a:r>
            <a:endParaRPr kumimoji="1" lang="en-US" altLang="ja-JP" sz="1600" b="0" dirty="0"/>
          </a:p>
          <a:p>
            <a:pPr lvl="2"/>
            <a:r>
              <a:rPr kumimoji="1" lang="en-US" altLang="ja-JP" sz="1600" b="0" dirty="0"/>
              <a:t>Doppler freq. = 0.414Hz and coherence time = 800ms (approximately) </a:t>
            </a:r>
          </a:p>
          <a:p>
            <a:pPr lvl="1"/>
            <a:r>
              <a:rPr kumimoji="1" lang="en-US" altLang="ja-JP" sz="1600" b="0" dirty="0"/>
              <a:t>Mobility case:</a:t>
            </a:r>
          </a:p>
          <a:p>
            <a:pPr lvl="2"/>
            <a:r>
              <a:rPr kumimoji="1" lang="en-US" altLang="ja-JP" sz="1600" b="0" dirty="0"/>
              <a:t>Assume that AP doesn’t move, and STAs move at walking speed [5]</a:t>
            </a:r>
          </a:p>
          <a:p>
            <a:pPr lvl="2"/>
            <a:r>
              <a:rPr kumimoji="1" lang="en-US" altLang="ja-JP" sz="1600" b="0" dirty="0"/>
              <a:t>Doppler freq. = 5.0Hz and coherence time = 66ms (approximately) </a:t>
            </a:r>
          </a:p>
          <a:p>
            <a:pPr lvl="1"/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Within the above coherence time, the channel is considered as static</a:t>
            </a:r>
            <a:r>
              <a:rPr kumimoji="1" lang="en-US" altLang="ja-JP" sz="1600" b="0" dirty="0">
                <a:solidFill>
                  <a:srgbClr val="FF0000"/>
                </a:solidFill>
              </a:rPr>
              <a:t>. </a:t>
            </a:r>
            <a:r>
              <a:rPr kumimoji="1" lang="en-US" altLang="ja-JP" sz="1600" b="0" dirty="0"/>
              <a:t>That means it will be OK that measurement interval is set to at least the coherence time.</a:t>
            </a:r>
          </a:p>
          <a:p>
            <a:pPr lvl="2"/>
            <a:r>
              <a:rPr kumimoji="1" lang="en-US" altLang="ja-JP" sz="1600" b="0" dirty="0"/>
              <a:t>That implies the overhead of the measurement phase won't have that big an impact for both non mobility and mobility cases.</a:t>
            </a:r>
          </a:p>
          <a:p>
            <a:pPr lvl="2"/>
            <a:endParaRPr kumimoji="1" lang="en-US" altLang="ja-JP" sz="2200" b="0" dirty="0"/>
          </a:p>
          <a:p>
            <a:pPr lvl="1"/>
            <a:endParaRPr kumimoji="1" lang="en-US" altLang="ja-JP" sz="1800" b="0" dirty="0"/>
          </a:p>
          <a:p>
            <a:pPr lvl="1"/>
            <a:endParaRPr kumimoji="1" lang="en-US" altLang="ja-JP" sz="1600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Measurement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(3/4)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6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Summary of </a:t>
            </a:r>
            <a:r>
              <a:rPr kumimoji="1" lang="en-US" altLang="ja-JP" sz="1800" dirty="0">
                <a:solidFill>
                  <a:schemeClr val="tx1"/>
                </a:solidFill>
              </a:rPr>
              <a:t>overhead analysis of measurement phase</a:t>
            </a:r>
            <a:endParaRPr kumimoji="1" lang="en-US" altLang="ja-JP" sz="1800" dirty="0"/>
          </a:p>
          <a:p>
            <a:pPr lvl="1"/>
            <a:r>
              <a:rPr kumimoji="1" lang="en-US" altLang="ja-JP" sz="1600" b="0" dirty="0"/>
              <a:t>In terms of the overhead, the performance impact of exchanging the frames for measurement would not be significant.</a:t>
            </a:r>
          </a:p>
          <a:p>
            <a:pPr lvl="1"/>
            <a:r>
              <a:rPr kumimoji="1" lang="en-US" altLang="ja-JP" sz="1600" b="0" dirty="0"/>
              <a:t>However, in the mobility case, Beacon measurements may not be able to follow RSSI changes.</a:t>
            </a:r>
          </a:p>
          <a:p>
            <a:pPr lvl="2"/>
            <a:r>
              <a:rPr kumimoji="1" lang="en-US" altLang="ja-JP" sz="1600" b="0" dirty="0"/>
              <a:t>Normally, Beacon interval is 100 - 200ms.</a:t>
            </a:r>
          </a:p>
          <a:p>
            <a:pPr lvl="2"/>
            <a:r>
              <a:rPr kumimoji="1" lang="en-US" altLang="ja-JP" sz="1600" b="0" dirty="0"/>
              <a:t>If it takes more time as the coherence time (66ms) from the start to the end of the measurement, there is a high possibility that RSSI will have varied significantly at the coordinated transmission.</a:t>
            </a:r>
          </a:p>
          <a:p>
            <a:pPr lvl="1"/>
            <a:r>
              <a:rPr kumimoji="1" lang="en-US" altLang="ja-JP" sz="1600" b="0" dirty="0"/>
              <a:t>To improve the above cases, we can discuss the ways to collect RSSI information between STA and OBSS AP in short time.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Measurement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(4/4)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1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Summary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CA8546C-6478-4725-AE4C-E7A7E008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r>
              <a:rPr kumimoji="1" lang="en-US" altLang="ja-JP" sz="1800" dirty="0"/>
              <a:t>We analyzed two types of MAC overhead: negotiation phase and measurement phase.</a:t>
            </a:r>
          </a:p>
          <a:p>
            <a:endParaRPr kumimoji="1" lang="en-US" altLang="ja-JP" sz="1800" dirty="0"/>
          </a:p>
          <a:p>
            <a:r>
              <a:rPr kumimoji="1" lang="en-US" altLang="ja-JP" sz="1800" dirty="0"/>
              <a:t>In terms of throughput improvement, the proposal of Co-SR protocol was found to be superior to the existing system, even taking into account the overhead caused by the two phases.</a:t>
            </a:r>
          </a:p>
          <a:p>
            <a:endParaRPr kumimoji="1" lang="en-US" altLang="ja-JP" sz="1800" dirty="0"/>
          </a:p>
          <a:p>
            <a:r>
              <a:rPr kumimoji="1" lang="en-US" altLang="ja-JP" sz="1800" dirty="0"/>
              <a:t>At the same time, there are some future discussion points:</a:t>
            </a:r>
          </a:p>
          <a:p>
            <a:pPr lvl="1"/>
            <a:r>
              <a:rPr kumimoji="1" lang="en-US" altLang="ja-JP" sz="1600" b="0" dirty="0"/>
              <a:t>Ways to decrease the number/duration of frames in the negation phase.</a:t>
            </a:r>
          </a:p>
          <a:p>
            <a:pPr lvl="1"/>
            <a:r>
              <a:rPr kumimoji="1" lang="en-US" altLang="ja-JP" sz="1600" b="0" dirty="0"/>
              <a:t>Unsynchronized coordination case as the 11ax SR enhancement.</a:t>
            </a:r>
          </a:p>
          <a:p>
            <a:pPr lvl="1"/>
            <a:r>
              <a:rPr kumimoji="1" lang="en-US" altLang="ja-JP" sz="1600" b="0" dirty="0"/>
              <a:t>Ways to collect RSSI information between STA and OBSS AP in short time for mobility case.</a:t>
            </a:r>
          </a:p>
          <a:p>
            <a:pPr lvl="1"/>
            <a:endParaRPr kumimoji="1" lang="en-US" altLang="ja-JP" sz="1200" dirty="0"/>
          </a:p>
          <a:p>
            <a:pPr lvl="1"/>
            <a:endParaRPr kumimoji="1" lang="en-US" altLang="ja-JP" sz="1400" dirty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64276E29-BCF2-4B73-9DF4-20C84C0B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0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600" b="0" dirty="0"/>
              <a:t>[1] Yusuke Tanaka (Sony Group Corporation), “Considerations on Multi-AP Coordination,” 22/1516r0, September 2022.</a:t>
            </a:r>
          </a:p>
          <a:p>
            <a:pPr marL="0" indent="0">
              <a:buNone/>
            </a:pPr>
            <a:r>
              <a:rPr kumimoji="1" lang="en-US" altLang="ja-JP" sz="1600" b="0" dirty="0"/>
              <a:t>[2] Kosuke Aio (Sony Group Corporation), “Recap on Coordinated Spatial Reuse Operation,” 22/1822r0, November 2023.</a:t>
            </a:r>
          </a:p>
          <a:p>
            <a:pPr marL="0" indent="0">
              <a:buNone/>
            </a:pPr>
            <a:r>
              <a:rPr kumimoji="1" lang="en-US" altLang="ja-JP" sz="1600" b="0" dirty="0"/>
              <a:t>[3] Rui Yang (</a:t>
            </a:r>
            <a:r>
              <a:rPr kumimoji="1" lang="en-US" altLang="ja-JP" sz="1600" b="0" dirty="0" err="1"/>
              <a:t>InterDigital</a:t>
            </a:r>
            <a:r>
              <a:rPr kumimoji="1" lang="en-US" altLang="ja-JP" sz="1600" b="0" dirty="0"/>
              <a:t>), “Spatial Reuse in Coordinated M-AP for UHR,”  23/0058r0, February 2023</a:t>
            </a:r>
          </a:p>
          <a:p>
            <a:pPr marL="0" indent="0">
              <a:buNone/>
            </a:pPr>
            <a:r>
              <a:rPr kumimoji="1" lang="en-US" altLang="ja-JP" sz="1600" b="0" dirty="0"/>
              <a:t>[4] Greg </a:t>
            </a:r>
            <a:r>
              <a:rPr kumimoji="1" lang="en-US" altLang="ja-JP" sz="1600" b="0" dirty="0" err="1"/>
              <a:t>Breit</a:t>
            </a:r>
            <a:r>
              <a:rPr kumimoji="1" lang="en-US" altLang="ja-JP" sz="1600" b="0" dirty="0"/>
              <a:t> (Qualcomm), “</a:t>
            </a:r>
            <a:r>
              <a:rPr kumimoji="1" lang="it-IT" altLang="ja-JP" sz="1600" b="0" dirty="0"/>
              <a:t>TGac Channel Model Addendum Document,</a:t>
            </a:r>
            <a:r>
              <a:rPr kumimoji="1" lang="en-US" altLang="ja-JP" sz="1600" b="0" dirty="0"/>
              <a:t>” 09/0308r12, March 2010</a:t>
            </a:r>
          </a:p>
          <a:p>
            <a:pPr marL="0" indent="0">
              <a:buNone/>
            </a:pPr>
            <a:r>
              <a:rPr kumimoji="1" lang="en-US" altLang="ja-JP" sz="1600" b="0" dirty="0"/>
              <a:t>[5] </a:t>
            </a:r>
            <a:r>
              <a:rPr kumimoji="1" lang="en-US" altLang="ja-JP" sz="1600" b="0" dirty="0" err="1"/>
              <a:t>Shimi</a:t>
            </a:r>
            <a:r>
              <a:rPr kumimoji="1" lang="en-US" altLang="ja-JP" sz="1600" b="0" dirty="0"/>
              <a:t> </a:t>
            </a:r>
            <a:r>
              <a:rPr kumimoji="1" lang="en-US" altLang="ja-JP" sz="1600" b="0" dirty="0" err="1"/>
              <a:t>Shilo</a:t>
            </a:r>
            <a:r>
              <a:rPr kumimoji="1" lang="en-US" altLang="ja-JP" sz="1600" b="0" dirty="0"/>
              <a:t> (Huawei), “Adapting the 11be channel model to modern (Doppler) use cases,” 19/1579r3, January 2020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Reference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E08F1C9E-DA7A-41B0-89F2-A1B9D1B83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Appendix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CA8546C-6478-4725-AE4C-E7A7E008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r>
              <a:rPr kumimoji="1" lang="en-US" altLang="ja-JP" sz="1800" dirty="0"/>
              <a:t>11ax Channel Analysis</a:t>
            </a:r>
          </a:p>
          <a:p>
            <a:pPr lvl="1"/>
            <a:r>
              <a:rPr kumimoji="1" lang="en-US" altLang="ja-JP" sz="1400" dirty="0"/>
              <a:t>Doppler </a:t>
            </a:r>
            <a:r>
              <a:rPr kumimoji="1" lang="en-US" altLang="ja-JP" sz="1400" b="0" dirty="0"/>
              <a:t>freq.</a:t>
            </a:r>
            <a:r>
              <a:rPr kumimoji="1" lang="en-US" altLang="ja-JP" sz="1400" dirty="0"/>
              <a:t> = 5.5Hz (11n Channel Model)</a:t>
            </a:r>
          </a:p>
          <a:p>
            <a:pPr lvl="1"/>
            <a:r>
              <a:rPr kumimoji="1" lang="en-US" altLang="ja-JP" sz="1400" dirty="0"/>
              <a:t>Average channel gain power over 20MHz seems to be constant in 200ms, but if smaller RUs (e.g. RU26, 52) and/or MIMO are also applied in Co-SR, coherence time needs to be paid attention.</a:t>
            </a:r>
          </a:p>
          <a:p>
            <a:endParaRPr kumimoji="1" lang="en-US" altLang="ja-JP" sz="1800" dirty="0"/>
          </a:p>
          <a:p>
            <a:pPr lvl="1"/>
            <a:endParaRPr kumimoji="1" lang="en-US" altLang="ja-JP" sz="1200" dirty="0"/>
          </a:p>
          <a:p>
            <a:pPr lvl="1"/>
            <a:endParaRPr kumimoji="1" lang="en-US" altLang="ja-JP" sz="1400" dirty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64276E29-BCF2-4B73-9DF4-20C84C0B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pic>
        <p:nvPicPr>
          <p:cNvPr id="3" name="図 2" descr="グラフ, 折れ線グラフ&#10;&#10;自動的に生成された説明">
            <a:extLst>
              <a:ext uri="{FF2B5EF4-FFF2-40B4-BE49-F238E27FC236}">
                <a16:creationId xmlns:a16="http://schemas.microsoft.com/office/drawing/2014/main" id="{59DF84EC-0678-E095-D116-53A392960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68" y="3048000"/>
            <a:ext cx="4459831" cy="33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7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419600"/>
          </a:xfrm>
        </p:spPr>
        <p:txBody>
          <a:bodyPr/>
          <a:lstStyle/>
          <a:p>
            <a:r>
              <a:rPr kumimoji="1" lang="en-US" altLang="ja-JP" sz="1800" dirty="0"/>
              <a:t>Multi-AP coordination is a candidate feature for next TG</a:t>
            </a:r>
            <a:r>
              <a:rPr kumimoji="1" lang="en-US" altLang="ja-JP" sz="1800" dirty="0">
                <a:solidFill>
                  <a:srgbClr val="FF0000"/>
                </a:solidFill>
              </a:rPr>
              <a:t> </a:t>
            </a:r>
            <a:r>
              <a:rPr kumimoji="1" lang="en-US" altLang="ja-JP" sz="1800" dirty="0"/>
              <a:t>(</a:t>
            </a:r>
            <a:r>
              <a:rPr kumimoji="1" lang="en-US" altLang="ja-JP" sz="1800" dirty="0" err="1"/>
              <a:t>TGbn</a:t>
            </a:r>
            <a:r>
              <a:rPr kumimoji="1" lang="en-US" altLang="ja-JP" sz="1800" dirty="0"/>
              <a:t>) as a technology to realize the several objectives and use cases of UHR [1].</a:t>
            </a:r>
          </a:p>
          <a:p>
            <a:endParaRPr kumimoji="1" lang="en-US" altLang="ja-JP" sz="1800" dirty="0"/>
          </a:p>
          <a:p>
            <a:r>
              <a:rPr kumimoji="1" lang="en-US" altLang="ja-JP" sz="1800" dirty="0"/>
              <a:t>Performance of Coordinated Spatial Reuse (Co-SR) was evaluated [2], and it was shown that Co-SR can achieve higher throughput gain compared to TDD and 11ax/OBSS-PD.</a:t>
            </a:r>
          </a:p>
          <a:p>
            <a:pPr lvl="1"/>
            <a:r>
              <a:rPr kumimoji="1" lang="en-US" altLang="ja-JP" sz="1400" dirty="0"/>
              <a:t>Sharing AP only need RSSI information of interference link and estimate SINR of STA(s) which The sharing AP intends to serve to.</a:t>
            </a:r>
          </a:p>
          <a:p>
            <a:pPr lvl="1"/>
            <a:r>
              <a:rPr kumimoji="1" lang="en-US" altLang="ja-JP" sz="1400" dirty="0"/>
              <a:t>The performance was without MAC and PHY preamble overhead.</a:t>
            </a:r>
          </a:p>
          <a:p>
            <a:pPr lvl="1"/>
            <a:endParaRPr kumimoji="1" lang="en-US" altLang="ja-JP" sz="1400" dirty="0"/>
          </a:p>
          <a:p>
            <a:r>
              <a:rPr kumimoji="1" lang="en-US" altLang="ja-JP" sz="1800" dirty="0"/>
              <a:t>This contribution analyzes how much the overhead affects the performance of Co-SR.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8036FEBC-7205-4F5A-85D0-D484C0763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6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Components of Overhead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1800" dirty="0"/>
              <a:t>There are two MAC overhead components that would affect performance of Co-SR.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u="sng" dirty="0"/>
              <a:t>Negotiation phase</a:t>
            </a:r>
          </a:p>
          <a:p>
            <a:pPr marL="1143000" lvl="2" indent="-342900"/>
            <a:r>
              <a:rPr kumimoji="1" lang="en-US" altLang="ja-JP" sz="1400" dirty="0"/>
              <a:t>Sharing AP need to collect information from Candidate APs and trigger Shared APs to transmit data before coordinated transmission.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u="sng" dirty="0"/>
              <a:t>Measurement phase</a:t>
            </a:r>
          </a:p>
          <a:p>
            <a:pPr marL="1143000" lvl="2" indent="-342900"/>
            <a:r>
              <a:rPr kumimoji="1" lang="en-US" altLang="ja-JP" sz="1400" dirty="0"/>
              <a:t>All APs need to collect RSSI information of interference </a:t>
            </a:r>
          </a:p>
          <a:p>
            <a:pPr marL="800100" lvl="1" indent="-342900"/>
            <a:r>
              <a:rPr kumimoji="1" lang="en-US" altLang="ja-JP" sz="1600" dirty="0"/>
              <a:t>Here, we assume only wireless link between APs.</a:t>
            </a:r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2B3929EF-7F6C-4A59-93F2-70D50BF94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D3C7B1B7-7A93-80F4-D764-9A5BABD41562}"/>
              </a:ext>
            </a:extLst>
          </p:cNvPr>
          <p:cNvCxnSpPr>
            <a:cxnSpLocks/>
          </p:cNvCxnSpPr>
          <p:nvPr/>
        </p:nvCxnSpPr>
        <p:spPr>
          <a:xfrm>
            <a:off x="1299457" y="5056279"/>
            <a:ext cx="7001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A81364FD-4B4E-C4E5-0532-A71FEDC06909}"/>
              </a:ext>
            </a:extLst>
          </p:cNvPr>
          <p:cNvCxnSpPr>
            <a:cxnSpLocks/>
          </p:cNvCxnSpPr>
          <p:nvPr/>
        </p:nvCxnSpPr>
        <p:spPr>
          <a:xfrm>
            <a:off x="1316424" y="5515725"/>
            <a:ext cx="6984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0EEBFA40-2A96-BB4D-EF59-BF532BD94372}"/>
              </a:ext>
            </a:extLst>
          </p:cNvPr>
          <p:cNvSpPr/>
          <p:nvPr/>
        </p:nvSpPr>
        <p:spPr>
          <a:xfrm>
            <a:off x="3955453" y="4775432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44CA4CF-9A44-05D0-B157-074FEC3D11B4}"/>
              </a:ext>
            </a:extLst>
          </p:cNvPr>
          <p:cNvGrpSpPr/>
          <p:nvPr/>
        </p:nvGrpSpPr>
        <p:grpSpPr>
          <a:xfrm>
            <a:off x="1329946" y="5964004"/>
            <a:ext cx="7620714" cy="379799"/>
            <a:chOff x="952383" y="3340319"/>
            <a:chExt cx="1426372" cy="165341"/>
          </a:xfrm>
        </p:grpSpPr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B747DB32-8021-A24B-3D2F-01EC32647A09}"/>
                </a:ext>
              </a:extLst>
            </p:cNvPr>
            <p:cNvCxnSpPr>
              <a:cxnSpLocks/>
            </p:cNvCxnSpPr>
            <p:nvPr/>
          </p:nvCxnSpPr>
          <p:spPr>
            <a:xfrm>
              <a:off x="952383" y="3340319"/>
              <a:ext cx="130472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C7E37FD0-0090-6156-97A8-E5550B19B084}"/>
                </a:ext>
              </a:extLst>
            </p:cNvPr>
            <p:cNvSpPr txBox="1"/>
            <p:nvPr/>
          </p:nvSpPr>
          <p:spPr>
            <a:xfrm>
              <a:off x="2185122" y="3372267"/>
              <a:ext cx="193633" cy="133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/>
                <a:t>time</a:t>
              </a:r>
              <a:endParaRPr kumimoji="1" lang="ja-JP" altLang="en-US" sz="1200" dirty="0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51409FD-8173-E706-3C05-464777B033B0}"/>
              </a:ext>
            </a:extLst>
          </p:cNvPr>
          <p:cNvSpPr txBox="1"/>
          <p:nvPr/>
        </p:nvSpPr>
        <p:spPr>
          <a:xfrm>
            <a:off x="813239" y="4940094"/>
            <a:ext cx="486218" cy="280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/>
              <a:t>AP1</a:t>
            </a:r>
            <a:endParaRPr kumimoji="1" lang="ja-JP" altLang="en-US" sz="105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CF50B96-614D-F87B-F81C-0D7C46D82420}"/>
              </a:ext>
            </a:extLst>
          </p:cNvPr>
          <p:cNvSpPr txBox="1"/>
          <p:nvPr/>
        </p:nvSpPr>
        <p:spPr>
          <a:xfrm>
            <a:off x="813239" y="5418019"/>
            <a:ext cx="486218" cy="280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/>
              <a:t>AP2</a:t>
            </a:r>
            <a:endParaRPr kumimoji="1" lang="ja-JP" altLang="en-US" sz="105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3DE1018-DF83-4575-C6EF-27579AB2010E}"/>
              </a:ext>
            </a:extLst>
          </p:cNvPr>
          <p:cNvSpPr txBox="1"/>
          <p:nvPr/>
        </p:nvSpPr>
        <p:spPr>
          <a:xfrm>
            <a:off x="804947" y="5854030"/>
            <a:ext cx="486218" cy="280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/>
              <a:t>AP3</a:t>
            </a:r>
            <a:endParaRPr kumimoji="1" lang="ja-JP" altLang="en-US" sz="1050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523B362-5DF9-FAF5-3A85-E61930ED5335}"/>
              </a:ext>
            </a:extLst>
          </p:cNvPr>
          <p:cNvSpPr/>
          <p:nvPr/>
        </p:nvSpPr>
        <p:spPr>
          <a:xfrm>
            <a:off x="1530128" y="4236719"/>
            <a:ext cx="1334604" cy="18981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Measurement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Phase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02AC5FC-19DF-451F-AE5F-D21E30FDC855}"/>
              </a:ext>
            </a:extLst>
          </p:cNvPr>
          <p:cNvSpPr/>
          <p:nvPr/>
        </p:nvSpPr>
        <p:spPr>
          <a:xfrm>
            <a:off x="3202869" y="4775431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5CB8567-7BC3-707E-C1DC-204921E0BFF6}"/>
              </a:ext>
            </a:extLst>
          </p:cNvPr>
          <p:cNvSpPr/>
          <p:nvPr/>
        </p:nvSpPr>
        <p:spPr>
          <a:xfrm>
            <a:off x="3955453" y="5238333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669F94CD-8A93-ABAB-0B70-BF6314731B82}"/>
              </a:ext>
            </a:extLst>
          </p:cNvPr>
          <p:cNvSpPr/>
          <p:nvPr/>
        </p:nvSpPr>
        <p:spPr>
          <a:xfrm>
            <a:off x="3955453" y="5694753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36D52FF-031E-FD3D-D694-8A3521B0048D}"/>
              </a:ext>
            </a:extLst>
          </p:cNvPr>
          <p:cNvSpPr/>
          <p:nvPr/>
        </p:nvSpPr>
        <p:spPr>
          <a:xfrm>
            <a:off x="3417147" y="5231425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1418BC1-55AF-8B6F-6FD6-2BEBA8ABD1F9}"/>
              </a:ext>
            </a:extLst>
          </p:cNvPr>
          <p:cNvSpPr/>
          <p:nvPr/>
        </p:nvSpPr>
        <p:spPr>
          <a:xfrm>
            <a:off x="3417147" y="5694753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50CA8C0-CD95-8427-C333-F7FDFDCE62D3}"/>
              </a:ext>
            </a:extLst>
          </p:cNvPr>
          <p:cNvSpPr/>
          <p:nvPr/>
        </p:nvSpPr>
        <p:spPr>
          <a:xfrm>
            <a:off x="3652650" y="4775839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27DD8A41-9897-B2C7-42B0-46CA242D9200}"/>
              </a:ext>
            </a:extLst>
          </p:cNvPr>
          <p:cNvCxnSpPr>
            <a:cxnSpLocks/>
          </p:cNvCxnSpPr>
          <p:nvPr/>
        </p:nvCxnSpPr>
        <p:spPr>
          <a:xfrm>
            <a:off x="3318220" y="5080533"/>
            <a:ext cx="0" cy="895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FAB06612-EBA6-2109-FD3E-0F9DEEAB37BC}"/>
              </a:ext>
            </a:extLst>
          </p:cNvPr>
          <p:cNvCxnSpPr>
            <a:cxnSpLocks/>
          </p:cNvCxnSpPr>
          <p:nvPr/>
        </p:nvCxnSpPr>
        <p:spPr>
          <a:xfrm flipV="1">
            <a:off x="3532498" y="5056277"/>
            <a:ext cx="0" cy="919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5AFC91B8-61D5-2F53-6324-6E852AAD2E51}"/>
              </a:ext>
            </a:extLst>
          </p:cNvPr>
          <p:cNvCxnSpPr>
            <a:cxnSpLocks/>
          </p:cNvCxnSpPr>
          <p:nvPr/>
        </p:nvCxnSpPr>
        <p:spPr>
          <a:xfrm>
            <a:off x="3768001" y="5056277"/>
            <a:ext cx="0" cy="907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A939CB8-8F1B-7D7A-5EC2-3DE50A3231D9}"/>
              </a:ext>
            </a:extLst>
          </p:cNvPr>
          <p:cNvSpPr/>
          <p:nvPr/>
        </p:nvSpPr>
        <p:spPr>
          <a:xfrm>
            <a:off x="6401431" y="4775432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DA52361-194E-A31B-440F-7B066AEF0248}"/>
              </a:ext>
            </a:extLst>
          </p:cNvPr>
          <p:cNvSpPr/>
          <p:nvPr/>
        </p:nvSpPr>
        <p:spPr>
          <a:xfrm>
            <a:off x="5648846" y="5243234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0FED6D98-E3C6-B93E-574B-83A07080988C}"/>
              </a:ext>
            </a:extLst>
          </p:cNvPr>
          <p:cNvSpPr/>
          <p:nvPr/>
        </p:nvSpPr>
        <p:spPr>
          <a:xfrm>
            <a:off x="6401431" y="5238333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612D8-36C3-A678-4060-96615DB0485C}"/>
              </a:ext>
            </a:extLst>
          </p:cNvPr>
          <p:cNvSpPr/>
          <p:nvPr/>
        </p:nvSpPr>
        <p:spPr>
          <a:xfrm>
            <a:off x="6401431" y="5694753"/>
            <a:ext cx="1242978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DATA Tx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5C5B7E1-CC83-1383-9FC6-2C32F887ACE5}"/>
              </a:ext>
            </a:extLst>
          </p:cNvPr>
          <p:cNvSpPr/>
          <p:nvPr/>
        </p:nvSpPr>
        <p:spPr>
          <a:xfrm>
            <a:off x="5863125" y="4780785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6FC1513B-2333-86EA-8D84-755DFA7BB1D0}"/>
              </a:ext>
            </a:extLst>
          </p:cNvPr>
          <p:cNvSpPr/>
          <p:nvPr/>
        </p:nvSpPr>
        <p:spPr>
          <a:xfrm>
            <a:off x="5863125" y="5694753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772643DC-6BDD-4BA2-D4EF-CE9EC7D1768E}"/>
              </a:ext>
            </a:extLst>
          </p:cNvPr>
          <p:cNvCxnSpPr>
            <a:cxnSpLocks/>
          </p:cNvCxnSpPr>
          <p:nvPr/>
        </p:nvCxnSpPr>
        <p:spPr>
          <a:xfrm>
            <a:off x="5764197" y="5558459"/>
            <a:ext cx="0" cy="417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056A3840-BBB3-8149-2B19-DE2E13A878AC}"/>
              </a:ext>
            </a:extLst>
          </p:cNvPr>
          <p:cNvCxnSpPr>
            <a:cxnSpLocks/>
          </p:cNvCxnSpPr>
          <p:nvPr/>
        </p:nvCxnSpPr>
        <p:spPr>
          <a:xfrm flipV="1">
            <a:off x="5978476" y="5528066"/>
            <a:ext cx="0" cy="44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4AD61A3-1CBA-FFBB-B94A-145E0C80D751}"/>
              </a:ext>
            </a:extLst>
          </p:cNvPr>
          <p:cNvCxnSpPr>
            <a:cxnSpLocks/>
          </p:cNvCxnSpPr>
          <p:nvPr/>
        </p:nvCxnSpPr>
        <p:spPr>
          <a:xfrm flipV="1">
            <a:off x="5764197" y="5056277"/>
            <a:ext cx="0" cy="548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4C588C32-9740-A85E-1F21-B1FAD05F2B0D}"/>
              </a:ext>
            </a:extLst>
          </p:cNvPr>
          <p:cNvCxnSpPr>
            <a:cxnSpLocks/>
          </p:cNvCxnSpPr>
          <p:nvPr/>
        </p:nvCxnSpPr>
        <p:spPr>
          <a:xfrm>
            <a:off x="5978476" y="5056277"/>
            <a:ext cx="0" cy="468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F2894F7-01ED-383B-33D7-5C2413A01CDC}"/>
              </a:ext>
            </a:extLst>
          </p:cNvPr>
          <p:cNvSpPr/>
          <p:nvPr/>
        </p:nvSpPr>
        <p:spPr>
          <a:xfrm>
            <a:off x="6124143" y="5243234"/>
            <a:ext cx="115351" cy="280847"/>
          </a:xfrm>
          <a:prstGeom prst="rect">
            <a:avLst/>
          </a:prstGeom>
          <a:solidFill>
            <a:schemeClr val="accent6">
              <a:lumMod val="20000"/>
              <a:lumOff val="80000"/>
              <a:alpha val="76863"/>
            </a:schemeClr>
          </a:solidFill>
          <a:ln w="127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1A5AAFDF-3498-239A-20E6-A1F74458B98A}"/>
              </a:ext>
            </a:extLst>
          </p:cNvPr>
          <p:cNvCxnSpPr>
            <a:cxnSpLocks/>
          </p:cNvCxnSpPr>
          <p:nvPr/>
        </p:nvCxnSpPr>
        <p:spPr>
          <a:xfrm>
            <a:off x="6239494" y="5558459"/>
            <a:ext cx="0" cy="417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BFDC0EA2-B18E-0E53-5815-7C2FE0EA9D7D}"/>
              </a:ext>
            </a:extLst>
          </p:cNvPr>
          <p:cNvCxnSpPr>
            <a:cxnSpLocks/>
          </p:cNvCxnSpPr>
          <p:nvPr/>
        </p:nvCxnSpPr>
        <p:spPr>
          <a:xfrm flipV="1">
            <a:off x="6239494" y="5056277"/>
            <a:ext cx="0" cy="548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C3D89EC6-B3FB-605C-4D45-9E1A162A7060}"/>
              </a:ext>
            </a:extLst>
          </p:cNvPr>
          <p:cNvSpPr/>
          <p:nvPr/>
        </p:nvSpPr>
        <p:spPr>
          <a:xfrm>
            <a:off x="3009625" y="4236719"/>
            <a:ext cx="2365006" cy="189818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17BD08AA-1A02-810D-BD16-7211F8E8C472}"/>
              </a:ext>
            </a:extLst>
          </p:cNvPr>
          <p:cNvSpPr/>
          <p:nvPr/>
        </p:nvSpPr>
        <p:spPr>
          <a:xfrm>
            <a:off x="3115671" y="4701131"/>
            <a:ext cx="740856" cy="133626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467E526-2FB3-7CD4-FDCA-B727CC09B17E}"/>
              </a:ext>
            </a:extLst>
          </p:cNvPr>
          <p:cNvSpPr txBox="1"/>
          <p:nvPr/>
        </p:nvSpPr>
        <p:spPr>
          <a:xfrm>
            <a:off x="2957796" y="4236719"/>
            <a:ext cx="1149403" cy="51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accent2"/>
                </a:solidFill>
              </a:rPr>
              <a:t>Negotiation</a:t>
            </a:r>
          </a:p>
          <a:p>
            <a:pPr algn="ctr"/>
            <a:r>
              <a:rPr kumimoji="1" lang="en-US" altLang="ja-JP" sz="1200" dirty="0">
                <a:solidFill>
                  <a:schemeClr val="accent2"/>
                </a:solidFill>
              </a:rPr>
              <a:t>Phase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2415151-CFE5-4635-F92F-1FCBF92260C8}"/>
              </a:ext>
            </a:extLst>
          </p:cNvPr>
          <p:cNvSpPr/>
          <p:nvPr/>
        </p:nvSpPr>
        <p:spPr>
          <a:xfrm>
            <a:off x="5485019" y="4236719"/>
            <a:ext cx="2365006" cy="189818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496FB56-3ABA-2560-6876-76E065FECD91}"/>
              </a:ext>
            </a:extLst>
          </p:cNvPr>
          <p:cNvSpPr/>
          <p:nvPr/>
        </p:nvSpPr>
        <p:spPr>
          <a:xfrm>
            <a:off x="5591065" y="4701131"/>
            <a:ext cx="740856" cy="133626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5D37BC3-D6FF-BFCC-9571-8AE6F382816D}"/>
              </a:ext>
            </a:extLst>
          </p:cNvPr>
          <p:cNvSpPr txBox="1"/>
          <p:nvPr/>
        </p:nvSpPr>
        <p:spPr>
          <a:xfrm>
            <a:off x="5433190" y="4236719"/>
            <a:ext cx="1149403" cy="51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accent2"/>
                </a:solidFill>
              </a:rPr>
              <a:t>Negotiation</a:t>
            </a:r>
          </a:p>
          <a:p>
            <a:pPr algn="ctr"/>
            <a:r>
              <a:rPr kumimoji="1" lang="en-US" altLang="ja-JP" sz="1200" dirty="0">
                <a:solidFill>
                  <a:schemeClr val="accent2"/>
                </a:solidFill>
              </a:rPr>
              <a:t>Phase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9387450B-1BAA-288B-1C0B-FBCBAA289372}"/>
              </a:ext>
            </a:extLst>
          </p:cNvPr>
          <p:cNvSpPr txBox="1"/>
          <p:nvPr/>
        </p:nvSpPr>
        <p:spPr>
          <a:xfrm flipH="1">
            <a:off x="3009625" y="3962400"/>
            <a:ext cx="2416835" cy="340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AP1’s TXOP</a:t>
            </a:r>
            <a:endParaRPr kumimoji="1" lang="ja-JP" altLang="en-US" sz="14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04692B8-E1F9-4798-6AA3-8BBCADC49031}"/>
              </a:ext>
            </a:extLst>
          </p:cNvPr>
          <p:cNvSpPr txBox="1"/>
          <p:nvPr/>
        </p:nvSpPr>
        <p:spPr>
          <a:xfrm flipH="1">
            <a:off x="5478289" y="3962400"/>
            <a:ext cx="2371734" cy="340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AP2’s TXOP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8498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278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Consideration on new frames (name is TBD)</a:t>
            </a:r>
          </a:p>
          <a:p>
            <a:pPr lvl="1"/>
            <a:r>
              <a:rPr kumimoji="1" lang="en-US" altLang="ja-JP" sz="1600" b="0" u="sng" dirty="0"/>
              <a:t>Coordination Request frame (Sharing AP -&gt; Candidate APs)</a:t>
            </a:r>
          </a:p>
          <a:p>
            <a:pPr lvl="2"/>
            <a:r>
              <a:rPr kumimoji="1" lang="en-US" altLang="ja-JP" sz="1400" b="0" dirty="0"/>
              <a:t>To collect information about STAs which potential they intend to transmit data to.</a:t>
            </a:r>
          </a:p>
          <a:p>
            <a:pPr lvl="2"/>
            <a:r>
              <a:rPr kumimoji="1" lang="en-US" altLang="ja-JP" sz="1400" dirty="0"/>
              <a:t>The existing Trigger frame could be used.</a:t>
            </a:r>
          </a:p>
          <a:p>
            <a:pPr lvl="1"/>
            <a:r>
              <a:rPr kumimoji="1" lang="en-US" altLang="ja-JP" sz="1600" b="0" u="sng" dirty="0"/>
              <a:t>Coordination Response frame (Candidate APs -&gt; Sharing AP)</a:t>
            </a:r>
          </a:p>
          <a:p>
            <a:pPr lvl="1"/>
            <a:r>
              <a:rPr kumimoji="1" lang="en-US" altLang="ja-JP" sz="1600" b="0" u="sng" dirty="0"/>
              <a:t>Coordination Trigger frame (Sharing AP -&gt; Shared APs</a:t>
            </a:r>
          </a:p>
          <a:p>
            <a:pPr lvl="2"/>
            <a:r>
              <a:rPr kumimoji="1" lang="en-US" altLang="ja-JP" sz="1400" dirty="0"/>
              <a:t>The existing Trigger frame could be used.</a:t>
            </a:r>
          </a:p>
          <a:p>
            <a:pPr lvl="3"/>
            <a:r>
              <a:rPr kumimoji="1" lang="en-US" altLang="ja-JP" sz="1400" b="0" dirty="0"/>
              <a:t>Need to add Tx Power value of Sharing AP in Trigger Dependent Common Info (+ 1byte)</a:t>
            </a:r>
          </a:p>
          <a:p>
            <a:pPr lvl="3"/>
            <a:r>
              <a:rPr kumimoji="1" lang="en-US" altLang="ja-JP" sz="1400" b="0" dirty="0"/>
              <a:t>Need to add Tx Power value of Shared AP in Trigger Dependent User Info (+ 1byte)</a:t>
            </a:r>
          </a:p>
          <a:p>
            <a:pPr lvl="1"/>
            <a:endParaRPr kumimoji="1" lang="en-US" altLang="ja-JP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Negotiation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(1/4)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8DDE72F-6BE6-ED90-2B1F-4611E9B8C3C8}"/>
              </a:ext>
            </a:extLst>
          </p:cNvPr>
          <p:cNvGrpSpPr/>
          <p:nvPr/>
        </p:nvGrpSpPr>
        <p:grpSpPr>
          <a:xfrm>
            <a:off x="913004" y="4648204"/>
            <a:ext cx="7550068" cy="1570553"/>
            <a:chOff x="1239418" y="5020022"/>
            <a:chExt cx="6840529" cy="1422955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55EDAE6B-E1C2-1358-E786-A58CCBAC03CE}"/>
                </a:ext>
              </a:extLst>
            </p:cNvPr>
            <p:cNvCxnSpPr>
              <a:cxnSpLocks/>
            </p:cNvCxnSpPr>
            <p:nvPr/>
          </p:nvCxnSpPr>
          <p:spPr>
            <a:xfrm>
              <a:off x="3682229" y="5589130"/>
              <a:ext cx="22108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70822655-A35F-AC6A-D522-01D08A0F35D3}"/>
                </a:ext>
              </a:extLst>
            </p:cNvPr>
            <p:cNvCxnSpPr>
              <a:cxnSpLocks/>
            </p:cNvCxnSpPr>
            <p:nvPr/>
          </p:nvCxnSpPr>
          <p:spPr>
            <a:xfrm>
              <a:off x="3682229" y="5930656"/>
              <a:ext cx="22108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23879E64-E297-432D-B61B-50033C2E4293}"/>
                </a:ext>
              </a:extLst>
            </p:cNvPr>
            <p:cNvSpPr/>
            <p:nvPr/>
          </p:nvSpPr>
          <p:spPr>
            <a:xfrm>
              <a:off x="4576336" y="5380364"/>
              <a:ext cx="923959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1DE083F-CA74-F0C1-670B-DE7A44464703}"/>
                </a:ext>
              </a:extLst>
            </p:cNvPr>
            <p:cNvGrpSpPr/>
            <p:nvPr/>
          </p:nvGrpSpPr>
          <p:grpSpPr>
            <a:xfrm>
              <a:off x="3682228" y="6126198"/>
              <a:ext cx="2922758" cy="306738"/>
              <a:chOff x="1218668" y="3259689"/>
              <a:chExt cx="735937" cy="179641"/>
            </a:xfrm>
          </p:grpSpPr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9D846A37-5C07-3D66-439B-4D1CAA7550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18668" y="3340319"/>
                <a:ext cx="55667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528D952-9935-322D-291D-002F8F98CAA6}"/>
                  </a:ext>
                </a:extLst>
              </p:cNvPr>
              <p:cNvSpPr txBox="1"/>
              <p:nvPr/>
            </p:nvSpPr>
            <p:spPr>
              <a:xfrm>
                <a:off x="1760972" y="3259689"/>
                <a:ext cx="193633" cy="179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time</a:t>
                </a:r>
                <a:endParaRPr kumimoji="1" lang="ja-JP" altLang="en-US" sz="1600" dirty="0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FB33C73-BF51-F792-2F0B-2D77DE93F1FD}"/>
                </a:ext>
              </a:extLst>
            </p:cNvPr>
            <p:cNvSpPr txBox="1"/>
            <p:nvPr/>
          </p:nvSpPr>
          <p:spPr>
            <a:xfrm>
              <a:off x="3289519" y="5468431"/>
              <a:ext cx="422926" cy="250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/>
                <a:t>AP1</a:t>
              </a:r>
              <a:endParaRPr kumimoji="1" lang="ja-JP" altLang="en-US" sz="1200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11C3936-DD0B-96D3-BF2B-BA0A51908FDA}"/>
                </a:ext>
              </a:extLst>
            </p:cNvPr>
            <p:cNvSpPr txBox="1"/>
            <p:nvPr/>
          </p:nvSpPr>
          <p:spPr>
            <a:xfrm>
              <a:off x="3289519" y="5823694"/>
              <a:ext cx="422926" cy="250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AP2</a:t>
              </a:r>
              <a:endParaRPr kumimoji="1" lang="ja-JP" altLang="en-US" sz="1200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265A247-F134-6113-A041-C1875DED46AD}"/>
                </a:ext>
              </a:extLst>
            </p:cNvPr>
            <p:cNvSpPr txBox="1"/>
            <p:nvPr/>
          </p:nvSpPr>
          <p:spPr>
            <a:xfrm>
              <a:off x="3270480" y="6192010"/>
              <a:ext cx="422926" cy="250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/>
                <a:t>AP3</a:t>
              </a:r>
              <a:endParaRPr kumimoji="1" lang="ja-JP" altLang="en-US" sz="1200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4EBA66DE-F714-0E7E-A2B6-62C41B84AD53}"/>
                </a:ext>
              </a:extLst>
            </p:cNvPr>
            <p:cNvSpPr/>
            <p:nvPr/>
          </p:nvSpPr>
          <p:spPr>
            <a:xfrm>
              <a:off x="4016908" y="5380363"/>
              <a:ext cx="85745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5601025-4074-5319-8255-827A65AF3B67}"/>
                </a:ext>
              </a:extLst>
            </p:cNvPr>
            <p:cNvSpPr/>
            <p:nvPr/>
          </p:nvSpPr>
          <p:spPr>
            <a:xfrm>
              <a:off x="4576336" y="5724458"/>
              <a:ext cx="923959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27D6CADC-060C-2D55-10F6-66654C644C23}"/>
                </a:ext>
              </a:extLst>
            </p:cNvPr>
            <p:cNvSpPr/>
            <p:nvPr/>
          </p:nvSpPr>
          <p:spPr>
            <a:xfrm>
              <a:off x="4576336" y="6063735"/>
              <a:ext cx="923959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C1B19828-FCFE-1608-F568-7B997AD83503}"/>
                </a:ext>
              </a:extLst>
            </p:cNvPr>
            <p:cNvSpPr/>
            <p:nvPr/>
          </p:nvSpPr>
          <p:spPr>
            <a:xfrm>
              <a:off x="4176190" y="5719323"/>
              <a:ext cx="85745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FF140158-481A-C555-5166-68605B6200C2}"/>
                </a:ext>
              </a:extLst>
            </p:cNvPr>
            <p:cNvSpPr/>
            <p:nvPr/>
          </p:nvSpPr>
          <p:spPr>
            <a:xfrm>
              <a:off x="4176190" y="6063735"/>
              <a:ext cx="85745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A37C1A75-6BC5-22CF-41CB-5EA012B6DD6A}"/>
                </a:ext>
              </a:extLst>
            </p:cNvPr>
            <p:cNvSpPr/>
            <p:nvPr/>
          </p:nvSpPr>
          <p:spPr>
            <a:xfrm>
              <a:off x="4351250" y="5380666"/>
              <a:ext cx="85745" cy="20876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BA1C6F98-4432-A1D6-5DAC-8563A23C1E30}"/>
                </a:ext>
              </a:extLst>
            </p:cNvPr>
            <p:cNvCxnSpPr>
              <a:cxnSpLocks/>
            </p:cNvCxnSpPr>
            <p:nvPr/>
          </p:nvCxnSpPr>
          <p:spPr>
            <a:xfrm>
              <a:off x="4102653" y="5607159"/>
              <a:ext cx="0" cy="665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A0CD2A0C-7EA1-4F76-E01F-2636627A0B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61935" y="5589128"/>
              <a:ext cx="0" cy="6833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36">
              <a:extLst>
                <a:ext uri="{FF2B5EF4-FFF2-40B4-BE49-F238E27FC236}">
                  <a16:creationId xmlns:a16="http://schemas.microsoft.com/office/drawing/2014/main" id="{85FC0DF1-995F-B616-AF72-E1E7FA47D25A}"/>
                </a:ext>
              </a:extLst>
            </p:cNvPr>
            <p:cNvCxnSpPr>
              <a:cxnSpLocks/>
            </p:cNvCxnSpPr>
            <p:nvPr/>
          </p:nvCxnSpPr>
          <p:spPr>
            <a:xfrm>
              <a:off x="4436995" y="5589128"/>
              <a:ext cx="0" cy="6747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4D2EE69-2E3F-7BC4-C4D9-8CBE54F9E3C3}"/>
                </a:ext>
              </a:extLst>
            </p:cNvPr>
            <p:cNvSpPr/>
            <p:nvPr/>
          </p:nvSpPr>
          <p:spPr>
            <a:xfrm>
              <a:off x="3952090" y="5325133"/>
              <a:ext cx="550710" cy="99330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11C78F76-6CDA-DAEF-EF83-A67406560B81}"/>
                </a:ext>
              </a:extLst>
            </p:cNvPr>
            <p:cNvSpPr txBox="1"/>
            <p:nvPr/>
          </p:nvSpPr>
          <p:spPr>
            <a:xfrm>
              <a:off x="3287469" y="5020022"/>
              <a:ext cx="1863185" cy="306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chemeClr val="accent2"/>
                  </a:solidFill>
                </a:rPr>
                <a:t>Negotiation Phase</a:t>
              </a:r>
              <a:endParaRPr kumimoji="1" lang="ja-JP" altLang="en-US" sz="1600" dirty="0">
                <a:solidFill>
                  <a:schemeClr val="accent2"/>
                </a:solidFill>
              </a:endParaRPr>
            </a:p>
          </p:txBody>
        </p: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4A9575C3-D826-38BE-CFD9-1CA9F859E049}"/>
                </a:ext>
              </a:extLst>
            </p:cNvPr>
            <p:cNvCxnSpPr>
              <a:cxnSpLocks/>
            </p:cNvCxnSpPr>
            <p:nvPr/>
          </p:nvCxnSpPr>
          <p:spPr>
            <a:xfrm>
              <a:off x="4102653" y="5607159"/>
              <a:ext cx="0" cy="3326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9B219E53-FBDC-7F94-60FE-140195138336}"/>
                </a:ext>
              </a:extLst>
            </p:cNvPr>
            <p:cNvCxnSpPr>
              <a:cxnSpLocks/>
            </p:cNvCxnSpPr>
            <p:nvPr/>
          </p:nvCxnSpPr>
          <p:spPr>
            <a:xfrm>
              <a:off x="4436995" y="5600553"/>
              <a:ext cx="0" cy="3326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F3F6B681-A58C-A914-62A8-8DBEE3C38D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84034" y="6046067"/>
              <a:ext cx="954369" cy="993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78" name="楕円 77">
              <a:extLst>
                <a:ext uri="{FF2B5EF4-FFF2-40B4-BE49-F238E27FC236}">
                  <a16:creationId xmlns:a16="http://schemas.microsoft.com/office/drawing/2014/main" id="{8FD173E4-EFA6-FAB6-CC02-6189AB4F68B6}"/>
                </a:ext>
              </a:extLst>
            </p:cNvPr>
            <p:cNvSpPr/>
            <p:nvPr/>
          </p:nvSpPr>
          <p:spPr bwMode="auto">
            <a:xfrm>
              <a:off x="4138403" y="5649388"/>
              <a:ext cx="160620" cy="674756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6515DDB3-9D2C-870C-267D-D57265AD05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18073" y="5374155"/>
              <a:ext cx="998834" cy="627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2AC1C5B7-FC7C-837D-9EC1-6374095E99C1}"/>
                </a:ext>
              </a:extLst>
            </p:cNvPr>
            <p:cNvSpPr txBox="1"/>
            <p:nvPr/>
          </p:nvSpPr>
          <p:spPr>
            <a:xfrm>
              <a:off x="1447800" y="5191432"/>
              <a:ext cx="1918853" cy="306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rgbClr val="FF0000"/>
                  </a:solidFill>
                </a:rPr>
                <a:t>Coordination Request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4EF1167E-ED63-3D52-46E3-D499FE338DF8}"/>
                </a:ext>
              </a:extLst>
            </p:cNvPr>
            <p:cNvSpPr txBox="1"/>
            <p:nvPr/>
          </p:nvSpPr>
          <p:spPr>
            <a:xfrm>
              <a:off x="1239418" y="5986766"/>
              <a:ext cx="2021971" cy="306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rgbClr val="FF0000"/>
                  </a:solidFill>
                </a:rPr>
                <a:t>Coordination Response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id="{7623C0AE-DF7D-873B-E6CE-40BAEB44FFBE}"/>
                </a:ext>
              </a:extLst>
            </p:cNvPr>
            <p:cNvCxnSpPr>
              <a:cxnSpLocks/>
              <a:endCxn id="34" idx="1"/>
            </p:cNvCxnSpPr>
            <p:nvPr/>
          </p:nvCxnSpPr>
          <p:spPr bwMode="auto">
            <a:xfrm flipH="1">
              <a:off x="4351250" y="5167281"/>
              <a:ext cx="1869231" cy="3177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DB2DC65E-109F-C0B9-0455-1BE11533F22E}"/>
                </a:ext>
              </a:extLst>
            </p:cNvPr>
            <p:cNvSpPr txBox="1"/>
            <p:nvPr/>
          </p:nvSpPr>
          <p:spPr>
            <a:xfrm>
              <a:off x="6208789" y="5028781"/>
              <a:ext cx="1871158" cy="306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rgbClr val="FF0000"/>
                  </a:solidFill>
                </a:rPr>
                <a:t>Coordination Trigger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72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Estimation of negotiation phase duration</a:t>
            </a:r>
          </a:p>
          <a:p>
            <a:pPr lvl="1"/>
            <a:r>
              <a:rPr kumimoji="1" lang="en-US" altLang="ja-JP" sz="1600" b="0" dirty="0"/>
              <a:t>Frame size estimation [unit: byte]</a:t>
            </a:r>
          </a:p>
          <a:p>
            <a:pPr lvl="2"/>
            <a:r>
              <a:rPr kumimoji="1" lang="en-US" altLang="ja-JP" sz="1400" b="0" dirty="0"/>
              <a:t>Coordination request: 30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+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5 * </a:t>
            </a:r>
            <a:r>
              <a:rPr kumimoji="1" lang="en-US" altLang="ja-JP" sz="1400" b="0" i="1" dirty="0" err="1"/>
              <a:t>Ncap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(Candidate APs)</a:t>
            </a:r>
          </a:p>
          <a:p>
            <a:pPr lvl="2"/>
            <a:r>
              <a:rPr kumimoji="1" lang="en-US" altLang="ja-JP" sz="1400" b="0" dirty="0"/>
              <a:t>Coordination response: 18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+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3 * </a:t>
            </a:r>
            <a:r>
              <a:rPr kumimoji="1" lang="en-US" altLang="ja-JP" sz="1400" b="0" i="1" dirty="0" err="1"/>
              <a:t>Nsta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(STAs in a BSS)</a:t>
            </a:r>
          </a:p>
          <a:p>
            <a:pPr lvl="2"/>
            <a:r>
              <a:rPr kumimoji="1" lang="en-US" altLang="ja-JP" sz="1400" b="0" dirty="0"/>
              <a:t>Coordination trigger: 31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+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6 * </a:t>
            </a:r>
            <a:r>
              <a:rPr kumimoji="1" lang="en-US" altLang="ja-JP" sz="1400" b="0" i="1" dirty="0" err="1"/>
              <a:t>Nsap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(Shared APs)</a:t>
            </a:r>
            <a:endParaRPr kumimoji="1" lang="en-US" altLang="ja-JP" sz="1400" b="0" i="1" dirty="0"/>
          </a:p>
          <a:p>
            <a:pPr lvl="1"/>
            <a:r>
              <a:rPr kumimoji="1" lang="en-US" altLang="ja-JP" sz="1600" b="0" dirty="0"/>
              <a:t>When the above frames are sent in HT/MCS0/20MHz, estimated time of negotiation phase are in the following table. Totally around 300us.</a:t>
            </a:r>
          </a:p>
          <a:p>
            <a:pPr lvl="2"/>
            <a:r>
              <a:rPr kumimoji="1" lang="en-US" altLang="ja-JP" sz="1400" b="0" dirty="0"/>
              <a:t>Here, assuming Candidate APs = Shared APs. </a:t>
            </a:r>
            <a:r>
              <a:rPr kumimoji="1" lang="en-US" altLang="ja-JP" sz="1400" b="0" i="1" dirty="0" err="1"/>
              <a:t>Ncap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</a:t>
            </a:r>
            <a:r>
              <a:rPr kumimoji="1" lang="en-US" altLang="ja-JP" sz="1400" b="0" i="1" dirty="0" err="1"/>
              <a:t>Nsap</a:t>
            </a:r>
            <a:r>
              <a:rPr kumimoji="1" lang="en-US" altLang="ja-JP" sz="1400" b="0" dirty="0"/>
              <a:t>) = </a:t>
            </a:r>
            <a:r>
              <a:rPr kumimoji="1" lang="en-US" altLang="ja-JP" sz="1400" b="0" i="1" dirty="0"/>
              <a:t>Nap </a:t>
            </a:r>
            <a:r>
              <a:rPr kumimoji="1" lang="en-US" altLang="ja-JP" sz="1400" b="0" dirty="0"/>
              <a:t>- 1</a:t>
            </a:r>
          </a:p>
          <a:p>
            <a:pPr lvl="2"/>
            <a:r>
              <a:rPr kumimoji="1" lang="en-US" altLang="ja-JP" sz="1400" b="0" dirty="0"/>
              <a:t>Including SIFS and  preamble for each frame.</a:t>
            </a:r>
          </a:p>
          <a:p>
            <a:pPr lvl="2"/>
            <a:endParaRPr kumimoji="1" lang="en-US" altLang="ja-JP" sz="1400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Negotiation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(2/4)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1EEB3187-6EC2-D57A-81E9-07FAFE276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01479"/>
              </p:ext>
            </p:extLst>
          </p:nvPr>
        </p:nvGraphicFramePr>
        <p:xfrm>
          <a:off x="1524000" y="4343400"/>
          <a:ext cx="648525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455">
                  <a:extLst>
                    <a:ext uri="{9D8B030D-6E8A-4147-A177-3AD203B41FA5}">
                      <a16:colId xmlns:a16="http://schemas.microsoft.com/office/drawing/2014/main" val="8536636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373007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211185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9871416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74071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3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dirty="0">
                          <a:solidFill>
                            <a:schemeClr val="tx1"/>
                          </a:solidFill>
                        </a:rPr>
                        <a:t>Nap </a:t>
                      </a:r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= 2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272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276 us</a:t>
                      </a:r>
                      <a:endParaRPr kumimoji="1" lang="ja-JP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280 us</a:t>
                      </a:r>
                      <a:endParaRPr kumimoji="1" lang="ja-JP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284 us</a:t>
                      </a:r>
                      <a:endParaRPr kumimoji="1" lang="ja-JP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55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dirty="0">
                          <a:solidFill>
                            <a:schemeClr val="tx1"/>
                          </a:solidFill>
                        </a:rPr>
                        <a:t>Nap </a:t>
                      </a:r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= 3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288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292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296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300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43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dirty="0">
                          <a:solidFill>
                            <a:schemeClr val="tx1"/>
                          </a:solidFill>
                        </a:rPr>
                        <a:t>Nap </a:t>
                      </a:r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= 4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300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304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308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312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546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23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46380" y="1576386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For the simulation conditions presented in [2], </a:t>
            </a:r>
          </a:p>
          <a:p>
            <a:pPr lvl="1"/>
            <a:r>
              <a:rPr kumimoji="1" lang="en-US" altLang="ja-JP" sz="1600" b="0" i="1" dirty="0"/>
              <a:t>Nap</a:t>
            </a:r>
            <a:r>
              <a:rPr kumimoji="1" lang="en-US" altLang="ja-JP" sz="1600" b="0" dirty="0"/>
              <a:t> = 3 and </a:t>
            </a:r>
            <a:r>
              <a:rPr kumimoji="1" lang="en-US" altLang="ja-JP" sz="1600" b="0" i="1" dirty="0" err="1"/>
              <a:t>Nsta</a:t>
            </a:r>
            <a:r>
              <a:rPr kumimoji="1" lang="en-US" altLang="ja-JP" sz="1600" b="0" dirty="0"/>
              <a:t> = 1. Therefore, the Negotiation Phase takes 288us.</a:t>
            </a:r>
          </a:p>
          <a:p>
            <a:pPr lvl="1"/>
            <a:r>
              <a:rPr kumimoji="1" lang="en-US" altLang="ja-JP" sz="1600" b="0" dirty="0"/>
              <a:t>When PPDU  (“Data Tx” in slide.3) duration is assumed to be 4ms, overhead ratio is around 7.2%.</a:t>
            </a:r>
          </a:p>
          <a:p>
            <a:pPr lvl="1"/>
            <a:r>
              <a:rPr kumimoji="1" lang="en-US" altLang="ja-JP" sz="1600" b="0" dirty="0"/>
              <a:t>The following graph shows Co-SR performance with the overhead. Despite of the overhead, we can confirm Co-SR can achieve high throughput gain.</a:t>
            </a:r>
            <a:endParaRPr kumimoji="1" lang="en-US" altLang="ja-JP" sz="1200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Negotiation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(3/4)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5240140-C3B1-DD24-CFF7-C04C2030194A}"/>
              </a:ext>
            </a:extLst>
          </p:cNvPr>
          <p:cNvGrpSpPr/>
          <p:nvPr/>
        </p:nvGrpSpPr>
        <p:grpSpPr>
          <a:xfrm>
            <a:off x="236333" y="3792224"/>
            <a:ext cx="1793078" cy="1572288"/>
            <a:chOff x="6365522" y="4006141"/>
            <a:chExt cx="2626075" cy="230271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A1C6F659-DA0B-0E65-6772-F99E122836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5522" y="4006141"/>
              <a:ext cx="2626075" cy="2302714"/>
            </a:xfrm>
            <a:prstGeom prst="rect">
              <a:avLst/>
            </a:prstGeom>
          </p:spPr>
        </p:pic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74B68E32-CC87-29F0-740F-163425717E2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0" cy="962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2E072E4-F688-46AF-AFDA-2141D04CDE9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1018625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C36376E-4BB8-3AC7-23D2-9287E9B52392}"/>
              </a:ext>
            </a:extLst>
          </p:cNvPr>
          <p:cNvGrpSpPr/>
          <p:nvPr/>
        </p:nvGrpSpPr>
        <p:grpSpPr>
          <a:xfrm>
            <a:off x="2133599" y="3614736"/>
            <a:ext cx="6997971" cy="2786064"/>
            <a:chOff x="2133600" y="3614736"/>
            <a:chExt cx="6781800" cy="270000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07EE94E3-8101-10D2-5D18-BE45F955B5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03"/>
            <a:stretch/>
          </p:blipFill>
          <p:spPr>
            <a:xfrm>
              <a:off x="2133600" y="3614736"/>
              <a:ext cx="3362311" cy="2700000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3241882-BEE1-7E24-D406-8A370E1F23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36"/>
            <a:stretch/>
          </p:blipFill>
          <p:spPr>
            <a:xfrm>
              <a:off x="5518296" y="3614736"/>
              <a:ext cx="3397104" cy="2700001"/>
            </a:xfrm>
            <a:prstGeom prst="rect">
              <a:avLst/>
            </a:prstGeom>
          </p:spPr>
        </p:pic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1E267E-BA0D-90B5-6DA8-1A53F877320A}"/>
              </a:ext>
            </a:extLst>
          </p:cNvPr>
          <p:cNvSpPr txBox="1"/>
          <p:nvPr/>
        </p:nvSpPr>
        <p:spPr>
          <a:xfrm>
            <a:off x="2895600" y="3448051"/>
            <a:ext cx="2444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0" u="sng" dirty="0"/>
              <a:t>CDF of Throughput in </a:t>
            </a:r>
            <a:r>
              <a:rPr kumimoji="1" lang="en-US" altLang="ja-JP" sz="1400" b="0" i="1" u="sng" dirty="0"/>
              <a:t>d</a:t>
            </a:r>
            <a:r>
              <a:rPr kumimoji="1" lang="en-US" altLang="ja-JP" sz="1400" b="0" u="sng" dirty="0"/>
              <a:t> = 10m</a:t>
            </a:r>
            <a:endParaRPr kumimoji="1" lang="ja-JP" altLang="en-US" sz="1400" b="0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D19CEB-8304-E578-002E-56E69FD8B821}"/>
              </a:ext>
            </a:extLst>
          </p:cNvPr>
          <p:cNvSpPr txBox="1"/>
          <p:nvPr/>
        </p:nvSpPr>
        <p:spPr>
          <a:xfrm>
            <a:off x="208418" y="3448051"/>
            <a:ext cx="1694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0" u="sng" dirty="0"/>
              <a:t>Same Scenario in [2]</a:t>
            </a:r>
            <a:endParaRPr kumimoji="1" lang="ja-JP" altLang="en-US" sz="1400" b="0" u="sng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4E0B07E-9AB4-5869-31CE-171219EFA7A1}"/>
              </a:ext>
            </a:extLst>
          </p:cNvPr>
          <p:cNvSpPr txBox="1"/>
          <p:nvPr/>
        </p:nvSpPr>
        <p:spPr>
          <a:xfrm>
            <a:off x="1793557" y="4038600"/>
            <a:ext cx="49244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b="0" dirty="0"/>
              <a:t>d [m]</a:t>
            </a:r>
            <a:endParaRPr kumimoji="1" lang="ja-JP" altLang="en-US" sz="1050" b="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CC783A-75B4-F8C6-6641-D38187D4D256}"/>
              </a:ext>
            </a:extLst>
          </p:cNvPr>
          <p:cNvSpPr txBox="1"/>
          <p:nvPr/>
        </p:nvSpPr>
        <p:spPr>
          <a:xfrm>
            <a:off x="1793557" y="4678262"/>
            <a:ext cx="49244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b="0" dirty="0"/>
              <a:t>d [m]</a:t>
            </a:r>
            <a:endParaRPr kumimoji="1" lang="ja-JP" altLang="en-US" sz="1050" b="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E02B850-2FF5-1DFA-6A00-195A70661594}"/>
              </a:ext>
            </a:extLst>
          </p:cNvPr>
          <p:cNvSpPr txBox="1"/>
          <p:nvPr/>
        </p:nvSpPr>
        <p:spPr>
          <a:xfrm>
            <a:off x="502815" y="5277495"/>
            <a:ext cx="5229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b="0" dirty="0"/>
              <a:t>d [m]</a:t>
            </a:r>
            <a:endParaRPr kumimoji="1" lang="ja-JP" altLang="en-US" sz="1200" b="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4F6733-13C0-019C-CC66-0994CB942604}"/>
              </a:ext>
            </a:extLst>
          </p:cNvPr>
          <p:cNvSpPr txBox="1"/>
          <p:nvPr/>
        </p:nvSpPr>
        <p:spPr>
          <a:xfrm>
            <a:off x="1195874" y="5277494"/>
            <a:ext cx="5229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b="0" dirty="0"/>
              <a:t>d [m]</a:t>
            </a:r>
            <a:endParaRPr kumimoji="1" lang="ja-JP" altLang="en-US" sz="1200" b="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8A67FA5-81A9-A01B-6728-5F75B651C94B}"/>
              </a:ext>
            </a:extLst>
          </p:cNvPr>
          <p:cNvSpPr txBox="1"/>
          <p:nvPr/>
        </p:nvSpPr>
        <p:spPr>
          <a:xfrm>
            <a:off x="6665042" y="3429000"/>
            <a:ext cx="1867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0" u="sng" dirty="0"/>
              <a:t>Throughput at 95%-tile</a:t>
            </a:r>
            <a:endParaRPr kumimoji="1" lang="ja-JP" altLang="en-US" sz="1400" b="0" u="sng" dirty="0"/>
          </a:p>
        </p:txBody>
      </p:sp>
      <p:sp>
        <p:nvSpPr>
          <p:cNvPr id="23" name="矢印: 上向き折線 22">
            <a:extLst>
              <a:ext uri="{FF2B5EF4-FFF2-40B4-BE49-F238E27FC236}">
                <a16:creationId xmlns:a16="http://schemas.microsoft.com/office/drawing/2014/main" id="{F0A99142-0182-551E-4226-6AB974136CBF}"/>
              </a:ext>
            </a:extLst>
          </p:cNvPr>
          <p:cNvSpPr/>
          <p:nvPr/>
        </p:nvSpPr>
        <p:spPr bwMode="auto">
          <a:xfrm rot="5400000">
            <a:off x="1360420" y="5419736"/>
            <a:ext cx="545629" cy="1000727"/>
          </a:xfrm>
          <a:prstGeom prst="bent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9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Consideration of the overhead analysis of the negotiation phase</a:t>
            </a:r>
          </a:p>
          <a:p>
            <a:pPr lvl="1"/>
            <a:r>
              <a:rPr kumimoji="1" lang="en-US" altLang="ja-JP" sz="1600" b="0" dirty="0"/>
              <a:t>Frame exchange takes a certain amount of time (around 300us) but does not have much impact on Co-SR performance in the previous scenario.</a:t>
            </a:r>
          </a:p>
          <a:p>
            <a:pPr lvl="1"/>
            <a:r>
              <a:rPr kumimoji="1" lang="en-US" altLang="ja-JP" sz="1600" b="0" dirty="0"/>
              <a:t>However, we should take care of the overhead in the following case:</a:t>
            </a:r>
          </a:p>
          <a:p>
            <a:pPr lvl="2"/>
            <a:r>
              <a:rPr kumimoji="1" lang="en-US" altLang="ja-JP" sz="1600" b="0" u="sng" dirty="0"/>
              <a:t>Short data duration </a:t>
            </a:r>
          </a:p>
          <a:p>
            <a:pPr lvl="3"/>
            <a:r>
              <a:rPr kumimoji="1" lang="en-US" altLang="ja-JP" b="0" dirty="0"/>
              <a:t>Due to very high data rate, low traffic, low maximum aggregation numbers.</a:t>
            </a:r>
          </a:p>
          <a:p>
            <a:pPr lvl="3"/>
            <a:r>
              <a:rPr kumimoji="1" lang="en-US" altLang="ja-JP" b="0" dirty="0"/>
              <a:t>The overhead ratio increases and has much impact on the throughput.</a:t>
            </a:r>
          </a:p>
          <a:p>
            <a:pPr lvl="2"/>
            <a:r>
              <a:rPr kumimoji="1" lang="en-US" altLang="ja-JP" sz="1600" b="0" u="sng" dirty="0"/>
              <a:t>Low latency transmission. </a:t>
            </a:r>
          </a:p>
          <a:p>
            <a:pPr lvl="3"/>
            <a:r>
              <a:rPr kumimoji="1" lang="en-US" altLang="ja-JP" b="0" dirty="0"/>
              <a:t>The time of negation phase will worsen the access delay.</a:t>
            </a:r>
          </a:p>
          <a:p>
            <a:pPr lvl="1"/>
            <a:r>
              <a:rPr kumimoji="1" lang="en-US" altLang="ja-JP" sz="1600" b="0" dirty="0"/>
              <a:t>To improve the above cases, we can discuss the following points.</a:t>
            </a:r>
          </a:p>
          <a:p>
            <a:pPr lvl="2"/>
            <a:r>
              <a:rPr kumimoji="1" lang="en-US" altLang="ja-JP" sz="1600" b="0" dirty="0"/>
              <a:t>Ways to decrease the number and size of frames.</a:t>
            </a:r>
          </a:p>
          <a:p>
            <a:pPr lvl="2"/>
            <a:r>
              <a:rPr kumimoji="1" lang="en-US" altLang="ja-JP" sz="1600" b="0" dirty="0"/>
              <a:t>Use higher MCS for negotiation frames.</a:t>
            </a:r>
          </a:p>
          <a:p>
            <a:pPr lvl="2"/>
            <a:r>
              <a:rPr kumimoji="1" lang="en-US" altLang="ja-JP" sz="1600" b="0" dirty="0"/>
              <a:t>Unsynchronized coordination case as the 11ax SR enhancement [3].</a:t>
            </a:r>
            <a:endParaRPr kumimoji="1" lang="en-US" altLang="ja-JP" sz="1800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Negotiation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(4/4)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0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Consideration Points for Measurement Phase Overhead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0" u="sng" dirty="0"/>
              <a:t>How much time is occupied for the measurement?</a:t>
            </a:r>
          </a:p>
          <a:p>
            <a:pPr marL="1143000" lvl="2" indent="-342900"/>
            <a:r>
              <a:rPr kumimoji="1" lang="en-US" altLang="ja-JP" sz="1600" b="0" dirty="0"/>
              <a:t>The phase in which</a:t>
            </a:r>
            <a:r>
              <a:rPr kumimoji="1" lang="ja-JP" altLang="en-US" sz="1600" b="0" dirty="0"/>
              <a:t> </a:t>
            </a:r>
            <a:r>
              <a:rPr kumimoji="1" lang="en-US" altLang="ja-JP" sz="1600" b="0" dirty="0"/>
              <a:t>STA measures RSSI of signal (such as Beacon ) from other APs can be carried out in parallel with the service, so the basic overhead is negligible (but the measurement completion time may be prolonged).</a:t>
            </a:r>
          </a:p>
          <a:p>
            <a:pPr marL="1143000" lvl="2" indent="-342900"/>
            <a:r>
              <a:rPr kumimoji="1" lang="en-US" altLang="ja-JP" sz="1600" b="0" dirty="0"/>
              <a:t>Measurement Request/Response between AP and STAs should be considered. (detail in next slide.)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0" u="sng" dirty="0"/>
              <a:t>How often do measurements have to be taken?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It depends on the Doppler frequency.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I assumed two types of channel (non mobility and mobility) and estimated the appropriate measurement interval (details on slide.10)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Measurement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(1/4)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7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595C1108-9AB2-28CC-314E-2F4674348FF3}"/>
              </a:ext>
            </a:extLst>
          </p:cNvPr>
          <p:cNvSpPr txBox="1">
            <a:spLocks/>
          </p:cNvSpPr>
          <p:nvPr/>
        </p:nvSpPr>
        <p:spPr bwMode="auto">
          <a:xfrm>
            <a:off x="582333" y="1600200"/>
            <a:ext cx="805124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sz="1800" dirty="0"/>
              <a:t>We can use the existing “Beacon Measurement” schemes.</a:t>
            </a:r>
          </a:p>
          <a:p>
            <a:r>
              <a:rPr kumimoji="1" lang="en-US" altLang="ja-JP" sz="1800" dirty="0"/>
              <a:t>Estimation of measurement phase time</a:t>
            </a:r>
          </a:p>
          <a:p>
            <a:pPr lvl="1"/>
            <a:r>
              <a:rPr kumimoji="1" lang="en-US" altLang="ja-JP" sz="1600" b="0" dirty="0"/>
              <a:t>Frame size estimation [unit: byte]</a:t>
            </a:r>
          </a:p>
          <a:p>
            <a:pPr lvl="2"/>
            <a:r>
              <a:rPr kumimoji="1" lang="en-US" altLang="ja-JP" sz="1400" b="0" dirty="0"/>
              <a:t>Measurement request (broadcast): 18</a:t>
            </a:r>
          </a:p>
          <a:p>
            <a:pPr lvl="2"/>
            <a:r>
              <a:rPr kumimoji="1" lang="en-US" altLang="ja-JP" sz="1400" b="0" dirty="0"/>
              <a:t>Trigger frame (to solicit responses in UL OFDMA) : 30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+</a:t>
            </a:r>
            <a:r>
              <a:rPr kumimoji="1" lang="ja-JP" altLang="en-US" sz="1400" b="0" dirty="0"/>
              <a:t> </a:t>
            </a:r>
            <a:r>
              <a:rPr kumimoji="1" lang="en-US" altLang="ja-JP" sz="1400" b="0" dirty="0"/>
              <a:t>5 * </a:t>
            </a:r>
            <a:r>
              <a:rPr kumimoji="1" lang="en-US" altLang="ja-JP" sz="1400" b="0" i="1" dirty="0" err="1"/>
              <a:t>Nsta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(STAs in a BSS)</a:t>
            </a:r>
          </a:p>
          <a:p>
            <a:pPr lvl="2"/>
            <a:r>
              <a:rPr kumimoji="1" lang="en-US" altLang="ja-JP" sz="1400" b="0" dirty="0"/>
              <a:t>Measurement response: 31 * </a:t>
            </a:r>
            <a:r>
              <a:rPr kumimoji="1" lang="en-US" altLang="ja-JP" sz="1400" b="0" i="1" dirty="0" err="1"/>
              <a:t>Ncap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(Candidate APs)</a:t>
            </a:r>
            <a:endParaRPr kumimoji="1" lang="en-US" altLang="ja-JP" sz="1400" b="0" i="1" dirty="0"/>
          </a:p>
          <a:p>
            <a:pPr lvl="1"/>
            <a:r>
              <a:rPr kumimoji="1" lang="en-US" altLang="ja-JP" sz="1600" b="0" dirty="0"/>
              <a:t>When the above frames are sent in MCS0/20MHz and UL OFDMA up to 4 STAs, estimated time of the measurement phase are in the following table.</a:t>
            </a:r>
          </a:p>
          <a:p>
            <a:pPr lvl="2"/>
            <a:r>
              <a:rPr kumimoji="1" lang="en-US" altLang="ja-JP" sz="1400" b="0" i="1" dirty="0" err="1"/>
              <a:t>Ncap</a:t>
            </a:r>
            <a:r>
              <a:rPr kumimoji="1" lang="en-US" altLang="ja-JP" sz="1400" b="0" i="1" dirty="0"/>
              <a:t> </a:t>
            </a:r>
            <a:r>
              <a:rPr kumimoji="1" lang="en-US" altLang="ja-JP" sz="1400" b="0" dirty="0"/>
              <a:t>= </a:t>
            </a:r>
            <a:r>
              <a:rPr kumimoji="1" lang="en-US" altLang="ja-JP" sz="1400" b="0" i="1" dirty="0"/>
              <a:t>Nap </a:t>
            </a:r>
            <a:r>
              <a:rPr kumimoji="1" lang="en-US" altLang="ja-JP" sz="1400" b="0" dirty="0"/>
              <a:t>- 1</a:t>
            </a:r>
          </a:p>
          <a:p>
            <a:pPr lvl="2"/>
            <a:r>
              <a:rPr kumimoji="1" lang="en-US" altLang="ja-JP" sz="1400" b="0" dirty="0"/>
              <a:t>Including SIFS and preamble of each frame.</a:t>
            </a:r>
          </a:p>
          <a:p>
            <a:pPr lvl="2"/>
            <a:r>
              <a:rPr kumimoji="1" lang="en-US" altLang="ja-JP" sz="1400" b="0" dirty="0"/>
              <a:t>Measurement Requests/Reponses are exchanged in each BSS.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Overhead Analysis of Measurement Phase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(2/4)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053D7178-E668-1C20-D829-C098EECA2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18101"/>
              </p:ext>
            </p:extLst>
          </p:nvPr>
        </p:nvGraphicFramePr>
        <p:xfrm>
          <a:off x="1143317" y="4800600"/>
          <a:ext cx="685736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455">
                  <a:extLst>
                    <a:ext uri="{9D8B030D-6E8A-4147-A177-3AD203B41FA5}">
                      <a16:colId xmlns:a16="http://schemas.microsoft.com/office/drawing/2014/main" val="8536636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373007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2111859"/>
                    </a:ext>
                  </a:extLst>
                </a:gridCol>
                <a:gridCol w="1348105">
                  <a:extLst>
                    <a:ext uri="{9D8B030D-6E8A-4147-A177-3AD203B41FA5}">
                      <a16:colId xmlns:a16="http://schemas.microsoft.com/office/drawing/2014/main" val="2998714164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val="1774071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err="1">
                          <a:solidFill>
                            <a:schemeClr val="tx1"/>
                          </a:solidFill>
                        </a:rPr>
                        <a:t>Nsta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= 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3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strike="noStrike" dirty="0">
                          <a:solidFill>
                            <a:schemeClr val="tx1"/>
                          </a:solidFill>
                        </a:rPr>
                        <a:t>Nap</a:t>
                      </a:r>
                      <a:r>
                        <a:rPr kumimoji="1" lang="en-US" altLang="ja-JP" b="1" strike="noStrike" dirty="0">
                          <a:solidFill>
                            <a:schemeClr val="tx1"/>
                          </a:solidFill>
                        </a:rPr>
                        <a:t> = 2</a:t>
                      </a:r>
                      <a:endParaRPr kumimoji="1" lang="ja-JP" altLang="en-US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496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512 us 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520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536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55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strike="noStrike" dirty="0">
                          <a:solidFill>
                            <a:schemeClr val="tx1"/>
                          </a:solidFill>
                        </a:rPr>
                        <a:t>Nap</a:t>
                      </a:r>
                      <a:r>
                        <a:rPr kumimoji="1" lang="en-US" altLang="ja-JP" b="1" strike="noStrike" dirty="0">
                          <a:solidFill>
                            <a:schemeClr val="tx1"/>
                          </a:solidFill>
                        </a:rPr>
                        <a:t> = 3</a:t>
                      </a:r>
                      <a:endParaRPr kumimoji="1" lang="ja-JP" altLang="en-US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864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888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900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trike="noStrike" dirty="0">
                          <a:solidFill>
                            <a:schemeClr val="tx1"/>
                          </a:solidFill>
                        </a:rPr>
                        <a:t>924 us</a:t>
                      </a:r>
                      <a:endParaRPr kumimoji="1" lang="ja-JP" alt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43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strike="noStrike" dirty="0">
                          <a:solidFill>
                            <a:schemeClr val="tx1"/>
                          </a:solidFill>
                        </a:rPr>
                        <a:t>Nap</a:t>
                      </a:r>
                      <a:r>
                        <a:rPr kumimoji="1" lang="en-US" altLang="ja-JP" b="1" strike="noStrike" dirty="0">
                          <a:solidFill>
                            <a:schemeClr val="tx1"/>
                          </a:solidFill>
                        </a:rPr>
                        <a:t> = 4</a:t>
                      </a:r>
                      <a:endParaRPr kumimoji="1" lang="ja-JP" altLang="en-US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1,296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1,328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1,344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1, 376 us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546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772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  <SharedWithUsers xmlns="9f9165a0-2197-4ad8-a0aa-dc75c8979fda">
      <UserInfo>
        <DisplayName>T087-863-Sony WLAN Members</DisplayName>
        <AccountId>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4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248C0D-0AD9-4A32-A255-ABDFFA64DCF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9f9165a0-2197-4ad8-a0aa-dc75c8979fda"/>
    <ds:schemaRef ds:uri="7fd4e17a-388a-44c6-bd21-933d62697e6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1905A0A-FE3F-4462-AE2E-B549FCC08ED0}">
  <ds:schemaRefs>
    <ds:schemaRef ds:uri="7fd4e17a-388a-44c6-bd21-933d62697e68"/>
    <ds:schemaRef ds:uri="9f9165a0-2197-4ad8-a0aa-dc75c8979f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154468</TotalTime>
  <Words>2010</Words>
  <Application>Microsoft Office PowerPoint</Application>
  <PresentationFormat>画面に合わせる (4:3)</PresentationFormat>
  <Paragraphs>283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Default Design</vt:lpstr>
      <vt:lpstr>Overhead Analysis of  Coordinated Spatial Reuse</vt:lpstr>
      <vt:lpstr>Introduction</vt:lpstr>
      <vt:lpstr>Components of Overhead</vt:lpstr>
      <vt:lpstr>Overhead Analysis of Negotiation Phase (1/4)</vt:lpstr>
      <vt:lpstr>Overhead Analysis of Negotiation Phase (2/4)</vt:lpstr>
      <vt:lpstr>Overhead Analysis of Negotiation Phase (3/4)</vt:lpstr>
      <vt:lpstr>Overhead Analysis of Negotiation Phase (4/4)</vt:lpstr>
      <vt:lpstr>Overhead Analysis of Measurement Phase (1/4)</vt:lpstr>
      <vt:lpstr>Overhead Analysis of Measurement Phase (2/4)</vt:lpstr>
      <vt:lpstr>Overhead Analysis of Measurement Phase (3/4)</vt:lpstr>
      <vt:lpstr>Overhead Analysis of Measurement Phase (4/4)</vt:lpstr>
      <vt:lpstr>Summary</vt:lpstr>
      <vt:lpstr>Reference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11-22-1822-00-0uhr-recap-on-coordinated-spatial-reuse-operation.pptx</dc:title>
  <dc:creator>Aio Kosuke</dc:creator>
  <cp:lastModifiedBy>Aio, Kosuke (SEC)</cp:lastModifiedBy>
  <cp:revision>245</cp:revision>
  <cp:lastPrinted>2018-09-03T08:43:03Z</cp:lastPrinted>
  <dcterms:created xsi:type="dcterms:W3CDTF">1998-02-10T13:07:52Z</dcterms:created>
  <dcterms:modified xsi:type="dcterms:W3CDTF">2023-05-12T13:11:49Z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MSIP_Label_1f8e20e6-048a-4bad-a26b-318dd1cd4d47_Enabled">
    <vt:lpwstr>true</vt:lpwstr>
  </property>
  <property fmtid="{D5CDD505-2E9C-101B-9397-08002B2CF9AE}" pid="4" name="MSIP_Label_1f8e20e6-048a-4bad-a26b-318dd1cd4d47_SetDate">
    <vt:lpwstr>2023-04-12T01:38:40Z</vt:lpwstr>
  </property>
  <property fmtid="{D5CDD505-2E9C-101B-9397-08002B2CF9AE}" pid="5" name="MSIP_Label_1f8e20e6-048a-4bad-a26b-318dd1cd4d47_Method">
    <vt:lpwstr>Privileged</vt:lpwstr>
  </property>
  <property fmtid="{D5CDD505-2E9C-101B-9397-08002B2CF9AE}" pid="6" name="MSIP_Label_1f8e20e6-048a-4bad-a26b-318dd1cd4d47_Name">
    <vt:lpwstr>1f8e20e6-048a-4bad-a26b-318dd1cd4d47</vt:lpwstr>
  </property>
  <property fmtid="{D5CDD505-2E9C-101B-9397-08002B2CF9AE}" pid="7" name="MSIP_Label_1f8e20e6-048a-4bad-a26b-318dd1cd4d47_SiteId">
    <vt:lpwstr>66c65d8a-9158-4521-a2d8-664963db48e4</vt:lpwstr>
  </property>
  <property fmtid="{D5CDD505-2E9C-101B-9397-08002B2CF9AE}" pid="8" name="MSIP_Label_1f8e20e6-048a-4bad-a26b-318dd1cd4d47_ActionId">
    <vt:lpwstr>28d40878-4ee1-4b38-99c7-3c2a6f8c73e8</vt:lpwstr>
  </property>
  <property fmtid="{D5CDD505-2E9C-101B-9397-08002B2CF9AE}" pid="9" name="MSIP_Label_1f8e20e6-048a-4bad-a26b-318dd1cd4d47_ContentBits">
    <vt:lpwstr>0</vt:lpwstr>
  </property>
  <property fmtid="{D5CDD505-2E9C-101B-9397-08002B2CF9AE}" pid="10" name="MediaServiceImageTags">
    <vt:lpwstr/>
  </property>
  <property fmtid="{D5CDD505-2E9C-101B-9397-08002B2CF9AE}" pid="11" name="ContentTypeId">
    <vt:lpwstr>0x01010088C04131D785E54BAD8E7F2BBC0D3A9B</vt:lpwstr>
  </property>
</Properties>
</file>