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379"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80" r:id="rId20"/>
    <p:sldId id="2382" r:id="rId21"/>
    <p:sldId id="2367" r:id="rId22"/>
    <p:sldId id="2371" r:id="rId23"/>
    <p:sldId id="334" r:id="rId24"/>
    <p:sldId id="2378" r:id="rId25"/>
    <p:sldId id="356" r:id="rId26"/>
    <p:sldId id="2376" r:id="rId27"/>
    <p:sldId id="2377"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5/30/2023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802.11-23/0587r5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May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2023-04-03</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altLang="en-US" sz="1000" dirty="0"/>
              <a:t>Recess</a:t>
            </a:r>
          </a:p>
          <a:p>
            <a:pPr marL="800100" lvl="1" indent="-342900">
              <a:buFont typeface="Arial" panose="020B0604020202020204" pitchFamily="34" charset="0"/>
              <a:buChar char="•"/>
            </a:pPr>
            <a:endParaRPr lang="en-US" altLang="en-US" sz="1000" dirty="0"/>
          </a:p>
          <a:p>
            <a:pPr>
              <a:buFont typeface="Arial" panose="020B0604020202020204" pitchFamily="34" charset="0"/>
              <a:buChar char="•"/>
            </a:pPr>
            <a:r>
              <a:rPr lang="en-US" altLang="en-US" sz="1050" dirty="0"/>
              <a:t>Thursday,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July 2023 and teleconference/ad-hoc plan</a:t>
            </a:r>
          </a:p>
          <a:p>
            <a:pPr marL="800100" lvl="1" indent="-342900">
              <a:buFont typeface="Arial" panose="020B0604020202020204" pitchFamily="34" charset="0"/>
              <a:buChar char="•"/>
            </a:pPr>
            <a:r>
              <a:rPr lang="en-US" altLang="en-US" sz="1000" dirty="0"/>
              <a:t>Adjourn</a:t>
            </a:r>
          </a:p>
          <a:p>
            <a:pPr marL="400050">
              <a:buFont typeface="Arial" panose="020B0604020202020204" pitchFamily="34" charset="0"/>
              <a:buChar char="•"/>
            </a:pPr>
            <a:endParaRPr lang="en-US" altLang="en-US" sz="1400" dirty="0"/>
          </a:p>
          <a:p>
            <a:pPr marL="40005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101599614"/>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UHR SG</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09600" y="1449387"/>
            <a:ext cx="8075613" cy="4570413"/>
          </a:xfrm>
        </p:spPr>
        <p:txBody>
          <a:bodyPr/>
          <a:lstStyle/>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0284r0	beacon design, Liwen Chu</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0262r0	Reducing Link Adaptation Convergence Time, Shimi Shilo</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0294r0	Channel Usage Enhancements for P2P in UHR, Rubayet Shafin</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0295r0	Discussion on Multi-AP Coordination, Xiaofei Wang</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0312r0 	Thoughts on Secure Control frames, Alfred </a:t>
            </a:r>
            <a:r>
              <a:rPr lang="en-US" sz="1400" dirty="0" err="1">
                <a:effectLst/>
                <a:latin typeface="Times New Roman" panose="02020603050405020304" pitchFamily="18" charset="0"/>
                <a:ea typeface="Times New Roman" panose="02020603050405020304" pitchFamily="18" charset="0"/>
              </a:rPr>
              <a:t>Asterjahdi</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0225r0	considering unscheduled ap </a:t>
            </a:r>
            <a:r>
              <a:rPr lang="en-US" sz="1400" dirty="0" err="1">
                <a:effectLst/>
                <a:latin typeface="Times New Roman" panose="02020603050405020304" pitchFamily="18" charset="0"/>
                <a:ea typeface="Times New Roman" panose="02020603050405020304" pitchFamily="18" charset="0"/>
              </a:rPr>
              <a:t>mld</a:t>
            </a:r>
            <a:r>
              <a:rPr lang="en-US" sz="1400" dirty="0">
                <a:effectLst/>
                <a:latin typeface="Times New Roman" panose="02020603050405020304" pitchFamily="18" charset="0"/>
                <a:ea typeface="Times New Roman" panose="02020603050405020304" pitchFamily="18" charset="0"/>
              </a:rPr>
              <a:t> power save, </a:t>
            </a:r>
            <a:r>
              <a:rPr lang="en-US" sz="1400" dirty="0" err="1">
                <a:effectLst/>
                <a:latin typeface="Times New Roman" panose="02020603050405020304" pitchFamily="18" charset="0"/>
                <a:ea typeface="Times New Roman" panose="02020603050405020304" pitchFamily="18" charset="0"/>
              </a:rPr>
              <a:t>Guogang</a:t>
            </a:r>
            <a:r>
              <a:rPr lang="en-US" sz="1400" dirty="0">
                <a:effectLst/>
                <a:latin typeface="Times New Roman" panose="02020603050405020304" pitchFamily="18" charset="0"/>
                <a:ea typeface="Times New Roman" panose="02020603050405020304" pitchFamily="18" charset="0"/>
              </a:rPr>
              <a:t> Huang</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0231r0	thoughts on seamless roaming under non collocated ap </a:t>
            </a:r>
            <a:r>
              <a:rPr lang="en-US" sz="1400" dirty="0" err="1">
                <a:solidFill>
                  <a:schemeClr val="accent4">
                    <a:lumMod val="60000"/>
                    <a:lumOff val="40000"/>
                  </a:schemeClr>
                </a:solidFill>
                <a:effectLst/>
                <a:latin typeface="Times New Roman" panose="02020603050405020304" pitchFamily="18" charset="0"/>
                <a:ea typeface="Times New Roman" panose="02020603050405020304" pitchFamily="18" charset="0"/>
              </a:rPr>
              <a:t>mld</a:t>
            </a: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 architecture, </a:t>
            </a:r>
            <a:r>
              <a:rPr lang="en-US" sz="1400" dirty="0" err="1">
                <a:solidFill>
                  <a:schemeClr val="accent4">
                    <a:lumMod val="60000"/>
                    <a:lumOff val="40000"/>
                  </a:schemeClr>
                </a:solidFill>
                <a:effectLst/>
                <a:latin typeface="Times New Roman" panose="02020603050405020304" pitchFamily="18" charset="0"/>
                <a:ea typeface="Times New Roman" panose="02020603050405020304" pitchFamily="18" charset="0"/>
              </a:rPr>
              <a:t>Guogang</a:t>
            </a: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 Huang</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0322r0	Improve roaming between MLDs, Po-Kai Huang</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0355r0	Enhanced </a:t>
            </a:r>
            <a:r>
              <a:rPr lang="en-US" sz="1400" dirty="0" err="1">
                <a:solidFill>
                  <a:schemeClr val="accent4">
                    <a:lumMod val="60000"/>
                    <a:lumOff val="40000"/>
                  </a:schemeClr>
                </a:solidFill>
                <a:effectLst/>
                <a:latin typeface="Times New Roman" panose="02020603050405020304" pitchFamily="18" charset="0"/>
                <a:ea typeface="Times New Roman" panose="02020603050405020304" pitchFamily="18" charset="0"/>
              </a:rPr>
              <a:t>rTWT</a:t>
            </a: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 and MAP operation, Hanqing Lou (</a:t>
            </a:r>
            <a:r>
              <a:rPr lang="en-US" sz="1400" dirty="0" err="1">
                <a:solidFill>
                  <a:schemeClr val="accent4">
                    <a:lumMod val="60000"/>
                    <a:lumOff val="40000"/>
                  </a:schemeClr>
                </a:solidFill>
                <a:effectLst/>
                <a:latin typeface="Times New Roman" panose="02020603050405020304" pitchFamily="18" charset="0"/>
                <a:ea typeface="Times New Roman" panose="02020603050405020304" pitchFamily="18" charset="0"/>
              </a:rPr>
              <a:t>InterDigital</a:t>
            </a: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 </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0325r0	coordinated spatial reuse for UHR, Jason</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0352r0	enhanced security discussion, Liwen Chu</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0378r0	Enhanced Scheduling Method for Low Latency Traffic, </a:t>
            </a:r>
            <a:r>
              <a:rPr lang="en-US" sz="1400" dirty="0" err="1">
                <a:solidFill>
                  <a:schemeClr val="accent4">
                    <a:lumMod val="60000"/>
                    <a:lumOff val="40000"/>
                  </a:schemeClr>
                </a:solidFill>
                <a:effectLst/>
                <a:latin typeface="Times New Roman" panose="02020603050405020304" pitchFamily="18" charset="0"/>
                <a:ea typeface="Times New Roman" panose="02020603050405020304" pitchFamily="18" charset="0"/>
              </a:rPr>
              <a:t>Serhat</a:t>
            </a: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 </a:t>
            </a:r>
            <a:r>
              <a:rPr lang="en-US" sz="1400" dirty="0" err="1">
                <a:solidFill>
                  <a:schemeClr val="accent4">
                    <a:lumMod val="60000"/>
                    <a:lumOff val="40000"/>
                  </a:schemeClr>
                </a:solidFill>
                <a:effectLst/>
                <a:latin typeface="Times New Roman" panose="02020603050405020304" pitchFamily="18" charset="0"/>
                <a:ea typeface="Times New Roman" panose="02020603050405020304" pitchFamily="18" charset="0"/>
              </a:rPr>
              <a:t>Erkucuk</a:t>
            </a:r>
            <a:endPar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0381r0	Enhancements to Channel Access for UHR, </a:t>
            </a:r>
            <a:r>
              <a:rPr lang="en-US" sz="1400" dirty="0" err="1">
                <a:effectLst/>
                <a:latin typeface="Times New Roman" panose="02020603050405020304" pitchFamily="18" charset="0"/>
                <a:ea typeface="Times New Roman" panose="02020603050405020304" pitchFamily="18" charset="0"/>
              </a:rPr>
              <a:t>Maulik</a:t>
            </a:r>
            <a:r>
              <a:rPr lang="en-US" sz="1400" dirty="0">
                <a:effectLst/>
                <a:latin typeface="Times New Roman" panose="02020603050405020304" pitchFamily="18" charset="0"/>
                <a:ea typeface="Times New Roman" panose="02020603050405020304" pitchFamily="18" charset="0"/>
              </a:rPr>
              <a:t> Vaidya</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0389r0	Consideration on EDCA operation for low latency traffic delivery, Liuming Lu</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0420r0	Spatial reuse improvements for UHR, Leonardo Lanante</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0324r0	Roaming Requirements, Brian Hart</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0356r0	MAC Header protection, Abhishek Patil</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0473r0	Discussions on CSI Feedback Reduction in UHR, Zinan Lin (</a:t>
            </a:r>
            <a:r>
              <a:rPr lang="en-US" sz="1400" dirty="0" err="1">
                <a:solidFill>
                  <a:schemeClr val="accent4">
                    <a:lumMod val="60000"/>
                    <a:lumOff val="40000"/>
                  </a:schemeClr>
                </a:solidFill>
                <a:effectLst/>
                <a:latin typeface="Times New Roman" panose="02020603050405020304" pitchFamily="18" charset="0"/>
                <a:ea typeface="Times New Roman" panose="02020603050405020304" pitchFamily="18" charset="0"/>
              </a:rPr>
              <a:t>InterDigital</a:t>
            </a: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a:t>
            </a:r>
          </a:p>
          <a:p>
            <a:pPr marL="0" marR="0">
              <a:spcBef>
                <a:spcPts val="0"/>
              </a:spcBef>
              <a:spcAft>
                <a:spcPts val="0"/>
              </a:spcAft>
            </a:pPr>
            <a:r>
              <a:rPr lang="en-US" sz="1400" i="1" dirty="0">
                <a:effectLst/>
                <a:latin typeface="Times New Roman" panose="02020603050405020304" pitchFamily="18" charset="0"/>
                <a:ea typeface="Times New Roman" panose="02020603050405020304" pitchFamily="18" charset="0"/>
              </a:rPr>
              <a:t>0610r1	Low latency traffic delivery in UHR, Si-Chan Noh (</a:t>
            </a:r>
            <a:r>
              <a:rPr lang="en-US" sz="1400" i="1" dirty="0" err="1">
                <a:effectLst/>
                <a:latin typeface="Times New Roman" panose="02020603050405020304" pitchFamily="18" charset="0"/>
                <a:ea typeface="Times New Roman" panose="02020603050405020304" pitchFamily="18" charset="0"/>
              </a:rPr>
              <a:t>Newracom</a:t>
            </a:r>
            <a:r>
              <a:rPr lang="en-US" sz="1400" i="1" dirty="0">
                <a:effectLst/>
                <a:latin typeface="Times New Roman" panose="02020603050405020304" pitchFamily="18" charset="0"/>
                <a:ea typeface="Times New Roman" panose="02020603050405020304" pitchFamily="18" charset="0"/>
              </a:rPr>
              <a:t>)	Conf call</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0650r0	QoS Revisited, Nima Namvar</a:t>
            </a:r>
          </a:p>
          <a:p>
            <a:pPr marL="0" marR="0">
              <a:spcBef>
                <a:spcPts val="0"/>
              </a:spcBef>
              <a:spcAft>
                <a:spcPts val="0"/>
              </a:spcAft>
            </a:pPr>
            <a:r>
              <a:rPr lang="en-US" sz="1400" i="1" dirty="0">
                <a:effectLst/>
                <a:latin typeface="Times New Roman" panose="02020603050405020304" pitchFamily="18" charset="0"/>
                <a:ea typeface="Times New Roman" panose="02020603050405020304" pitchFamily="18" charset="0"/>
              </a:rPr>
              <a:t>0679r0	Low Latency QoS based on L4S and NQB, Lili Hervieu	June 5</a:t>
            </a:r>
            <a:r>
              <a:rPr lang="en-US" sz="1400" i="1" baseline="30000" dirty="0">
                <a:effectLst/>
                <a:latin typeface="Times New Roman" panose="02020603050405020304" pitchFamily="18" charset="0"/>
                <a:ea typeface="Times New Roman" panose="02020603050405020304" pitchFamily="18" charset="0"/>
              </a:rPr>
              <a:t>th</a:t>
            </a:r>
            <a:endParaRPr lang="en-US" sz="1400" i="1"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0697r0	QoS enhancements for UHR, Dibakar Das</a:t>
            </a:r>
          </a:p>
          <a:p>
            <a:pPr marL="0" marR="0">
              <a:spcBef>
                <a:spcPts val="0"/>
              </a:spcBef>
              <a:spcAft>
                <a:spcPts val="0"/>
              </a:spcAft>
            </a:pPr>
            <a:r>
              <a:rPr lang="en-US" sz="1400" dirty="0">
                <a:latin typeface="Times New Roman" panose="02020603050405020304" pitchFamily="18" charset="0"/>
                <a:ea typeface="Times New Roman" panose="02020603050405020304" pitchFamily="18" charset="0"/>
              </a:rPr>
              <a:t>0581r0	Non-AP initiated </a:t>
            </a:r>
            <a:r>
              <a:rPr lang="en-US" sz="1400" dirty="0" err="1">
                <a:latin typeface="Times New Roman" panose="02020603050405020304" pitchFamily="18" charset="0"/>
                <a:ea typeface="Times New Roman" panose="02020603050405020304" pitchFamily="18" charset="0"/>
              </a:rPr>
              <a:t>TxOP</a:t>
            </a:r>
            <a:r>
              <a:rPr lang="en-US" sz="1400" dirty="0">
                <a:latin typeface="Times New Roman" panose="02020603050405020304" pitchFamily="18" charset="0"/>
                <a:ea typeface="Times New Roman" panose="02020603050405020304" pitchFamily="18" charset="0"/>
              </a:rPr>
              <a:t> sharing, Shawn Kim</a:t>
            </a:r>
            <a:endParaRPr lang="en-US" sz="1400" dirty="0">
              <a:effectLst/>
              <a:latin typeface="Times New Roman" panose="02020603050405020304" pitchFamily="18" charset="0"/>
              <a:ea typeface="Times New Roman" panose="02020603050405020304" pitchFamily="18" charset="0"/>
            </a:endParaRPr>
          </a:p>
          <a:p>
            <a:endParaRPr lang="en-US" sz="18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09600" y="1143000"/>
            <a:ext cx="8075613" cy="4570413"/>
          </a:xfrm>
        </p:spPr>
        <p:txBody>
          <a:bodyPr/>
          <a:lstStyle/>
          <a:p>
            <a:pPr marL="0" marR="0">
              <a:spcBef>
                <a:spcPts val="0"/>
              </a:spcBef>
              <a:spcAft>
                <a:spcPts val="0"/>
              </a:spcAft>
            </a:pPr>
            <a:r>
              <a:rPr lang="en-GB"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0705r0	Non-</a:t>
            </a:r>
            <a:r>
              <a:rPr lang="en-GB" sz="1400" dirty="0" err="1">
                <a:solidFill>
                  <a:schemeClr val="accent4">
                    <a:lumMod val="60000"/>
                    <a:lumOff val="40000"/>
                  </a:schemeClr>
                </a:solidFill>
                <a:effectLst/>
                <a:latin typeface="Times New Roman" panose="02020603050405020304" pitchFamily="18" charset="0"/>
                <a:ea typeface="Times New Roman" panose="02020603050405020304" pitchFamily="18" charset="0"/>
              </a:rPr>
              <a:t>colocated</a:t>
            </a:r>
            <a:r>
              <a:rPr lang="en-GB"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 AP MLD framework, Jay Yang</a:t>
            </a:r>
            <a:endPar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0010r2	Considerations for enabling AP power save – Alfred</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0739r0	Follow-up on C-TDMA – Yanjun</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0667r0	Revisiting of the rate matching for </a:t>
            </a:r>
            <a:r>
              <a:rPr lang="en-GB" sz="1400" dirty="0" err="1">
                <a:solidFill>
                  <a:schemeClr val="accent4">
                    <a:lumMod val="60000"/>
                    <a:lumOff val="40000"/>
                  </a:schemeClr>
                </a:solidFill>
                <a:effectLst/>
                <a:latin typeface="Times New Roman" panose="02020603050405020304" pitchFamily="18" charset="0"/>
                <a:ea typeface="Times New Roman" panose="02020603050405020304" pitchFamily="18" charset="0"/>
              </a:rPr>
              <a:t>ldpc</a:t>
            </a:r>
            <a:r>
              <a:rPr lang="en-GB"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 – Xiaogang Cheng</a:t>
            </a:r>
            <a:endPar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0711r0	ELA follow-up – Xiaogang Cheng</a:t>
            </a:r>
            <a:endPar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0725r0	Uplink MU MIMO Precoding Follow-up - Sigurd Schelstraete</a:t>
            </a:r>
            <a:endPar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0767r0	M-AP Coordination Agreement – Arik Klein</a:t>
            </a:r>
            <a:endPar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0768r0	Discussion on C-OFDMA operation – </a:t>
            </a:r>
            <a:r>
              <a:rPr lang="en-US" sz="1400" dirty="0" err="1">
                <a:effectLst/>
                <a:latin typeface="Times New Roman" panose="02020603050405020304" pitchFamily="18" charset="0"/>
                <a:ea typeface="Times New Roman" panose="02020603050405020304" pitchFamily="18" charset="0"/>
              </a:rPr>
              <a:t>Jinyoung</a:t>
            </a:r>
            <a:r>
              <a:rPr lang="en-US" sz="1400" dirty="0">
                <a:effectLst/>
                <a:latin typeface="Times New Roman" panose="02020603050405020304" pitchFamily="18" charset="0"/>
                <a:ea typeface="Times New Roman" panose="02020603050405020304" pitchFamily="18" charset="0"/>
              </a:rPr>
              <a:t> Chun</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0771r0	Coordinated R-TWT Protection in Multi-BSS, SunHee Baek(LG Electronics)</a:t>
            </a:r>
            <a:endParaRPr lang="en-GB"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0740r0	Dynamic QoS Feedback for UHR - Abdel Karim Ajami</a:t>
            </a:r>
            <a:endPar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0060r2	Layered QoS and multi-layer transmission follow-up – Ross Yu</a:t>
            </a: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0797r0	Non-primary channel access – Yongho Seok</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0798r0	Low latency traffic report – Yongho Seok</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0799r0	Low latency out-of-order delivery – Yongho Seok</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0776r0	Performance of C-BF and C-SR – Ron Porat</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0631r0	Secondary channel usage and secondary 20 MHz channel backoff – Liwen Chu</a:t>
            </a:r>
          </a:p>
          <a:p>
            <a:pPr marL="0" marR="0">
              <a:spcBef>
                <a:spcPts val="0"/>
              </a:spcBef>
              <a:spcAft>
                <a:spcPts val="0"/>
              </a:spcAft>
            </a:pPr>
            <a:r>
              <a:rPr lang="en-US" sz="1400" dirty="0">
                <a:solidFill>
                  <a:schemeClr val="accent4">
                    <a:lumMod val="60000"/>
                    <a:lumOff val="40000"/>
                  </a:schemeClr>
                </a:solidFill>
                <a:effectLst/>
                <a:latin typeface="Times New Roman" panose="02020603050405020304" pitchFamily="18" charset="0"/>
                <a:ea typeface="Times New Roman" panose="02020603050405020304" pitchFamily="18" charset="0"/>
              </a:rPr>
              <a:t>0632r0	Smooth roaming follow up – Liwen Chu</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0815r0	Consideration of Industrial Automation Scenarios – Akira Kishida</a:t>
            </a: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0616r0	Overhead Analysis of Coordinated Spatial Reuse - Kosuke Aio</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0668r0	Coordinated Measurement - Kosuke Aio</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0816r0	Enhancements for latency sensitive traffic and in-device-coexistence – </a:t>
            </a:r>
            <a:r>
              <a:rPr lang="en-GB" sz="1400" dirty="0" err="1">
                <a:effectLst/>
                <a:latin typeface="Times New Roman" panose="02020603050405020304" pitchFamily="18" charset="0"/>
                <a:ea typeface="Times New Roman" panose="02020603050405020304" pitchFamily="18" charset="0"/>
              </a:rPr>
              <a:t>Shubho</a:t>
            </a:r>
            <a:r>
              <a:rPr lang="en-GB" sz="1400" dirty="0">
                <a:effectLst/>
                <a:latin typeface="Times New Roman" panose="02020603050405020304" pitchFamily="18" charset="0"/>
                <a:ea typeface="Times New Roman" panose="02020603050405020304" pitchFamily="18" charset="0"/>
              </a:rPr>
              <a:t> Adhikari</a:t>
            </a:r>
          </a:p>
          <a:p>
            <a:pPr marL="0" marR="0">
              <a:spcBef>
                <a:spcPts val="0"/>
              </a:spcBef>
              <a:spcAft>
                <a:spcPts val="0"/>
              </a:spcAft>
            </a:pPr>
            <a:r>
              <a:rPr lang="en-US" sz="1400" dirty="0">
                <a:effectLst/>
                <a:latin typeface="Times New Roman" panose="02020603050405020304" pitchFamily="18" charset="0"/>
                <a:ea typeface="Times New Roman" panose="02020603050405020304" pitchFamily="18" charset="0"/>
              </a:rPr>
              <a:t>0839r0	Multi-AP coordination based on </a:t>
            </a:r>
            <a:r>
              <a:rPr lang="en-US" sz="1400" dirty="0" err="1">
                <a:effectLst/>
                <a:latin typeface="Times New Roman" panose="02020603050405020304" pitchFamily="18" charset="0"/>
                <a:ea typeface="Times New Roman" panose="02020603050405020304" pitchFamily="18" charset="0"/>
              </a:rPr>
              <a:t>scma</a:t>
            </a:r>
            <a:r>
              <a:rPr lang="en-US" sz="1400" dirty="0">
                <a:effectLst/>
                <a:latin typeface="Times New Roman" panose="02020603050405020304" pitchFamily="18" charset="0"/>
                <a:ea typeface="Times New Roman" panose="02020603050405020304" pitchFamily="18" charset="0"/>
              </a:rPr>
              <a:t> - Gang </a:t>
            </a:r>
            <a:r>
              <a:rPr lang="en-US" sz="1400" dirty="0" err="1">
                <a:effectLst/>
                <a:latin typeface="Times New Roman" panose="02020603050405020304" pitchFamily="18" charset="0"/>
                <a:ea typeface="Times New Roman" panose="02020603050405020304" pitchFamily="18" charset="0"/>
              </a:rPr>
              <a:t>Xie</a:t>
            </a:r>
            <a:endParaRPr lang="en-US" sz="1400"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dirty="0"/>
              <a:t>0843r0	Considerations on Dynamic Subchannel Operation – Liuming Lu</a:t>
            </a:r>
          </a:p>
          <a:p>
            <a:pPr marL="0" marR="0">
              <a:spcBef>
                <a:spcPts val="0"/>
              </a:spcBef>
              <a:spcAft>
                <a:spcPts val="0"/>
              </a:spcAft>
            </a:pPr>
            <a:r>
              <a:rPr lang="en-US" sz="1400" dirty="0"/>
              <a:t>0854r0	Obtaining OBSS channel Information for Multi-AP operation, </a:t>
            </a:r>
            <a:r>
              <a:rPr lang="en-US" sz="1400" dirty="0" err="1"/>
              <a:t>Jinyoung</a:t>
            </a:r>
            <a:r>
              <a:rPr lang="en-US" sz="1400" dirty="0"/>
              <a:t> Chun</a:t>
            </a:r>
          </a:p>
          <a:p>
            <a:pPr marL="0" marR="0">
              <a:spcBef>
                <a:spcPts val="0"/>
              </a:spcBef>
              <a:spcAft>
                <a:spcPts val="0"/>
              </a:spcAft>
            </a:pPr>
            <a:endParaRPr lang="en-US" sz="1400" dirty="0"/>
          </a:p>
          <a:p>
            <a:pPr marL="0" marR="0">
              <a:spcBef>
                <a:spcPts val="0"/>
              </a:spcBef>
              <a:spcAft>
                <a:spcPts val="0"/>
              </a:spcAft>
            </a:pPr>
            <a:endParaRPr lang="en-US" sz="1400" dirty="0"/>
          </a:p>
          <a:p>
            <a:pPr marL="0" marR="0">
              <a:spcBef>
                <a:spcPts val="0"/>
              </a:spcBef>
              <a:spcAft>
                <a:spcPts val="0"/>
              </a:spcAft>
            </a:pPr>
            <a:endParaRPr lang="en-US" sz="14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609485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953690"/>
            <a:ext cx="7970837" cy="798910"/>
          </a:xfrm>
        </p:spPr>
        <p:txBody>
          <a:bodyPr/>
          <a:lstStyle/>
          <a:p>
            <a:r>
              <a:rPr lang="en-US" sz="2800" dirty="0"/>
              <a:t>Registration for the May IEEE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sz="1800" dirty="0"/>
              <a:t>This meeting is part of the May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https://web.cvent.com/event/c8c74da9-42ef-4650-bbf6-d33d40c6bedc/summary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165401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446213"/>
            <a:ext cx="8075613" cy="4570413"/>
          </a:xfrm>
        </p:spPr>
        <p:txBody>
          <a:bodyPr/>
          <a:lstStyle/>
          <a:p>
            <a:pPr marL="0">
              <a:spcBef>
                <a:spcPts val="0"/>
              </a:spcBef>
              <a:spcAft>
                <a:spcPts val="0"/>
              </a:spcAft>
            </a:pPr>
            <a:r>
              <a:rPr lang="en-US" sz="1400" dirty="0"/>
              <a:t>0860r0	Further thoughts on coordinated TWT – Rubayet Shafin</a:t>
            </a:r>
          </a:p>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0855r0	Null Beam steering based spatial reuse, Xiangxin Gu</a:t>
            </a:r>
            <a:endParaRPr lang="en-US" sz="14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4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6749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t>0355r0	Enhanced </a:t>
            </a:r>
            <a:r>
              <a:rPr lang="en-GB" sz="1400" dirty="0" err="1"/>
              <a:t>rTWT</a:t>
            </a:r>
            <a:r>
              <a:rPr lang="en-GB" sz="1400" dirty="0"/>
              <a:t> and MAP operation, Hanqing Lou (</a:t>
            </a:r>
            <a:r>
              <a:rPr lang="en-GB" sz="1400" dirty="0" err="1"/>
              <a:t>InterDigital</a:t>
            </a:r>
            <a:r>
              <a:rPr lang="en-GB" sz="1400" dirty="0"/>
              <a:t>) </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0295r0	Discussion on Multi-AP Coordination, Xiaofei Wang</a:t>
            </a:r>
          </a:p>
          <a:p>
            <a:pPr lvl="1">
              <a:buFont typeface="Arial" panose="020B0604020202020204" pitchFamily="34" charset="0"/>
              <a:buChar char="•"/>
            </a:pPr>
            <a:r>
              <a:rPr lang="en-GB" sz="1400" dirty="0"/>
              <a:t>0325r0	coordinated spatial reuse for UHR, Jason</a:t>
            </a:r>
          </a:p>
          <a:p>
            <a:pPr lvl="1">
              <a:buFont typeface="Arial" panose="020B0604020202020204" pitchFamily="34" charset="0"/>
              <a:buChar char="•"/>
            </a:pPr>
            <a:r>
              <a:rPr lang="en-US" sz="1400" dirty="0">
                <a:solidFill>
                  <a:schemeClr val="tx1"/>
                </a:solidFill>
                <a:effectLst/>
                <a:latin typeface="Times New Roman" panose="02020603050405020304" pitchFamily="18" charset="0"/>
                <a:ea typeface="Times New Roman" panose="02020603050405020304" pitchFamily="18" charset="0"/>
              </a:rPr>
              <a:t>0420r0	Spatial reuse improvements for UHR, Leonardo Lanante</a:t>
            </a:r>
          </a:p>
          <a:p>
            <a:pPr lvl="1">
              <a:buFont typeface="Arial" panose="020B0604020202020204" pitchFamily="34" charset="0"/>
              <a:buChar char="•"/>
            </a:pPr>
            <a:r>
              <a:rPr lang="en-GB" sz="1400" dirty="0">
                <a:solidFill>
                  <a:schemeClr val="tx1"/>
                </a:solidFill>
                <a:effectLst/>
                <a:latin typeface="Times New Roman" panose="02020603050405020304" pitchFamily="18" charset="0"/>
                <a:ea typeface="Times New Roman" panose="02020603050405020304" pitchFamily="18" charset="0"/>
              </a:rPr>
              <a:t>0767r0	M-AP Coordination Agreement – Arik Klein</a:t>
            </a:r>
          </a:p>
          <a:p>
            <a:pPr lvl="1">
              <a:buFont typeface="Arial" panose="020B0604020202020204" pitchFamily="34" charset="0"/>
              <a:buChar char="•"/>
            </a:pPr>
            <a:r>
              <a:rPr lang="en-US" sz="1400">
                <a:effectLst/>
                <a:latin typeface="Times New Roman" panose="02020603050405020304" pitchFamily="18" charset="0"/>
                <a:ea typeface="Times New Roman" panose="02020603050405020304" pitchFamily="18" charset="0"/>
              </a:rPr>
              <a:t>0294r0	Channel Usage Enhancements for P2P in UHR, Rubayet Shafin</a:t>
            </a:r>
            <a:endParaRPr lang="en-GB" sz="1400" dirty="0">
              <a:solidFill>
                <a:schemeClr val="tx1"/>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endParaRPr lang="en-US" sz="1400" dirty="0">
              <a:solidFill>
                <a:schemeClr val="tx1"/>
              </a:solidFill>
              <a:effectLst/>
              <a:latin typeface="Times New Roman" panose="02020603050405020304" pitchFamily="18" charset="0"/>
              <a:ea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March plenary:</a:t>
            </a:r>
          </a:p>
          <a:p>
            <a:pPr lvl="2">
              <a:buFont typeface="Arial" panose="020B0604020202020204" pitchFamily="34" charset="0"/>
              <a:buChar char="•"/>
            </a:pPr>
            <a:r>
              <a:rPr lang="en-US" u="sng" dirty="0">
                <a:solidFill>
                  <a:srgbClr val="0000FF"/>
                </a:solidFill>
                <a:latin typeface="Times New Roman" panose="02020603050405020304" pitchFamily="18" charset="0"/>
                <a:ea typeface="Times New Roman" panose="02020603050405020304" pitchFamily="18" charset="0"/>
              </a:rPr>
              <a:t>https://mentor.ieee.org/802.11/dcn/23/11-23-0409-00-0uhr-uhr-sg-march-2023-meeting-minutes.docx</a:t>
            </a:r>
          </a:p>
          <a:p>
            <a:pPr lvl="1">
              <a:buFont typeface="Arial" panose="020B0604020202020204" pitchFamily="34" charset="0"/>
              <a:buChar char="•"/>
            </a:pPr>
            <a:r>
              <a:rPr lang="en-US" dirty="0"/>
              <a:t>Teleconferences March April:</a:t>
            </a:r>
          </a:p>
          <a:p>
            <a:pPr lvl="2">
              <a:buFont typeface="Arial" panose="020B0604020202020204" pitchFamily="34" charset="0"/>
              <a:buChar char="•"/>
            </a:pPr>
            <a:r>
              <a:rPr lang="en-US" u="sng" dirty="0">
                <a:solidFill>
                  <a:srgbClr val="0000FF"/>
                </a:solidFill>
                <a:latin typeface="Times New Roman" panose="02020603050405020304" pitchFamily="18" charset="0"/>
                <a:ea typeface="Times New Roman" panose="02020603050405020304" pitchFamily="18" charset="0"/>
              </a:rPr>
              <a:t>https://mentor.ieee.org/802.11/dcn/23/11-23-0532-02-0uhr-uhr-sg-mar-apr-2023-telecon-minutes.docx</a:t>
            </a:r>
          </a:p>
          <a:p>
            <a:pPr marL="457200" lvl="1" indent="0"/>
            <a:endParaRPr lang="en-US" sz="1800" dirty="0"/>
          </a:p>
          <a:p>
            <a:r>
              <a:rPr lang="en-US" sz="1800" dirty="0"/>
              <a:t>Move: Ross Jian Yu			Second:	Allan Jones</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924800"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0231r0	thoughts on seamless roaming under non collocated ap </a:t>
            </a:r>
            <a:r>
              <a:rPr lang="en-US" sz="1400" dirty="0" err="1">
                <a:effectLst/>
                <a:latin typeface="Times New Roman" panose="02020603050405020304" pitchFamily="18" charset="0"/>
                <a:ea typeface="Times New Roman" panose="02020603050405020304" pitchFamily="18" charset="0"/>
              </a:rPr>
              <a:t>mld</a:t>
            </a:r>
            <a:r>
              <a:rPr lang="en-US" sz="1400" dirty="0">
                <a:effectLst/>
                <a:latin typeface="Times New Roman" panose="02020603050405020304" pitchFamily="18" charset="0"/>
                <a:ea typeface="Times New Roman" panose="02020603050405020304" pitchFamily="18" charset="0"/>
              </a:rPr>
              <a:t> architecture, </a:t>
            </a:r>
            <a:r>
              <a:rPr lang="en-US" sz="1400" dirty="0" err="1">
                <a:effectLst/>
                <a:latin typeface="Times New Roman" panose="02020603050405020304" pitchFamily="18" charset="0"/>
                <a:ea typeface="Times New Roman" panose="02020603050405020304" pitchFamily="18" charset="0"/>
              </a:rPr>
              <a:t>Guogang</a:t>
            </a:r>
            <a:r>
              <a:rPr lang="en-US" sz="1400" dirty="0">
                <a:effectLst/>
                <a:latin typeface="Times New Roman" panose="02020603050405020304" pitchFamily="18" charset="0"/>
                <a:ea typeface="Times New Roman" panose="02020603050405020304" pitchFamily="18" charset="0"/>
              </a:rPr>
              <a:t> Huang</a:t>
            </a:r>
          </a:p>
          <a:p>
            <a:pPr lvl="1">
              <a:buFont typeface="Arial" panose="020B0604020202020204" pitchFamily="34" charset="0"/>
              <a:buChar char="•"/>
            </a:pPr>
            <a:r>
              <a:rPr lang="en-US" sz="1400" i="1" dirty="0">
                <a:effectLst/>
                <a:latin typeface="Times New Roman" panose="02020603050405020304" pitchFamily="18" charset="0"/>
                <a:ea typeface="Times New Roman" panose="02020603050405020304" pitchFamily="18" charset="0"/>
              </a:rPr>
              <a:t>0322r0	Improve roaming between MLDs, Po-Kai Huang</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0324r0	Roaming Requirements, Brian Hart</a:t>
            </a: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0705r0	Non-</a:t>
            </a:r>
            <a:r>
              <a:rPr lang="en-GB" sz="1400" dirty="0" err="1">
                <a:effectLst/>
                <a:latin typeface="Times New Roman" panose="02020603050405020304" pitchFamily="18" charset="0"/>
                <a:ea typeface="Times New Roman" panose="02020603050405020304" pitchFamily="18" charset="0"/>
              </a:rPr>
              <a:t>colocated</a:t>
            </a:r>
            <a:r>
              <a:rPr lang="en-GB" sz="1400" dirty="0">
                <a:effectLst/>
                <a:latin typeface="Times New Roman" panose="02020603050405020304" pitchFamily="18" charset="0"/>
                <a:ea typeface="Times New Roman" panose="02020603050405020304" pitchFamily="18" charset="0"/>
              </a:rPr>
              <a:t> AP MLD framework, Jay Yang</a:t>
            </a:r>
            <a:endParaRPr lang="en-US" sz="1400" dirty="0">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400" i="1" dirty="0">
                <a:effectLst/>
                <a:latin typeface="Times New Roman" panose="02020603050405020304" pitchFamily="18" charset="0"/>
                <a:ea typeface="Times New Roman" panose="02020603050405020304" pitchFamily="18" charset="0"/>
              </a:rPr>
              <a:t>0632r0	Smooth roaming follow up – Liwen Chu</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0262r0	Reducing Link Adaptation Convergence Time, Shimi Shilo</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0473r0	Discussions on CSI Feedback Reduction in UHR, Zinan Lin (</a:t>
            </a:r>
            <a:r>
              <a:rPr lang="en-US" sz="1400" dirty="0" err="1">
                <a:effectLst/>
                <a:latin typeface="Times New Roman" panose="02020603050405020304" pitchFamily="18" charset="0"/>
                <a:ea typeface="Times New Roman" panose="02020603050405020304" pitchFamily="18" charset="0"/>
              </a:rPr>
              <a:t>InterDigital</a:t>
            </a:r>
            <a:r>
              <a:rPr lang="en-US" sz="1400" dirty="0">
                <a:effectLst/>
                <a:latin typeface="Times New Roman" panose="02020603050405020304" pitchFamily="18" charset="0"/>
                <a:ea typeface="Times New Roman" panose="02020603050405020304" pitchFamily="18" charset="0"/>
              </a:rPr>
              <a:t>)</a:t>
            </a: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0667r0	Revisiting of the rate matching for </a:t>
            </a:r>
            <a:r>
              <a:rPr lang="en-GB" sz="1400" dirty="0" err="1">
                <a:effectLst/>
                <a:latin typeface="Times New Roman" panose="02020603050405020304" pitchFamily="18" charset="0"/>
                <a:ea typeface="Times New Roman" panose="02020603050405020304" pitchFamily="18" charset="0"/>
              </a:rPr>
              <a:t>ldpc</a:t>
            </a:r>
            <a:r>
              <a:rPr lang="en-GB" sz="1400" dirty="0">
                <a:effectLst/>
                <a:latin typeface="Times New Roman" panose="02020603050405020304" pitchFamily="18" charset="0"/>
                <a:ea typeface="Times New Roman" panose="02020603050405020304" pitchFamily="18" charset="0"/>
              </a:rPr>
              <a:t> – Xiaogang Cheng</a:t>
            </a:r>
            <a:endParaRPr lang="en-US" sz="1400" dirty="0">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0711r0	ELA follow-up – Xiaogang Cheng</a:t>
            </a:r>
            <a:endParaRPr lang="en-US" sz="1400" dirty="0">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0725r0	Uplink MU MIMO Precoding Follow-up - Sigurd Schelstraete</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038703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0060r2	Layered QoS and multi-layer transmission follow-up – Ross Yu</a:t>
            </a:r>
          </a:p>
          <a:p>
            <a:pPr lvl="1">
              <a:buFont typeface="Arial" panose="020B0604020202020204" pitchFamily="34" charset="0"/>
              <a:buChar char="•"/>
            </a:pPr>
            <a:r>
              <a:rPr lang="en-GB" sz="1400" dirty="0"/>
              <a:t>0378r0	Enhanced Scheduling Method for Low Latency Traffic, </a:t>
            </a:r>
            <a:r>
              <a:rPr lang="en-GB" sz="1400" dirty="0" err="1"/>
              <a:t>Serhat</a:t>
            </a:r>
            <a:r>
              <a:rPr lang="en-GB" sz="1400" dirty="0"/>
              <a:t> </a:t>
            </a:r>
            <a:r>
              <a:rPr lang="en-GB" sz="1400" dirty="0" err="1"/>
              <a:t>Erkucuk</a:t>
            </a:r>
            <a:endParaRPr lang="en-GB" sz="1400" dirty="0"/>
          </a:p>
          <a:p>
            <a:pPr lvl="1">
              <a:buFont typeface="Arial" panose="020B0604020202020204" pitchFamily="34" charset="0"/>
              <a:buChar char="•"/>
            </a:pPr>
            <a:r>
              <a:rPr lang="en-GB" sz="1400" strike="sngStrike" dirty="0"/>
              <a:t>0381r0	Enhancements to Channel Access for UHR, </a:t>
            </a:r>
            <a:r>
              <a:rPr lang="en-GB" sz="1400" strike="sngStrike" dirty="0" err="1"/>
              <a:t>Maulik</a:t>
            </a:r>
            <a:r>
              <a:rPr lang="en-GB" sz="1400" strike="sngStrike" dirty="0"/>
              <a:t> Vaidya</a:t>
            </a:r>
          </a:p>
          <a:p>
            <a:pPr lvl="1">
              <a:buFont typeface="Arial" panose="020B0604020202020204" pitchFamily="34" charset="0"/>
              <a:buChar char="•"/>
            </a:pPr>
            <a:r>
              <a:rPr lang="en-GB" sz="1400" dirty="0"/>
              <a:t>0389r0	Consideration on EDCA operation for low latency traffic delivery, Liuming Lu</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rPr>
              <a:t>0650r0	QoS Revisited, Nima Namvar</a:t>
            </a: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0740r0	Dynamic QoS Feedback for UHR - Abdel Karim Ajami</a:t>
            </a: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0885r0	Considerations on QoS Enhancement in UHR  Peshal Nayak</a:t>
            </a:r>
          </a:p>
          <a:p>
            <a:pPr lvl="0">
              <a:buFont typeface="Arial" panose="020B0604020202020204" pitchFamily="34" charset="0"/>
              <a:buChar char="•"/>
            </a:pPr>
            <a:r>
              <a:rPr lang="en-US" sz="1600" dirty="0"/>
              <a:t>Goals for July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July</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Technical submissions and discussion on the different PAR KPIs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sz="1800" dirty="0"/>
              <a:t>June 1</a:t>
            </a:r>
            <a:r>
              <a:rPr lang="en-US" sz="1800" baseline="30000" dirty="0"/>
              <a:t>st</a:t>
            </a:r>
            <a:r>
              <a:rPr lang="en-US" sz="1800" dirty="0"/>
              <a:t> 10am-12pm</a:t>
            </a:r>
          </a:p>
          <a:p>
            <a:pPr>
              <a:buFont typeface="Arial" panose="020B0604020202020204" pitchFamily="34" charset="0"/>
              <a:buChar char="•"/>
            </a:pPr>
            <a:r>
              <a:rPr lang="en-US" sz="1800" dirty="0"/>
              <a:t>June 5</a:t>
            </a:r>
            <a:r>
              <a:rPr lang="en-US" sz="1800" baseline="30000" dirty="0"/>
              <a:t>th</a:t>
            </a:r>
            <a:r>
              <a:rPr lang="en-US" sz="1800" dirty="0"/>
              <a:t> 10am-12pm</a:t>
            </a:r>
          </a:p>
          <a:p>
            <a:pPr>
              <a:buFont typeface="Arial" panose="020B0604020202020204" pitchFamily="34" charset="0"/>
              <a:buChar char="•"/>
            </a:pPr>
            <a:r>
              <a:rPr lang="en-US" sz="1800" dirty="0"/>
              <a:t>June 12</a:t>
            </a:r>
            <a:r>
              <a:rPr lang="en-US" sz="1800" baseline="30000" dirty="0"/>
              <a:t>th</a:t>
            </a:r>
            <a:r>
              <a:rPr lang="en-US" sz="1800" dirty="0"/>
              <a:t> 10am-12pm</a:t>
            </a:r>
          </a:p>
          <a:p>
            <a:pPr>
              <a:buFont typeface="Arial" panose="020B0604020202020204" pitchFamily="34" charset="0"/>
              <a:buChar char="•"/>
            </a:pPr>
            <a:r>
              <a:rPr lang="en-US" sz="1800" dirty="0"/>
              <a:t>June 19</a:t>
            </a:r>
            <a:r>
              <a:rPr lang="en-US" sz="1800" baseline="30000" dirty="0"/>
              <a:t>th</a:t>
            </a:r>
            <a:r>
              <a:rPr lang="en-US" sz="1800" dirty="0"/>
              <a:t> 10am-12pm</a:t>
            </a:r>
          </a:p>
          <a:p>
            <a:pPr>
              <a:buFont typeface="Arial" panose="020B0604020202020204" pitchFamily="34" charset="0"/>
              <a:buChar char="•"/>
            </a:pPr>
            <a:r>
              <a:rPr lang="en-US" sz="1800" dirty="0"/>
              <a:t>June 26</a:t>
            </a:r>
            <a:r>
              <a:rPr lang="en-US" sz="1800" baseline="30000" dirty="0"/>
              <a:t>th</a:t>
            </a:r>
            <a:r>
              <a:rPr lang="en-US" sz="1800" dirty="0"/>
              <a:t> 10am-12pm</a:t>
            </a:r>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123465</TotalTime>
  <Words>2972</Words>
  <Application>Microsoft Office PowerPoint</Application>
  <PresentationFormat>On-screen Show (4:3)</PresentationFormat>
  <Paragraphs>368</Paragraphs>
  <Slides>27</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Monotype Sorts</vt:lpstr>
      <vt:lpstr>Times New Roman</vt:lpstr>
      <vt:lpstr>Wingdings</vt:lpstr>
      <vt:lpstr>Office Theme</vt:lpstr>
      <vt:lpstr>Document</vt:lpstr>
      <vt:lpstr>UHR Study Group May 2023 Meeting Agenda</vt:lpstr>
      <vt:lpstr>Registration for the May IEEE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Submission’s List</vt:lpstr>
      <vt:lpstr>Monday Agenda–PM2</vt:lpstr>
      <vt:lpstr>Approve SG minutes</vt:lpstr>
      <vt:lpstr>Wednesday Agenda–AM1</vt:lpstr>
      <vt:lpstr>Thursday Agenda–AM2</vt:lpstr>
      <vt:lpstr>Thursday Agenda-PM2</vt:lpstr>
      <vt:lpstr>Goals for July</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1433</cp:revision>
  <cp:lastPrinted>1601-01-01T00:00:00Z</cp:lastPrinted>
  <dcterms:created xsi:type="dcterms:W3CDTF">2017-01-26T15:28:16Z</dcterms:created>
  <dcterms:modified xsi:type="dcterms:W3CDTF">2023-05-30T08:25:16Z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