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omments/comment1.xml" ContentType="application/vnd.openxmlformats-officedocument.presentationml.comment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5"/>
  </p:notesMasterIdLst>
  <p:handoutMasterIdLst>
    <p:handoutMasterId r:id="rId66"/>
  </p:handoutMasterIdLst>
  <p:sldIdLst>
    <p:sldId id="269" r:id="rId2"/>
    <p:sldId id="813" r:id="rId3"/>
    <p:sldId id="424" r:id="rId4"/>
    <p:sldId id="423" r:id="rId5"/>
    <p:sldId id="1011" r:id="rId6"/>
    <p:sldId id="757" r:id="rId7"/>
    <p:sldId id="754" r:id="rId8"/>
    <p:sldId id="755" r:id="rId9"/>
    <p:sldId id="458" r:id="rId10"/>
    <p:sldId id="489" r:id="rId11"/>
    <p:sldId id="814" r:id="rId12"/>
    <p:sldId id="815" r:id="rId13"/>
    <p:sldId id="749" r:id="rId14"/>
    <p:sldId id="767" r:id="rId15"/>
    <p:sldId id="768" r:id="rId16"/>
    <p:sldId id="746" r:id="rId17"/>
    <p:sldId id="874" r:id="rId18"/>
    <p:sldId id="1012" r:id="rId19"/>
    <p:sldId id="1077" r:id="rId20"/>
    <p:sldId id="1078" r:id="rId21"/>
    <p:sldId id="1079" r:id="rId22"/>
    <p:sldId id="1080" r:id="rId23"/>
    <p:sldId id="1066" r:id="rId24"/>
    <p:sldId id="933" r:id="rId25"/>
    <p:sldId id="877" r:id="rId26"/>
    <p:sldId id="1081" r:id="rId27"/>
    <p:sldId id="897" r:id="rId28"/>
    <p:sldId id="1082" r:id="rId29"/>
    <p:sldId id="1083" r:id="rId30"/>
    <p:sldId id="905" r:id="rId31"/>
    <p:sldId id="1084" r:id="rId32"/>
    <p:sldId id="1085" r:id="rId33"/>
    <p:sldId id="1110" r:id="rId34"/>
    <p:sldId id="1113" r:id="rId35"/>
    <p:sldId id="1114" r:id="rId36"/>
    <p:sldId id="1115" r:id="rId37"/>
    <p:sldId id="1116" r:id="rId38"/>
    <p:sldId id="1117" r:id="rId39"/>
    <p:sldId id="1118" r:id="rId40"/>
    <p:sldId id="1119" r:id="rId41"/>
    <p:sldId id="1120" r:id="rId42"/>
    <p:sldId id="1121" r:id="rId43"/>
    <p:sldId id="1122" r:id="rId44"/>
    <p:sldId id="1123" r:id="rId45"/>
    <p:sldId id="1124" r:id="rId46"/>
    <p:sldId id="1125" r:id="rId47"/>
    <p:sldId id="1126" r:id="rId48"/>
    <p:sldId id="1127" r:id="rId49"/>
    <p:sldId id="1128" r:id="rId50"/>
    <p:sldId id="1129" r:id="rId51"/>
    <p:sldId id="1130" r:id="rId52"/>
    <p:sldId id="1131" r:id="rId53"/>
    <p:sldId id="1132" r:id="rId54"/>
    <p:sldId id="1133" r:id="rId55"/>
    <p:sldId id="1134" r:id="rId56"/>
    <p:sldId id="1111" r:id="rId57"/>
    <p:sldId id="1112" r:id="rId58"/>
    <p:sldId id="842" r:id="rId59"/>
    <p:sldId id="1024" r:id="rId60"/>
    <p:sldId id="1086" r:id="rId61"/>
    <p:sldId id="1087" r:id="rId62"/>
    <p:sldId id="1088" r:id="rId63"/>
    <p:sldId id="1089" r:id="rId6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64" autoAdjust="0"/>
    <p:restoredTop sz="93213" autoAdjust="0"/>
  </p:normalViewPr>
  <p:slideViewPr>
    <p:cSldViewPr>
      <p:cViewPr varScale="1">
        <p:scale>
          <a:sx n="91" d="100"/>
          <a:sy n="91" d="100"/>
        </p:scale>
        <p:origin x="168" y="7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245</c:v>
                </c:pt>
                <c:pt idx="1">
                  <c:v>8</c:v>
                </c:pt>
                <c:pt idx="2">
                  <c:v>261</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069161168"/>
        <c:axId val="-1069167696"/>
      </c:barChart>
      <c:catAx>
        <c:axId val="-106916116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069167696"/>
        <c:crosses val="autoZero"/>
        <c:auto val="1"/>
        <c:lblAlgn val="ctr"/>
        <c:lblOffset val="100"/>
        <c:noMultiLvlLbl val="0"/>
      </c:catAx>
      <c:valAx>
        <c:axId val="-106916769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069161168"/>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93459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155403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3871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17351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707453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00FF00"/>
                </a:highlight>
              </a:rPr>
              <a:t>Approved by unanimous consent</a:t>
            </a:r>
            <a:endParaRPr lang="zh-CN" altLang="en-US" sz="1200"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0382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614558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891784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504697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703702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47491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111714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53099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2620818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484581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804617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827123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40449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201170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9062181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444625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644200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184071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7804163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6323632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695089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704194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764790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312323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339309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5355818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690576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110630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960228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8619031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867613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71496833"/>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219643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20393833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802.11-23/0580r5</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May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3/11-23-0485-00-00bf-ieee-802-11bf-march-2023-plenary-meeting-minutes.doc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3/11-23-0536-15-00bf-teleconference-minutes-march-may-2023.docx"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May Interim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2023-05-16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15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zh-CN" sz="1400" dirty="0" smtClean="0">
                <a:solidFill>
                  <a:srgbClr val="0000FF"/>
                </a:solidFill>
              </a:rPr>
              <a:t>May Interim</a:t>
            </a:r>
            <a:endParaRPr lang="en-US" altLang="en-US" sz="1400" dirty="0">
              <a:solidFill>
                <a:srgbClr val="0000FF"/>
              </a:solidFill>
            </a:endParaRPr>
          </a:p>
          <a:p>
            <a:pPr algn="just"/>
            <a:r>
              <a:rPr lang="en-US" altLang="zh-CN" sz="1400" dirty="0" smtClean="0"/>
              <a:t>Motion (</a:t>
            </a:r>
            <a:r>
              <a:rPr lang="en-US" altLang="zh-CN" sz="1400" dirty="0" smtClean="0">
                <a:solidFill>
                  <a:srgbClr val="0000FF"/>
                </a:solidFill>
              </a:rPr>
              <a:t>283-304</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3584032734"/>
              </p:ext>
            </p:extLst>
          </p:nvPr>
        </p:nvGraphicFramePr>
        <p:xfrm>
          <a:off x="3429000" y="1600200"/>
          <a:ext cx="8305801" cy="527498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23/0529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Resolutions for MS Termination MLME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23/0538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Zinan Lin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Sensing Terminologies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Resolution for CID 1296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23/0438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comments measurement setup comments resolution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Threshold-based Reporting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23/0726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editorial comments on D1.0 - Part 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technical comments on D1.0 -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LB272 -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SBP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Zhanjing</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Bao</a:t>
                      </a:r>
                      <a:r>
                        <a:rPr lang="en-US" altLang="zh-CN" sz="1200" kern="1200" dirty="0" smtClean="0">
                          <a:solidFill>
                            <a:schemeClr val="tx1"/>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SBP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Josh Redmore (</a:t>
                      </a:r>
                      <a:r>
                        <a:rPr lang="en-US" altLang="zh-CN" sz="1200" kern="1200" dirty="0" err="1" smtClean="0">
                          <a:solidFill>
                            <a:schemeClr val="tx1"/>
                          </a:solidFill>
                          <a:latin typeface="+mn-lt"/>
                          <a:ea typeface="+mn-ea"/>
                          <a:cs typeface="+mn-cs"/>
                        </a:rPr>
                        <a:t>CableLabs</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CID resolution for 1971 - 1972 - 1983 - 2230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clause 11 reporting CID resolution part1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cxnSp>
        <p:nvCxnSpPr>
          <p:cNvPr id="3" name="直接箭头连接符 2"/>
          <p:cNvCxnSpPr/>
          <p:nvPr/>
        </p:nvCxnSpPr>
        <p:spPr bwMode="auto">
          <a:xfrm>
            <a:off x="2384180" y="2286000"/>
            <a:ext cx="1044820" cy="0"/>
          </a:xfrm>
          <a:prstGeom prst="straightConnector1">
            <a:avLst/>
          </a:prstGeom>
          <a:solidFill>
            <a:schemeClr val="accent1"/>
          </a:solidFill>
          <a:ln w="41275" cap="flat" cmpd="sng" algn="ctr">
            <a:solidFill>
              <a:srgbClr val="FF0000"/>
            </a:solidFill>
            <a:prstDash val="solid"/>
            <a:round/>
            <a:headEnd type="none" w="sm" len="sm"/>
            <a:tailEnd type="triangle"/>
          </a:ln>
          <a:effectLst/>
        </p:spPr>
      </p:cxnSp>
      <p:sp>
        <p:nvSpPr>
          <p:cNvPr id="5" name="文本框 4"/>
          <p:cNvSpPr txBox="1"/>
          <p:nvPr/>
        </p:nvSpPr>
        <p:spPr>
          <a:xfrm>
            <a:off x="2332225" y="2047678"/>
            <a:ext cx="1096775" cy="276999"/>
          </a:xfrm>
          <a:prstGeom prst="rect">
            <a:avLst/>
          </a:prstGeom>
          <a:noFill/>
        </p:spPr>
        <p:txBody>
          <a:bodyPr wrap="none" rtlCol="0">
            <a:spAutoFit/>
          </a:bodyPr>
          <a:lstStyle/>
          <a:p>
            <a:r>
              <a:rPr lang="en-US" altLang="zh-CN" dirty="0" smtClean="0"/>
              <a:t>Before Motion</a:t>
            </a:r>
            <a:endParaRPr lang="zh-CN" altLang="en-US" dirty="0"/>
          </a:p>
        </p:txBody>
      </p:sp>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a:t>
            </a:r>
            <a:r>
              <a:rPr lang="en-US" altLang="en-US" sz="3200" dirty="0">
                <a:solidFill>
                  <a:srgbClr val="0000FF"/>
                </a:solidFill>
                <a:cs typeface="Times New Roman" panose="02020603050405020304" pitchFamily="18" charset="0"/>
              </a:rPr>
              <a:t>15    </a:t>
            </a:r>
            <a:r>
              <a:rPr lang="en-US" altLang="en-US" sz="3200" dirty="0" smtClean="0">
                <a:solidFill>
                  <a:srgbClr val="0000FF"/>
                </a:solidFill>
                <a:cs typeface="Times New Roman" panose="02020603050405020304" pitchFamily="18" charset="0"/>
              </a:rPr>
              <a:t>(PM </a:t>
            </a:r>
            <a:r>
              <a:rPr lang="en-US" altLang="en-US" sz="3200" dirty="0">
                <a:solidFill>
                  <a:srgbClr val="0000FF"/>
                </a:solidFill>
                <a:cs typeface="Times New Roman" panose="02020603050405020304" pitchFamily="18" charset="0"/>
              </a:rPr>
              <a:t>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805229220"/>
              </p:ext>
            </p:extLst>
          </p:nvPr>
        </p:nvGraphicFramePr>
        <p:xfrm>
          <a:off x="3429000" y="1600200"/>
          <a:ext cx="8305801" cy="440025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23/0727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technical comments on D1.0 -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SBP Comments in LB272 -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23/0751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LB272-DMG-CIDs-v4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SBP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Zhanjing</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Bao</a:t>
                      </a:r>
                      <a:r>
                        <a:rPr lang="en-US" altLang="zh-CN" sz="1200" kern="1200" dirty="0" smtClean="0">
                          <a:solidFill>
                            <a:schemeClr val="tx1"/>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SBP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Josh Redmore (</a:t>
                      </a:r>
                      <a:r>
                        <a:rPr lang="en-US" altLang="zh-CN" sz="1200" kern="1200" dirty="0" err="1" smtClean="0">
                          <a:solidFill>
                            <a:schemeClr val="tx1"/>
                          </a:solidFill>
                          <a:latin typeface="+mn-lt"/>
                          <a:ea typeface="+mn-ea"/>
                          <a:cs typeface="+mn-cs"/>
                        </a:rPr>
                        <a:t>CableLabs</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CID resolution for 1971 - 1972 - 1983 - 2230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clause 11 reporting CID resolution part1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technical comments on D1.0 -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6802981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16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3147023842"/>
              </p:ext>
            </p:extLst>
          </p:nvPr>
        </p:nvGraphicFramePr>
        <p:xfrm>
          <a:off x="3429000" y="1600200"/>
          <a:ext cx="8305801" cy="440025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23/0751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LB272-DMG-CIDs-v4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SBP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Zhanjing</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Bao</a:t>
                      </a:r>
                      <a:r>
                        <a:rPr lang="en-US" altLang="zh-CN" sz="1200" kern="1200" dirty="0" smtClean="0">
                          <a:solidFill>
                            <a:schemeClr val="tx1"/>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SBP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Josh Redmore (</a:t>
                      </a:r>
                      <a:r>
                        <a:rPr lang="en-US" altLang="zh-CN" sz="1200" kern="1200" dirty="0" err="1" smtClean="0">
                          <a:solidFill>
                            <a:schemeClr val="tx1"/>
                          </a:solidFill>
                          <a:latin typeface="+mn-lt"/>
                          <a:ea typeface="+mn-ea"/>
                          <a:cs typeface="+mn-cs"/>
                        </a:rPr>
                        <a:t>CableLabs</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CID resolution for 1971 - 1972 - 1983 - 2230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clause 11 reporting CID resolution part1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resolutions-for-Instance-comments-in-LB272-part-3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technical comments on D1.0 -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23/0828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Instance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769771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17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8160307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17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9853683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18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3016582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18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r>
              <a:rPr lang="en-US" altLang="zh-CN" sz="1600" dirty="0" smtClean="0">
                <a:solidFill>
                  <a:srgbClr val="0000FF"/>
                </a:solidFill>
              </a:rPr>
              <a:t>Motion</a:t>
            </a:r>
            <a:r>
              <a:rPr lang="en-US" altLang="zh-CN" sz="1600" dirty="0">
                <a:solidFill>
                  <a:srgbClr val="0000FF"/>
                </a:solidFill>
              </a:rPr>
              <a:t>: July Ad-hoc meeting</a:t>
            </a:r>
            <a:endParaRPr lang="en-US" altLang="en-US" sz="1600" dirty="0">
              <a:solidFill>
                <a:srgbClr val="0000FF"/>
              </a:solidFill>
            </a:endParaRPr>
          </a:p>
          <a:p>
            <a:pPr algn="just"/>
            <a:r>
              <a:rPr lang="en-US" altLang="zh-CN" sz="1600" dirty="0" smtClean="0"/>
              <a:t>Motion (</a:t>
            </a:r>
            <a:r>
              <a:rPr lang="en-US" altLang="zh-CN" sz="1600" dirty="0" smtClean="0">
                <a:solidFill>
                  <a:srgbClr val="0000FF"/>
                </a:solidFill>
              </a:rPr>
              <a:t>XXX-XXX</a:t>
            </a:r>
            <a:r>
              <a:rPr lang="en-US" altLang="zh-CN" sz="1600" dirty="0" smtClean="0"/>
              <a:t>)</a:t>
            </a:r>
            <a:endParaRPr lang="en-US" altLang="en-US" sz="1600" dirty="0" smtClean="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smtClean="0"/>
              <a:t>March Plenary: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mentor.ieee.org/802.11/dcn/23/11-23-0485-00-00bf-ieee-802-11bf-march-2023-plenary-meeting-minutes.docx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March - May: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mentor.ieee.org/802.11/dcn/23/11-23-0536-15-00bf-teleconference-minutes-march-may-2023.docx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algn="just"/>
            <a:r>
              <a:rPr lang="en-US" altLang="zh-CN" sz="2000" dirty="0" smtClean="0"/>
              <a:t>Move</a:t>
            </a:r>
            <a:r>
              <a:rPr lang="en-US" altLang="zh-CN" sz="2000" dirty="0"/>
              <a:t>: Leif Wilhelmsson 	Second: Dongguk Lim</a:t>
            </a:r>
            <a:endParaRPr lang="en-US" altLang="zh-CN" sz="2000" dirty="0" smtClean="0"/>
          </a:p>
          <a:p>
            <a:pPr algn="just"/>
            <a:endParaRPr lang="en-US" altLang="zh-CN" sz="2000" dirty="0" smtClean="0"/>
          </a:p>
          <a:p>
            <a:pPr algn="just"/>
            <a:r>
              <a:rPr lang="en-US" altLang="zh-CN" sz="2000" dirty="0" smtClean="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July Plenary (decide during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764346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r>
              <a:rPr lang="en-US" altLang="zh-CN" sz="1600" b="1" dirty="0">
                <a:cs typeface="Times New Roman" panose="02020603050405020304" pitchFamily="18" charset="0"/>
              </a:rPr>
              <a:t>:</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smtClean="0">
                <a:solidFill>
                  <a:schemeClr val="bg2"/>
                </a:solidFill>
                <a:cs typeface="Times New Roman" panose="02020603050405020304" pitchFamily="18" charset="0"/>
              </a:rPr>
              <a:t>ET</a:t>
            </a:r>
            <a:r>
              <a:rPr lang="en-US" altLang="zh-CN" sz="1100" dirty="0" smtClean="0">
                <a:solidFill>
                  <a:schemeClr val="bg2"/>
                </a:solidFill>
                <a:cs typeface="Times New Roman" panose="02020603050405020304" pitchFamily="18" charset="0"/>
              </a:rPr>
              <a:t> – Too close to March plenary</a:t>
            </a:r>
            <a:endParaRPr lang="en-US" altLang="zh-CN" sz="1100"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23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27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rgbClr val="00B050"/>
                </a:solidFill>
                <a:cs typeface="Times New Roman" panose="02020603050405020304" pitchFamily="18" charset="0"/>
              </a:rPr>
              <a:t>March 	28	(Tuesday),	10</a:t>
            </a:r>
            <a:r>
              <a:rPr lang="zh-CN" altLang="en-US" sz="1100" strike="sngStrike" dirty="0">
                <a:solidFill>
                  <a:srgbClr val="00B050"/>
                </a:solidFill>
                <a:cs typeface="Times New Roman" panose="02020603050405020304" pitchFamily="18" charset="0"/>
              </a:rPr>
              <a:t>：</a:t>
            </a:r>
            <a:r>
              <a:rPr lang="en-US" altLang="zh-CN" sz="1100" strike="sngStrike"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30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FF0000"/>
                </a:solidFill>
                <a:cs typeface="Times New Roman" panose="02020603050405020304" pitchFamily="18" charset="0"/>
              </a:rPr>
              <a:t>--</a:t>
            </a:r>
            <a:r>
              <a:rPr lang="en-US" altLang="zh-CN" sz="1100" dirty="0" smtClean="0">
                <a:solidFill>
                  <a:srgbClr val="FF0000"/>
                </a:solidFill>
                <a:cs typeface="Times New Roman" panose="02020603050405020304" pitchFamily="18" charset="0"/>
              </a:rPr>
              <a:t>CAC</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10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11	(Tuesday),	10</a:t>
            </a:r>
            <a:r>
              <a:rPr lang="zh-CN" altLang="en-US" sz="1100" dirty="0" smtClean="0">
                <a:solidFill>
                  <a:srgbClr val="00B050"/>
                </a:solidFill>
                <a:cs typeface="Times New Roman" panose="02020603050405020304" pitchFamily="18" charset="0"/>
              </a:rPr>
              <a:t>：</a:t>
            </a:r>
            <a:r>
              <a:rPr lang="en-US" altLang="zh-CN" sz="1100" dirty="0" smtClean="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April </a:t>
            </a:r>
            <a:r>
              <a:rPr lang="en-US" altLang="zh-CN" sz="1100" dirty="0">
                <a:solidFill>
                  <a:srgbClr val="00B0F0"/>
                </a:solidFill>
                <a:cs typeface="Times New Roman" panose="02020603050405020304" pitchFamily="18" charset="0"/>
              </a:rPr>
              <a:t>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17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a:t>
            </a:r>
            <a:r>
              <a:rPr lang="en-US" altLang="zh-CN" sz="1100" dirty="0">
                <a:solidFill>
                  <a:srgbClr val="00B050"/>
                </a:solidFill>
                <a:cs typeface="Times New Roman" panose="02020603050405020304" pitchFamily="18" charset="0"/>
              </a:rPr>
              <a:t>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27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8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May </a:t>
            </a:r>
            <a:r>
              <a:rPr lang="en-US" altLang="zh-CN" sz="1100" dirty="0">
                <a:solidFill>
                  <a:srgbClr val="00B050"/>
                </a:solidFill>
                <a:cs typeface="Times New Roman" panose="02020603050405020304" pitchFamily="18" charset="0"/>
              </a:rPr>
              <a:t>	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11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May Interim 2023 (May 14-19)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70C0"/>
                </a:solidFill>
                <a:cs typeface="Times New Roman" panose="02020603050405020304" pitchFamily="18" charset="0"/>
              </a:rPr>
              <a:t>May </a:t>
            </a:r>
            <a:r>
              <a:rPr lang="en-US" altLang="zh-CN" sz="1200" dirty="0">
                <a:solidFill>
                  <a:srgbClr val="0070C0"/>
                </a:solidFill>
                <a:cs typeface="Times New Roman" panose="02020603050405020304" pitchFamily="18" charset="0"/>
              </a:rPr>
              <a:t>15    (</a:t>
            </a:r>
            <a:r>
              <a:rPr lang="en-US" altLang="zh-CN" dirty="0">
                <a:solidFill>
                  <a:srgbClr val="0070C0"/>
                </a:solidFill>
                <a:cs typeface="Times New Roman" panose="02020603050405020304" pitchFamily="18" charset="0"/>
              </a:rPr>
              <a:t>Monday PM 2</a:t>
            </a:r>
            <a:r>
              <a:rPr lang="en-US" altLang="zh-CN" sz="1200" dirty="0" smtClean="0">
                <a:solidFill>
                  <a:srgbClr val="0070C0"/>
                </a:solidFill>
                <a:cs typeface="Times New Roman" panose="02020603050405020304" pitchFamily="18" charset="0"/>
              </a:rPr>
              <a:t>), </a:t>
            </a:r>
            <a:r>
              <a:rPr lang="en-US" altLang="zh-CN" sz="1200" dirty="0">
                <a:solidFill>
                  <a:srgbClr val="0070C0"/>
                </a:solidFill>
                <a:cs typeface="Times New Roman" panose="02020603050405020304" pitchFamily="18" charset="0"/>
              </a:rPr>
              <a:t>	 </a:t>
            </a:r>
            <a:r>
              <a:rPr lang="en-US" altLang="zh-CN" sz="1200" dirty="0" smtClean="0">
                <a:solidFill>
                  <a:srgbClr val="0070C0"/>
                </a:solidFill>
                <a:cs typeface="Times New Roman" panose="02020603050405020304" pitchFamily="18" charset="0"/>
              </a:rPr>
              <a:t>	16:00-18:00 </a:t>
            </a:r>
            <a:r>
              <a:rPr lang="en-US" altLang="zh-CN" sz="1200" dirty="0">
                <a:solidFill>
                  <a:srgbClr val="0070C0"/>
                </a:solidFill>
                <a:cs typeface="Times New Roman" panose="02020603050405020304" pitchFamily="18" charset="0"/>
              </a:rPr>
              <a:t>Orlando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16    (Tuesday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Orlando </a:t>
            </a:r>
            <a:r>
              <a:rPr lang="en-US" altLang="zh-CN" sz="1200" dirty="0">
                <a:solidFill>
                  <a:srgbClr val="00B05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17    (Wednesday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May </a:t>
            </a:r>
            <a:r>
              <a:rPr lang="en-US" altLang="zh-CN" dirty="0">
                <a:solidFill>
                  <a:srgbClr val="00B0F0"/>
                </a:solidFill>
                <a:ea typeface="宋体" panose="02010600030101010101" pitchFamily="2" charset="-122"/>
              </a:rPr>
              <a:t>17    (Wednesday AM 2),</a:t>
            </a:r>
            <a:r>
              <a:rPr lang="en-US" altLang="zh-CN" sz="1200" dirty="0">
                <a:solidFill>
                  <a:srgbClr val="00B0F0"/>
                </a:solidFill>
                <a:ea typeface="宋体" panose="02010600030101010101" pitchFamily="2" charset="-122"/>
              </a:rPr>
              <a:t>		</a:t>
            </a:r>
            <a:r>
              <a:rPr lang="en-US" altLang="zh-CN" sz="1200" dirty="0" smtClean="0">
                <a:solidFill>
                  <a:srgbClr val="00B0F0"/>
                </a:solidFill>
                <a:ea typeface="宋体" panose="02010600030101010101" pitchFamily="2" charset="-122"/>
              </a:rPr>
              <a:t>10:30-12:30 </a:t>
            </a:r>
            <a:r>
              <a:rPr lang="en-US" altLang="zh-CN" sz="1200" dirty="0">
                <a:solidFill>
                  <a:srgbClr val="00B0F0"/>
                </a:solidFill>
                <a:ea typeface="宋体" panose="02010600030101010101" pitchFamily="2" charset="-122"/>
              </a:rPr>
              <a:t>Orlando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18    (Thursday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May 18    (</a:t>
            </a:r>
            <a:r>
              <a:rPr lang="en-US" altLang="zh-CN" dirty="0">
                <a:solidFill>
                  <a:srgbClr val="00B0F0"/>
                </a:solidFill>
                <a:cs typeface="Times New Roman" panose="02020603050405020304" pitchFamily="18" charset="0"/>
              </a:rPr>
              <a:t>Thursday AM 2</a:t>
            </a:r>
            <a:r>
              <a:rPr lang="en-US" altLang="zh-CN" sz="1200" dirty="0">
                <a:solidFill>
                  <a:srgbClr val="00B0F0"/>
                </a:solidFill>
                <a:cs typeface="Times New Roman" panose="02020603050405020304" pitchFamily="18" charset="0"/>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cs typeface="Times New Roman" panose="02020603050405020304" pitchFamily="18" charset="0"/>
              </a:rPr>
              <a:t> </a:t>
            </a:r>
            <a:r>
              <a:rPr lang="en-US" altLang="zh-CN" sz="1200" dirty="0">
                <a:solidFill>
                  <a:srgbClr val="00B0F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a:t>
            </a:r>
            <a:r>
              <a:rPr lang="en-US" altLang="zh-CN" sz="900" dirty="0" smtClean="0">
                <a:solidFill>
                  <a:srgbClr val="0000FF"/>
                </a:solidFill>
                <a:cs typeface="Times New Roman" panose="02020603050405020304" pitchFamily="18" charset="0"/>
              </a:rPr>
              <a:t>3, </a:t>
            </a:r>
            <a:r>
              <a:rPr lang="en-US" altLang="zh-CN" sz="900" dirty="0">
                <a:solidFill>
                  <a:srgbClr val="0000FF"/>
                </a:solidFill>
                <a:cs typeface="Times New Roman" panose="02020603050405020304" pitchFamily="18" charset="0"/>
              </a:rPr>
              <a:t>and May </a:t>
            </a:r>
            <a:r>
              <a:rPr lang="en-US" altLang="zh-CN" sz="900" dirty="0" smtClean="0">
                <a:solidFill>
                  <a:srgbClr val="0000FF"/>
                </a:solidFill>
                <a:cs typeface="Times New Roman" panose="02020603050405020304" pitchFamily="18" charset="0"/>
              </a:rPr>
              <a:t>8,</a:t>
            </a:r>
            <a:r>
              <a:rPr lang="zh-CN" altLang="en-US" sz="900" dirty="0" smtClean="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04615"/>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Orlando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20:30-22:30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42852271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8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29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July 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11    (Tuesday PM 2),</a:t>
            </a:r>
            <a:r>
              <a:rPr lang="en-US" altLang="zh-CN" sz="1200" dirty="0">
                <a:solidFill>
                  <a:srgbClr val="0070C0"/>
                </a:solidFill>
                <a:cs typeface="Times New Roman" panose="02020603050405020304" pitchFamily="18" charset="0"/>
              </a:rPr>
              <a:t>		</a:t>
            </a:r>
            <a:r>
              <a:rPr lang="en-US" altLang="zh-CN" dirty="0">
                <a:solidFill>
                  <a:srgbClr val="0070C0"/>
                </a:solidFill>
                <a:cs typeface="Times New Roman" panose="02020603050405020304" pitchFamily="18" charset="0"/>
              </a:rPr>
              <a:t>16:00-18:00 Berlin </a:t>
            </a:r>
            <a:r>
              <a:rPr lang="en-US" altLang="zh-CN" sz="1200" dirty="0">
                <a:solidFill>
                  <a:srgbClr val="0070C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ea typeface="宋体" panose="02010600030101010101" pitchFamily="2" charset="-122"/>
              </a:rPr>
              <a:t> </a:t>
            </a:r>
            <a:r>
              <a:rPr lang="en-US" altLang="zh-CN" dirty="0">
                <a:solidFill>
                  <a:srgbClr val="0070C0"/>
                </a:solidFill>
                <a:ea typeface="宋体" panose="02010600030101010101" pitchFamily="2" charset="-122"/>
              </a:rPr>
              <a:t>12    (Wednesday PM 2),</a:t>
            </a:r>
            <a:r>
              <a:rPr lang="en-US" altLang="zh-CN" sz="1200" dirty="0">
                <a:solidFill>
                  <a:srgbClr val="0070C0"/>
                </a:solidFill>
                <a:ea typeface="宋体" panose="02010600030101010101" pitchFamily="2" charset="-122"/>
              </a:rPr>
              <a:t>		16:00-18:00 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3, and May 8,</a:t>
            </a:r>
            <a:r>
              <a:rPr lang="zh-CN" altLang="en-US" sz="900" dirty="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62400"/>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1031379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May 15    (Monday PM 2), 	 	16:00-18:00 Orlando time</a:t>
            </a: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16    (Tuesday AM 1),		08:00-10:00 Orlando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17    (Wednesday AM 1),		08:00-10:00 Orlando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17    (Wednesday AM 2),		10:30-12:30 Orlando time </a:t>
            </a:r>
          </a:p>
          <a:p>
            <a:pPr marL="400050" lvl="2" indent="0" algn="just">
              <a:spcBef>
                <a:spcPct val="0"/>
              </a:spcBef>
              <a:spcAft>
                <a:spcPts val="0"/>
              </a:spcAft>
              <a:buNone/>
              <a:defRPr/>
            </a:pPr>
            <a:endParaRPr lang="en-US" altLang="zh-CN"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18    (Thursday AM 1),		08:00-10:00 Orlando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May 18    (Thursday AM 2),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Orlando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March 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39.4777</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514/1302,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7"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2168961067"/>
              </p:ext>
            </p:extLst>
          </p:nvPr>
        </p:nvGraphicFramePr>
        <p:xfrm>
          <a:off x="6705600" y="2895600"/>
          <a:ext cx="5029200" cy="3429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表格 2"/>
          <p:cNvGraphicFramePr>
            <a:graphicFrameLocks noGrp="1"/>
          </p:cNvGraphicFramePr>
          <p:nvPr>
            <p:extLst>
              <p:ext uri="{D42A27DB-BD31-4B8C-83A1-F6EECF244321}">
                <p14:modId xmlns:p14="http://schemas.microsoft.com/office/powerpoint/2010/main" val="4224648769"/>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effectLst/>
                          <a:latin typeface="Calibri" panose="020F0502020204030204" pitchFamily="34" charset="0"/>
                          <a:ea typeface="宋体" panose="02010600030101010101" pitchFamily="2" charset="-122"/>
                        </a:rPr>
                        <a:t>228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175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199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240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274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514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0.184331797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0.2104455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0.394777</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60786049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3548508270"/>
              </p:ext>
            </p:extLst>
          </p:nvPr>
        </p:nvGraphicFramePr>
        <p:xfrm>
          <a:off x="1917834" y="685800"/>
          <a:ext cx="8356332" cy="5760720"/>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1419395"/>
                <a:gridCol w="1482107"/>
              </a:tblGrid>
              <a:tr h="140368">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May interim</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Anirud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Assaf</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Atsushi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a:solidFill>
                            <a:schemeClr val="tx1"/>
                          </a:solidFill>
                          <a:effectLst/>
                          <a:latin typeface="Calibri" panose="020F0502020204030204" pitchFamily="34" charset="0"/>
                          <a:ea typeface="宋体" panose="02010600030101010101" pitchFamily="2" charset="-122"/>
                        </a:rPr>
                        <a:t>7</a:t>
                      </a:r>
                      <a:endParaRPr lang="zh-CN" sz="105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Chaoming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Cheng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76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Chris</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Claudio (E)</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206</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rgbClr val="FF0000"/>
                          </a:solidFill>
                          <a:effectLst/>
                          <a:latin typeface="Calibri" panose="020F0502020204030204" pitchFamily="34" charset="0"/>
                          <a:ea typeface="宋体" panose="02010600030101010101" pitchFamily="2" charset="-122"/>
                        </a:rPr>
                        <a:t>20</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Claudio (T)</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3</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14</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Dibakar</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54</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Mahmoud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39</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42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Mengshi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16</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Naren</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100</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25</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Osama</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Pei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Du</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20</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Yang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17</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smtClean="0">
                          <a:effectLst/>
                          <a:latin typeface="Calibri" panose="020F0502020204030204" pitchFamily="34" charset="0"/>
                          <a:ea typeface="宋体" panose="02010600030101010101" pitchFamily="2" charset="-122"/>
                        </a:rPr>
                        <a:t>Steph</a:t>
                      </a:r>
                      <a:r>
                        <a:rPr lang="en-US" altLang="zh-CN" sz="1050" dirty="0" smtClean="0">
                          <a:effectLst/>
                          <a:latin typeface="Calibri" panose="020F0502020204030204" pitchFamily="34" charset="0"/>
                          <a:ea typeface="宋体" panose="02010600030101010101" pitchFamily="2" charset="-122"/>
                        </a:rPr>
                        <a:t>an</a:t>
                      </a:r>
                      <a:r>
                        <a:rPr lang="en-US" sz="1050" dirty="0" smtClean="0">
                          <a:effectLst/>
                          <a:latin typeface="Calibri" panose="020F0502020204030204" pitchFamily="34" charset="0"/>
                          <a:ea typeface="宋体" panose="02010600030101010101" pitchFamily="2" charset="-122"/>
                        </a:rPr>
                        <a:t> </a:t>
                      </a:r>
                      <a:r>
                        <a:rPr lang="en-US" sz="1050" dirty="0">
                          <a:effectLst/>
                          <a:latin typeface="Calibri" panose="020F0502020204030204" pitchFamily="34" charset="0"/>
                          <a:ea typeface="宋体" panose="02010600030101010101" pitchFamily="2" charset="-122"/>
                        </a:rPr>
                        <a:t>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10</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14</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Xiandong</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Zhanjing</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rgbClr val="FF0000"/>
                          </a:solidFill>
                          <a:effectLst/>
                          <a:latin typeface="Calibri" panose="020F0502020204030204" pitchFamily="34" charset="0"/>
                          <a:ea typeface="宋体" panose="02010600030101010101" pitchFamily="2" charset="-122"/>
                        </a:rPr>
                        <a:t>Zhuqing</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Zinan</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15</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dirty="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solidFill>
                          <a:schemeClr val="tx1"/>
                        </a:solidFill>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strike="noStrike" dirty="0" smtClean="0">
                          <a:solidFill>
                            <a:srgbClr val="0000FF"/>
                          </a:solidFill>
                          <a:effectLst/>
                          <a:latin typeface="Calibri" panose="020F0502020204030204" pitchFamily="34" charset="0"/>
                          <a:ea typeface="宋体" panose="02010600030101010101" pitchFamily="2" charset="-122"/>
                        </a:rPr>
                        <a:t>967</a:t>
                      </a:r>
                      <a:endParaRPr lang="zh-CN" sz="105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0000FF"/>
                          </a:solidFill>
                          <a:effectLst/>
                          <a:latin typeface="Calibri" panose="020F0502020204030204" pitchFamily="34" charset="0"/>
                          <a:ea typeface="宋体" panose="02010600030101010101" pitchFamily="2" charset="-122"/>
                        </a:rPr>
                        <a:t>335</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0.184331797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0.2104455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0.3947773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8618343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ea typeface="宋体" panose="02010600030101010101" pitchFamily="2" charset="-122"/>
              </a:rPr>
              <a:t>May 15    (Monday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3387831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6139899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37376807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54536964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304099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23/0538r2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867475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229245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69679011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353630051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3057005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12985474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0848852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5204266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821891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0738249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58497834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588638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altLang="zh-CN" dirty="0">
                <a:solidFill>
                  <a:srgbClr val="0000FF"/>
                </a:solidFill>
              </a:rPr>
              <a:t>May</a:t>
            </a:r>
            <a:r>
              <a:rPr lang="en-US" altLang="zh-CN" dirty="0"/>
              <a:t> IEEE 802 wireless </a:t>
            </a:r>
            <a:r>
              <a:rPr lang="en-US" altLang="zh-CN" dirty="0">
                <a:solidFill>
                  <a:srgbClr val="0000FF"/>
                </a:solidFill>
              </a:rPr>
              <a:t>interim</a:t>
            </a:r>
            <a:r>
              <a:rPr lang="en-US" altLang="zh-CN" dirty="0"/>
              <a:t> 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altLang="zh-CN" dirty="0"/>
              <a:t>This meeting is part of the </a:t>
            </a:r>
            <a:r>
              <a:rPr lang="en-US" altLang="zh-CN" dirty="0">
                <a:solidFill>
                  <a:srgbClr val="0000FF"/>
                </a:solidFill>
              </a:rPr>
              <a:t>May</a:t>
            </a:r>
            <a:r>
              <a:rPr lang="en-US" altLang="zh-CN" dirty="0"/>
              <a:t> IEEE 802 wireless </a:t>
            </a:r>
            <a:r>
              <a:rPr lang="en-US" altLang="zh-CN" dirty="0">
                <a:solidFill>
                  <a:srgbClr val="0000FF"/>
                </a:solidFill>
              </a:rPr>
              <a:t>interim</a:t>
            </a:r>
            <a:r>
              <a:rPr lang="en-US" altLang="zh-CN" dirty="0"/>
              <a:t> session</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You must pay the registration fee whether attending in-person or remotely</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have not already done so, you can register here: </a:t>
            </a:r>
            <a:r>
              <a:rPr lang="en-US" altLang="zh-CN" dirty="0">
                <a:hlinkClick r:id="rId2"/>
              </a:rPr>
              <a:t>https://web.cvent.com/event/c8c74da9-42ef-4650-bbf6-d33d40c6bedc/summary</a:t>
            </a:r>
            <a:endParaRPr lang="en-US" altLang="zh-CN" dirty="0"/>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do not intend to register for this session you must leave this meeting and, if you have logged attendance on IMAT, email the 802.11 chair or vice chairs to have your attendance cancelled</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Tree>
    <p:extLst>
      <p:ext uri="{BB962C8B-B14F-4D97-AF65-F5344CB8AC3E}">
        <p14:creationId xmlns:p14="http://schemas.microsoft.com/office/powerpoint/2010/main" val="82727912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6004871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2361114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11-23/0529r1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3536021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8433009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a:t>
            </a:r>
            <a:r>
              <a:rPr lang="pt-BR" altLang="zh-CN" sz="1600" dirty="0" smtClean="0"/>
              <a:t>2152 </a:t>
            </a:r>
            <a:r>
              <a:rPr lang="pt-BR" altLang="zh-CN" sz="1600" dirty="0"/>
              <a:t>2153 </a:t>
            </a:r>
            <a:r>
              <a:rPr lang="pt-BR" altLang="zh-CN" sz="1600" dirty="0" smtClean="0"/>
              <a:t>2252</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11-23/0642r4 </a:t>
            </a:r>
            <a:r>
              <a:rPr lang="en-US" altLang="zh-CN" sz="1600" dirty="0"/>
              <a:t>‘Resolutions for Instance Comments in LB272 - Part  2: TB sensing measurement instance</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11-23/0642r4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84309240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a:t>
            </a:r>
            <a:r>
              <a:rPr lang="en-US" altLang="zh-CN" sz="1600" dirty="0" smtClean="0"/>
              <a:t>1715</a:t>
            </a:r>
          </a:p>
          <a:p>
            <a:pPr lvl="1" algn="just">
              <a:buFont typeface="Arial" panose="020B0604020202020204" pitchFamily="34" charset="0"/>
              <a:buChar char="–"/>
              <a:defRPr/>
            </a:pPr>
            <a:r>
              <a:rPr lang="en-US" altLang="zh-CN" sz="1600" dirty="0" smtClean="0"/>
              <a:t>as </a:t>
            </a:r>
            <a:r>
              <a:rPr lang="en-US" altLang="zh-CN" sz="1600" dirty="0"/>
              <a:t>specified in 11-23/0624r1</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1528475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50"/>
                </a:solidFill>
                <a:cs typeface="Times New Roman" panose="02020603050405020304" pitchFamily="18" charset="0"/>
              </a:rPr>
              <a:t>May 17    (Wednesday AM 1</a:t>
            </a:r>
            <a:r>
              <a:rPr lang="en-US" altLang="zh-CN" sz="4000" dirty="0" smtClean="0">
                <a:solidFill>
                  <a:srgbClr val="00B05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5504036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cs typeface="Times New Roman" panose="02020603050405020304" pitchFamily="18" charset="0"/>
              </a:rPr>
              <a:t>May 18    (Thursday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12985911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6586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a:t>
            </a:r>
            <a:endParaRPr lang="en-US" altLang="zh-CN" sz="2400" b="1" dirty="0" smtClean="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smtClean="0"/>
              <a:t>Ericsson Office: Lund, Sweden</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Meeting room: 18 seats </a:t>
            </a:r>
            <a:r>
              <a:rPr lang="en-US" altLang="zh-CN" strike="sngStrike" dirty="0" smtClean="0">
                <a:solidFill>
                  <a:schemeClr val="bg1">
                    <a:lumMod val="50000"/>
                  </a:schemeClr>
                </a:solidFill>
              </a:rPr>
              <a:t>, or 45 seats</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Traffic: Flying in to Copenhagen airport, then 40 minutes by train to Lund</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Hotel: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Ericsson (Leif</a:t>
            </a:r>
            <a:r>
              <a:rPr lang="en-US" altLang="zh-CN" sz="1800" dirty="0" smtClean="0"/>
              <a:t>) will cover</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strike="sngStrike" dirty="0">
                <a:solidFill>
                  <a:schemeClr val="bg1">
                    <a:lumMod val="50000"/>
                  </a:schemeClr>
                </a:solidFill>
              </a:rPr>
              <a:t>2 days? Thursday-Friday? -- July 6, 7</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3 </a:t>
            </a:r>
            <a:r>
              <a:rPr lang="en-US" altLang="zh-CN" sz="1800" dirty="0" smtClean="0"/>
              <a:t>days </a:t>
            </a:r>
            <a:r>
              <a:rPr lang="en-US" altLang="zh-CN" sz="1800" dirty="0"/>
              <a:t>(</a:t>
            </a:r>
            <a:r>
              <a:rPr lang="en-US" altLang="zh-CN" sz="1800" dirty="0" smtClean="0"/>
              <a:t>Thursday- Saturday -- </a:t>
            </a:r>
            <a:r>
              <a:rPr lang="en-US" altLang="zh-CN" sz="1800" dirty="0"/>
              <a:t>July 6, 7, </a:t>
            </a:r>
            <a:r>
              <a:rPr lang="en-US" altLang="zh-CN" sz="1800" dirty="0" smtClean="0"/>
              <a:t>8)</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Mix-mode meeting</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a:t>
            </a:r>
            <a:r>
              <a:rPr lang="en-US" altLang="zh-CN" sz="1400" dirty="0" smtClean="0">
                <a:solidFill>
                  <a:srgbClr val="0000FF"/>
                </a:solidFill>
              </a:rPr>
              <a:t>May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283295543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a:t>
            </a:r>
            <a:r>
              <a:rPr lang="en-US" altLang="zh-CN" sz="1800" b="1" kern="0" dirty="0" smtClean="0">
                <a:solidFill>
                  <a:srgbClr val="0000FF"/>
                </a:solidFill>
              </a:rPr>
              <a:t>2 or 3 </a:t>
            </a:r>
            <a:r>
              <a:rPr lang="en-US" altLang="zh-CN" sz="1800" b="1" kern="0" dirty="0" smtClean="0"/>
              <a:t>days ad-hoc </a:t>
            </a:r>
            <a:r>
              <a:rPr lang="en-US" altLang="zh-CN" sz="1800" b="1" kern="0" dirty="0"/>
              <a:t>meeting </a:t>
            </a:r>
            <a:r>
              <a:rPr lang="en-US" altLang="zh-CN" sz="1800" b="1" kern="0" dirty="0" smtClean="0"/>
              <a:t>during </a:t>
            </a:r>
            <a:r>
              <a:rPr lang="en-US" altLang="zh-CN" sz="1800" b="1" kern="0" dirty="0" smtClean="0">
                <a:solidFill>
                  <a:srgbClr val="0000FF"/>
                </a:solidFill>
              </a:rPr>
              <a:t>July 6, 7</a:t>
            </a:r>
            <a:r>
              <a:rPr lang="zh-CN" altLang="en-US" sz="1800" b="1" kern="0" dirty="0">
                <a:solidFill>
                  <a:srgbClr val="0000FF"/>
                </a:solidFill>
              </a:rPr>
              <a:t> </a:t>
            </a:r>
            <a:r>
              <a:rPr lang="en-US" altLang="zh-CN" sz="1800" b="1" kern="0" dirty="0" smtClean="0">
                <a:solidFill>
                  <a:srgbClr val="0000FF"/>
                </a:solidFill>
              </a:rPr>
              <a:t>(8)</a:t>
            </a:r>
            <a:r>
              <a:rPr lang="en-US" altLang="zh-CN" sz="1800" b="1" kern="0" dirty="0" smtClean="0"/>
              <a:t>, 2023, </a:t>
            </a:r>
            <a:r>
              <a:rPr lang="en-US" altLang="zh-CN" sz="1800" b="1" kern="0" dirty="0" smtClean="0">
                <a:solidFill>
                  <a:srgbClr val="0000FF"/>
                </a:solidFill>
              </a:rPr>
              <a:t>in the </a:t>
            </a:r>
            <a:r>
              <a:rPr lang="en-US" altLang="zh-CN" sz="1800" b="1" kern="0" dirty="0">
                <a:solidFill>
                  <a:srgbClr val="0000FF"/>
                </a:solidFill>
              </a:rPr>
              <a:t>Ericsson </a:t>
            </a:r>
            <a:r>
              <a:rPr lang="en-US" altLang="zh-CN" sz="1800" b="1" kern="0" dirty="0" smtClean="0">
                <a:solidFill>
                  <a:srgbClr val="0000FF"/>
                </a:solidFill>
              </a:rPr>
              <a:t>Office, </a:t>
            </a:r>
            <a:r>
              <a:rPr lang="en-US" altLang="zh-CN" sz="1800" b="1" kern="0" dirty="0">
                <a:solidFill>
                  <a:srgbClr val="0000FF"/>
                </a:solidFill>
              </a:rPr>
              <a:t>Lund, </a:t>
            </a:r>
            <a:r>
              <a:rPr lang="en-US" altLang="zh-CN" sz="1800" b="1" kern="0" dirty="0" smtClean="0">
                <a:solidFill>
                  <a:srgbClr val="0000FF"/>
                </a:solidFill>
              </a:rPr>
              <a:t>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-- 8</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-- 11</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-- 2</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-- 4</a:t>
            </a: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dirty="0" smtClean="0"/>
          </a:p>
          <a:p>
            <a:pPr lvl="1" algn="just">
              <a:buFont typeface="Arial" panose="020B0604020202020204" pitchFamily="34" charset="0"/>
              <a:buChar char="–"/>
              <a:defRPr/>
            </a:pPr>
            <a:r>
              <a:rPr lang="en-US" altLang="zh-CN" sz="1400" dirty="0" smtClean="0"/>
              <a:t>Note: the SP was run on April 13</a:t>
            </a:r>
            <a:endParaRPr lang="en-US" altLang="en-US" sz="1400" dirty="0">
              <a:solidFill>
                <a:schemeClr val="tx2"/>
              </a:solidFill>
            </a:endParaRPr>
          </a:p>
          <a:p>
            <a:pPr lvl="1" algn="just">
              <a:buFont typeface="Arial" panose="020B0604020202020204" pitchFamily="34" charset="0"/>
              <a:buChar char="–"/>
              <a:defRPr/>
            </a:pPr>
            <a:endParaRPr lang="en-US" altLang="zh-CN" sz="1050" b="1" kern="0" dirty="0"/>
          </a:p>
        </p:txBody>
      </p:sp>
    </p:spTree>
    <p:extLst>
      <p:ext uri="{BB962C8B-B14F-4D97-AF65-F5344CB8AC3E}">
        <p14:creationId xmlns:p14="http://schemas.microsoft.com/office/powerpoint/2010/main" val="23187538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a:t>
            </a:r>
            <a:r>
              <a:rPr lang="en-US" altLang="zh-CN" sz="1800" b="1" kern="0" dirty="0" smtClean="0">
                <a:solidFill>
                  <a:srgbClr val="0000FF"/>
                </a:solidFill>
              </a:rPr>
              <a:t>3 </a:t>
            </a:r>
            <a:r>
              <a:rPr lang="en-US" altLang="zh-CN" sz="1800" b="1" kern="0" dirty="0" smtClean="0"/>
              <a:t>days ad-hoc </a:t>
            </a:r>
            <a:r>
              <a:rPr lang="en-US" altLang="zh-CN" sz="1800" b="1" kern="0" dirty="0"/>
              <a:t>meeting </a:t>
            </a:r>
            <a:r>
              <a:rPr lang="en-US" altLang="zh-CN" sz="1800" b="1" kern="0" dirty="0" smtClean="0"/>
              <a:t>during </a:t>
            </a:r>
            <a:r>
              <a:rPr lang="en-US" altLang="zh-CN" sz="1800" b="1" kern="0" dirty="0" smtClean="0">
                <a:solidFill>
                  <a:srgbClr val="0000FF"/>
                </a:solidFill>
              </a:rPr>
              <a:t>July 6, 7, 8</a:t>
            </a:r>
            <a:r>
              <a:rPr lang="en-US" altLang="zh-CN" sz="1800" b="1" kern="0" dirty="0" smtClean="0"/>
              <a:t>, 2023, </a:t>
            </a:r>
            <a:r>
              <a:rPr lang="en-US" altLang="zh-CN" sz="1800" b="1" kern="0" dirty="0" smtClean="0">
                <a:solidFill>
                  <a:srgbClr val="0000FF"/>
                </a:solidFill>
              </a:rPr>
              <a:t>in the </a:t>
            </a:r>
            <a:r>
              <a:rPr lang="en-US" altLang="zh-CN" sz="1800" b="1" kern="0" dirty="0">
                <a:solidFill>
                  <a:srgbClr val="0000FF"/>
                </a:solidFill>
              </a:rPr>
              <a:t>Ericsson </a:t>
            </a:r>
            <a:r>
              <a:rPr lang="en-US" altLang="zh-CN" sz="1800" b="1" kern="0" dirty="0" smtClean="0">
                <a:solidFill>
                  <a:srgbClr val="0000FF"/>
                </a:solidFill>
              </a:rPr>
              <a:t>Office, </a:t>
            </a:r>
            <a:r>
              <a:rPr lang="en-US" altLang="zh-CN" sz="1800" b="1" kern="0" dirty="0">
                <a:solidFill>
                  <a:srgbClr val="0000FF"/>
                </a:solidFill>
              </a:rPr>
              <a:t>Lund, </a:t>
            </a:r>
            <a:r>
              <a:rPr lang="en-US" altLang="zh-CN" sz="1800" b="1" kern="0" dirty="0" smtClean="0">
                <a:solidFill>
                  <a:srgbClr val="0000FF"/>
                </a:solidFill>
              </a:rPr>
              <a:t>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 </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a:t>
            </a: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dirty="0" smtClean="0"/>
          </a:p>
          <a:p>
            <a:pPr lvl="1" algn="just">
              <a:buFont typeface="Arial" panose="020B0604020202020204" pitchFamily="34" charset="0"/>
              <a:buChar char="–"/>
              <a:defRPr/>
            </a:pPr>
            <a:r>
              <a:rPr lang="en-US" altLang="zh-CN" sz="1400" dirty="0" smtClean="0"/>
              <a:t>Note: the SP was run on </a:t>
            </a:r>
            <a:r>
              <a:rPr lang="en-US" altLang="zh-CN" sz="1400" dirty="0" smtClean="0">
                <a:solidFill>
                  <a:srgbClr val="FF0000"/>
                </a:solidFill>
              </a:rPr>
              <a:t>May 18 (</a:t>
            </a:r>
            <a:r>
              <a:rPr lang="en-US" altLang="zh-CN" sz="1400" dirty="0">
                <a:solidFill>
                  <a:srgbClr val="FF0000"/>
                </a:solidFill>
              </a:rPr>
              <a:t>Thursday AM </a:t>
            </a:r>
            <a:r>
              <a:rPr lang="en-US" altLang="zh-CN" sz="1400" dirty="0" smtClean="0">
                <a:solidFill>
                  <a:srgbClr val="FF0000"/>
                </a:solidFill>
              </a:rPr>
              <a:t>2)</a:t>
            </a:r>
            <a:r>
              <a:rPr lang="en-US" altLang="zh-CN" sz="1400" dirty="0" smtClean="0"/>
              <a:t>?</a:t>
            </a:r>
            <a:endParaRPr lang="en-US" altLang="en-US" sz="1400" dirty="0">
              <a:solidFill>
                <a:schemeClr val="tx2"/>
              </a:solidFill>
            </a:endParaRPr>
          </a:p>
          <a:p>
            <a:pPr lvl="1" algn="just">
              <a:buFont typeface="Arial" panose="020B0604020202020204" pitchFamily="34" charset="0"/>
              <a:buChar char="–"/>
              <a:defRPr/>
            </a:pPr>
            <a:endParaRPr lang="en-US" altLang="zh-CN" sz="1050" b="1" kern="0" dirty="0"/>
          </a:p>
        </p:txBody>
      </p:sp>
    </p:spTree>
    <p:extLst>
      <p:ext uri="{BB962C8B-B14F-4D97-AF65-F5344CB8AC3E}">
        <p14:creationId xmlns:p14="http://schemas.microsoft.com/office/powerpoint/2010/main" val="385004626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Result: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293477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137296</TotalTime>
  <Words>5512</Words>
  <Application>Microsoft Office PowerPoint</Application>
  <PresentationFormat>宽屏</PresentationFormat>
  <Paragraphs>1554</Paragraphs>
  <Slides>63</Slides>
  <Notes>62</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63</vt:i4>
      </vt:variant>
    </vt:vector>
  </HeadingPairs>
  <TitlesOfParts>
    <vt:vector size="74"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May Interim 2023</vt:lpstr>
      <vt:lpstr>IEEE 802.11 Task Group bf WLAN Sensing </vt:lpstr>
      <vt:lpstr>PowerPoint 演示文稿</vt:lpstr>
      <vt:lpstr>PowerPoint 演示文稿</vt:lpstr>
      <vt:lpstr>Registration for the May IEEE 802 wireless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5783</cp:revision>
  <cp:lastPrinted>2014-11-04T15:04:57Z</cp:lastPrinted>
  <dcterms:created xsi:type="dcterms:W3CDTF">2007-04-17T18:10:23Z</dcterms:created>
  <dcterms:modified xsi:type="dcterms:W3CDTF">2023-05-15T22:05:44Z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(3)cFkPalshdE0Sier/duhz9F3SGzXRJ/NsdfxINKsuREs4BaNV2efwFf4OEdSM6E67YFCWEpDt
Z7oUqnJOAN7nW5fstpgxa5U0uFESKtOx8TYjzwJfrYYrWokeSCFiXRsJleQ10bbt2TSampUU
i//I+TqAkIi4JVf7mlXvgTc71D9UwyIvA7GXXo0en+0Q0NOpzGhZA3Pywx1rF3y3NXGzOE+e
vn8jvt4OZpzGJEGMPJ</vt:lpwstr>
  </property>
  <property fmtid="{D5CDD505-2E9C-101B-9397-08002B2CF9AE}" pid="27" name="_2015_ms_pID_7253431">
    <vt:lpwstr>r4qgn6NxwreK4zFwvdq3Q7tB0YCZzlVaL6OntnRY3QEtmj2R1fCikh
OLhF57iOiK/XtiPsusdEKLZZ7FPvwGMEUzjwtT7Ffp66VLNn9OS2uy8w7feQ+wRNqzO4ad4H
5losJkdw5zMN6YQgKsTp/A30KAYbz/DD/d6p8+qRCBpM7UgS+MJav5LXKIfbQoWIoszCHSU6
zgDEofO002F3cZGinYjXvrTsEIpg71AGUWyd</vt:lpwstr>
  </property>
  <property fmtid="{D5CDD505-2E9C-101B-9397-08002B2CF9AE}" pid="28" name="_2015_ms_pID_7253432">
    <vt:lpwstr>oU2KXf49Hh3qEINoURX31ng=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